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B0E349F-B531-4294-B496-F660870D4454}" type="datetimeFigureOut">
              <a:rPr lang="en-US" smtClean="0"/>
              <a:t>5/14/2020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F263B3E-712F-4A5C-A0F8-D88C9FAAA75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0E349F-B531-4294-B496-F660870D4454}"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63B3E-712F-4A5C-A0F8-D88C9FAAA75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0E349F-B531-4294-B496-F660870D4454}"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63B3E-712F-4A5C-A0F8-D88C9FAAA75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0E349F-B531-4294-B496-F660870D4454}"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63B3E-712F-4A5C-A0F8-D88C9FAAA75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B0E349F-B531-4294-B496-F660870D4454}"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63B3E-712F-4A5C-A0F8-D88C9FAAA75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0E349F-B531-4294-B496-F660870D4454}"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63B3E-712F-4A5C-A0F8-D88C9FAAA75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B0E349F-B531-4294-B496-F660870D4454}" type="datetimeFigureOut">
              <a:rPr lang="en-US" smtClean="0"/>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263B3E-712F-4A5C-A0F8-D88C9FAAA75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B0E349F-B531-4294-B496-F660870D4454}" type="datetimeFigureOut">
              <a:rPr lang="en-US" smtClean="0"/>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263B3E-712F-4A5C-A0F8-D88C9FAAA75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E349F-B531-4294-B496-F660870D4454}" type="datetimeFigureOut">
              <a:rPr lang="en-US" smtClean="0"/>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263B3E-712F-4A5C-A0F8-D88C9FAAA75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0E349F-B531-4294-B496-F660870D4454}"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63B3E-712F-4A5C-A0F8-D88C9FAAA75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B0E349F-B531-4294-B496-F660870D4454}"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F263B3E-712F-4A5C-A0F8-D88C9FAAA75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B0E349F-B531-4294-B496-F660870D4454}" type="datetimeFigureOut">
              <a:rPr lang="en-US" smtClean="0"/>
              <a:t>5/14/2020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263B3E-712F-4A5C-A0F8-D88C9FAAA75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t>
            </a:r>
            <a:r>
              <a:rPr lang="sr-Latn-RS" dirty="0" smtClean="0"/>
              <a:t>ociologija obrazovanja i porodice XI</a:t>
            </a:r>
            <a:endParaRPr lang="en-US" dirty="0"/>
          </a:p>
        </p:txBody>
      </p:sp>
      <p:sp>
        <p:nvSpPr>
          <p:cNvPr id="3" name="Subtitle 2"/>
          <p:cNvSpPr>
            <a:spLocks noGrp="1"/>
          </p:cNvSpPr>
          <p:nvPr>
            <p:ph type="subTitle" idx="1"/>
          </p:nvPr>
        </p:nvSpPr>
        <p:spPr/>
        <p:txBody>
          <a:bodyPr/>
          <a:lstStyle/>
          <a:p>
            <a:r>
              <a:rPr lang="en-US" dirty="0" smtClean="0"/>
              <a:t>P</a:t>
            </a:r>
            <a:r>
              <a:rPr lang="sr-Latn-RS" dirty="0" smtClean="0"/>
              <a:t>redavanja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92500" lnSpcReduction="20000"/>
          </a:bodyPr>
          <a:lstStyle/>
          <a:p>
            <a:pPr algn="just"/>
            <a:r>
              <a:rPr lang="sr-Latn-CS" dirty="0" smtClean="0"/>
              <a:t>Kada je reč o individualnim porodicama one ne očekuju, niti računaju sa finansijskim povraćajem uloženih sredstava i u podizanje i odgajanje dece. Dobrim delom i zato što deca više ne predstavljaju u porodici radni resurs.</a:t>
            </a:r>
          </a:p>
          <a:p>
            <a:pPr algn="just"/>
            <a:endParaRPr lang="sr-Latn-CS" dirty="0" smtClean="0"/>
          </a:p>
          <a:p>
            <a:pPr algn="just"/>
            <a:r>
              <a:rPr lang="sr-Latn-CS" dirty="0" smtClean="0"/>
              <a:t>Optimizam u pogledu radnog iskorišćavanja dece mora da splasne ako se imaju u vidu činjenice iz celog sveta, a ne samo iz njegovog najrazvijenijeg dela. </a:t>
            </a:r>
          </a:p>
          <a:p>
            <a:pPr algn="just"/>
            <a:r>
              <a:rPr lang="sr-Latn-CS" dirty="0" smtClean="0"/>
              <a:t>Raskorak između ulaganja i troškova, bilo da je reč o ekonomskom ili emocionalnom budžetu roditelja vodi ka značajnom smanjenju fertiliteta i nataliteta. No, to nisu i jedini uzroci. Često se ističu i drugi kao zapošljavanje žena i afektivno zasićenje roditelja sa jednim detetom.  Moglo bi se zaključiti da pad nataliteta ima za posledicu veću brigu i bolji standard dece u savremenom društvu. To je tačno samo do izvesne mere i za isvestan deo porodica, ali nikako za sve.</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Latn-CS" sz="4000" dirty="0" smtClean="0"/>
              <a:t>Ekonomsko blagostanje deteta naspram ekonomske zavisnosti i siromaštva</a:t>
            </a:r>
            <a:endParaRPr lang="en-US" sz="4000" dirty="0"/>
          </a:p>
        </p:txBody>
      </p:sp>
      <p:sp>
        <p:nvSpPr>
          <p:cNvPr id="3" name="Content Placeholder 2"/>
          <p:cNvSpPr>
            <a:spLocks noGrp="1"/>
          </p:cNvSpPr>
          <p:nvPr>
            <p:ph idx="1"/>
          </p:nvPr>
        </p:nvSpPr>
        <p:spPr/>
        <p:txBody>
          <a:bodyPr>
            <a:normAutofit fontScale="92500" lnSpcReduction="10000"/>
          </a:bodyPr>
          <a:lstStyle/>
          <a:p>
            <a:pPr algn="just"/>
            <a:r>
              <a:rPr lang="sr-Latn-CS" dirty="0" smtClean="0"/>
              <a:t>Nema sumnje da u ekonomskom pogledu i bar što se tiče razvijenih zemalja, deca danas uživaju prave blagodeti. Ne samo da se roditelji trude individualno da obezbede optimalne materijalne uslove za njihovo odrastanje (ishrana, stanovanje, oblačenje, školovanje, zabava) već tome u susret ide i moderna država blagostanja koja na različite načine, direktno i indirektno nastoji da participira u troškovima porodica oko izdržavanja dece.</a:t>
            </a:r>
          </a:p>
          <a:p>
            <a:pPr algn="just"/>
            <a:r>
              <a:rPr lang="sr-Latn-CS" dirty="0" smtClean="0"/>
              <a:t>U susret dečijem blagostanju nesumnjivo ide i moderna potrošačka civilizacija koja u deci nalazi i preko njih stvara obrasce masovne potrošnje naročito u sferi dokolice i zabave.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fontScale="85000" lnSpcReduction="20000"/>
          </a:bodyPr>
          <a:lstStyle/>
          <a:p>
            <a:pPr algn="just"/>
            <a:r>
              <a:rPr lang="sr-Latn-CS" dirty="0" smtClean="0"/>
              <a:t>Deca i omladina su danas postali najatraktivniji komzumenti masovne industrije potrošnih artikala oko čije naklonosti se takmiče najmoćnije industrije sveta. </a:t>
            </a:r>
          </a:p>
          <a:p>
            <a:pPr algn="just"/>
            <a:r>
              <a:rPr lang="sr-Latn-CS" dirty="0" smtClean="0"/>
              <a:t>Kao masovni potrošači deca i mladi su danas u stanju ne samo da zadovolje obogaćen i proširen repertoar svojih osnovnih potreba već im obilje omogućava da veoma rano počnu da samostalno izgrađuju vlatiti ukus i identitet.</a:t>
            </a:r>
          </a:p>
          <a:p>
            <a:pPr algn="just"/>
            <a:r>
              <a:rPr lang="sr-Latn-CS" dirty="0" smtClean="0"/>
              <a:t>Iza potrošačkog obilja za decu stoji njihova potpuna finansijska i ekonomska zavisnost koja se sve više produžava u meri u kojoj se širi fenomen produžene mladosti.</a:t>
            </a:r>
          </a:p>
          <a:p>
            <a:pPr algn="just"/>
            <a:r>
              <a:rPr lang="sr-Latn-CS" dirty="0" smtClean="0"/>
              <a:t>Pa ipak, uprkos rastu državnih davanja i ukupnom porastu životnog standarda, istraživači beleže kontinuirani porast dece ugrožene siromaštvom. To se dovodi u vezu sa porastom jednoroditeljskih porodica, sa jedne strane i porastom nezaposlenosti, što najviše pogađa majke upravo iz jednoroditeljskih porodica.</a:t>
            </a:r>
          </a:p>
          <a:p>
            <a:pPr algn="just"/>
            <a:r>
              <a:rPr lang="sr-Latn-CS" dirty="0" smtClean="0"/>
              <a:t>Tako možemo konstatiovati još jednom kako se reprodukcioni krug siromaštva, bede i eksploatacije zatvara u ženskoj podčinjenosti i eksploataciji.</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Deca između porodične ljubavi i ucene</a:t>
            </a:r>
            <a:endParaRPr lang="en-US" dirty="0"/>
          </a:p>
        </p:txBody>
      </p:sp>
      <p:sp>
        <p:nvSpPr>
          <p:cNvPr id="3" name="Content Placeholder 2"/>
          <p:cNvSpPr>
            <a:spLocks noGrp="1"/>
          </p:cNvSpPr>
          <p:nvPr>
            <p:ph idx="1"/>
          </p:nvPr>
        </p:nvSpPr>
        <p:spPr/>
        <p:txBody>
          <a:bodyPr>
            <a:normAutofit fontScale="85000" lnSpcReduction="20000"/>
          </a:bodyPr>
          <a:lstStyle/>
          <a:p>
            <a:pPr algn="just"/>
            <a:r>
              <a:rPr lang="sr-Latn-CS" dirty="0" smtClean="0"/>
              <a:t>U savremenoj porodici okrenutoj deci roditelji žele da kroz decu ostvare svoje emocionalno i ljudsko ispunjenje, dok sa druge strane od dece očekuju da upravo zato što u njih toliko ulažu zadovolje svoja unapred postavljena očekivanja i ciljeve.</a:t>
            </a:r>
          </a:p>
          <a:p>
            <a:pPr algn="just"/>
            <a:r>
              <a:rPr lang="sr-Latn-CS" dirty="0" smtClean="0"/>
              <a:t>Pri tom ljubav, emocije, nežnost, majčinska toplina, bliskost često i neizvesno instrumentalizuju od strane roditelja da bi se ostvarili određeni pozitivni odgovori dece, tj. postignuća koja se od njih očekuju. </a:t>
            </a:r>
          </a:p>
          <a:p>
            <a:pPr algn="just"/>
            <a:r>
              <a:rPr lang="sr-Latn-CS" dirty="0" smtClean="0"/>
              <a:t>Instrumentalizacija ljubavi kod dece proizvodi povratni efekat otpora prema roditeljima, nepoverenje, agresivnosti ili povlačenja kao ponašajne simptome nezadovoljstva. </a:t>
            </a:r>
          </a:p>
          <a:p>
            <a:pPr algn="just"/>
            <a:r>
              <a:rPr lang="sr-Latn-CS" dirty="0" smtClean="0"/>
              <a:t>Porodice su sklone da preuzmu na sebe sve više obaveza odgovornosti i troškova oko dece, a deca sve više postaju zatvorena i vezana za porodicu, te postaju nevidljiva za društvo, tj. vidljiva samo iz perspektive porodice.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Produžena nezrelost i pravna individualizacija</a:t>
            </a:r>
            <a:endParaRPr lang="en-US" dirty="0"/>
          </a:p>
        </p:txBody>
      </p:sp>
      <p:sp>
        <p:nvSpPr>
          <p:cNvPr id="3" name="Content Placeholder 2"/>
          <p:cNvSpPr>
            <a:spLocks noGrp="1"/>
          </p:cNvSpPr>
          <p:nvPr>
            <p:ph idx="1"/>
          </p:nvPr>
        </p:nvSpPr>
        <p:spPr/>
        <p:txBody>
          <a:bodyPr>
            <a:normAutofit fontScale="85000" lnSpcReduction="20000"/>
          </a:bodyPr>
          <a:lstStyle/>
          <a:p>
            <a:pPr algn="just"/>
            <a:r>
              <a:rPr lang="sr-Latn-CS" dirty="0" smtClean="0"/>
              <a:t>U modernim društvima pravna, formalna zrelost i samostalnost mladih ljudi skraćena je u odnosu na 19.vek, ali i predmoderna društva, ukoliko se ima u vidu da u tim društvima mladi do smrti svojih roditelja nisu bili samostalni ili nisu mogli da upražnjavaju neka pravna svojstva (pravo raspolaganja imovinom). U tom pogledu mladi danas sa 18 godina stiču prava pravnog subjekta, a neka prava im se priznaju i pre napunjenih 18 godina.</a:t>
            </a:r>
          </a:p>
          <a:p>
            <a:pPr algn="just"/>
            <a:endParaRPr lang="sr-Latn-CS" dirty="0" smtClean="0"/>
          </a:p>
          <a:p>
            <a:pPr algn="just"/>
            <a:r>
              <a:rPr lang="sr-Latn-CS" dirty="0" smtClean="0"/>
              <a:t>Sa druge strane ovoj ranoj pravnoj zrelosti mladih objektivno se suprotstavlja situacija produžene mladosti, odnosno produžena ekonomska i finansijska zavisnost mladih ljudi zbog sve dužeg školovanja koje mlade u pojedinim profesijama onemogućava da do svojih srednjih godina steknu nezavistan profesionalni status u društvu (lekari, pravnici, inžinjeri).</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92500" lnSpcReduction="20000"/>
          </a:bodyPr>
          <a:lstStyle/>
          <a:p>
            <a:pPr algn="just"/>
            <a:r>
              <a:rPr lang="sr-Latn-CS" dirty="0" smtClean="0"/>
              <a:t>Osim toga i kada završe školovanje sve je veći broj mladih ljudi koji ne mogu da dobiju zaposlenje, pa stoga njihova pravna sloboda i jednakost ostaju nerealizovani.</a:t>
            </a:r>
          </a:p>
          <a:p>
            <a:pPr algn="just"/>
            <a:endParaRPr lang="sr-Latn-CS" dirty="0" smtClean="0"/>
          </a:p>
          <a:p>
            <a:pPr algn="just"/>
            <a:r>
              <a:rPr lang="sr-Latn-CS" dirty="0" smtClean="0"/>
              <a:t>Sa druge strane savremeno društvo insistira na pravnoj individualizaciji pojedinaca od njihovog najranijeg doba, tako da se danas uveliko uvodi korpus normi dečijih prava u normativne sisteme kako pojedinih društava, tako i međunarodne zajednice.</a:t>
            </a:r>
          </a:p>
          <a:p>
            <a:pPr algn="just"/>
            <a:r>
              <a:rPr lang="sr-Latn-CS" dirty="0" smtClean="0"/>
              <a:t>Još više od pravnih normi decu danas organičavaju, usmeravaju, disciplinuju i standardizuju razne vrste nepravnih normi kao što su zdravstveni, psihološko-psihijatrijski, pedagoški i školski propisi. </a:t>
            </a:r>
          </a:p>
          <a:p>
            <a:pPr algn="just"/>
            <a:r>
              <a:rPr lang="sr-Latn-CS" dirty="0" smtClean="0"/>
              <a:t>Pod izgovorom brige za dečji razvoj, savremeno pravo i druge regulativne institucije faktički sužavaju i osiromašuju razvojni pluralitet dece i mladih uprkos povećanju materijalnog standarda.</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Kulturna segregacija i paternalizam nasuprot autentičnosti</a:t>
            </a:r>
            <a:endParaRPr lang="en-US" dirty="0"/>
          </a:p>
        </p:txBody>
      </p:sp>
      <p:sp>
        <p:nvSpPr>
          <p:cNvPr id="3" name="Content Placeholder 2"/>
          <p:cNvSpPr>
            <a:spLocks noGrp="1"/>
          </p:cNvSpPr>
          <p:nvPr>
            <p:ph idx="1"/>
          </p:nvPr>
        </p:nvSpPr>
        <p:spPr/>
        <p:txBody>
          <a:bodyPr>
            <a:normAutofit fontScale="77500" lnSpcReduction="20000"/>
          </a:bodyPr>
          <a:lstStyle/>
          <a:p>
            <a:pPr algn="just"/>
            <a:r>
              <a:rPr lang="sr-Latn-CS" dirty="0" smtClean="0"/>
              <a:t>Škola je prvi i najsnažniji kulturni moderator koji decu segregira u odnosu na odrasle i socijalni svet uopšte. Škola je samo jedna u nizu kulturnih institucija koja kroz legitimirani društveni paternalizam vodi formiranju zasebnog dečijeg sveta, njegovoj praktičnoj izolaciji i segregaciji od sveta odraslih i društvenog života.</a:t>
            </a:r>
          </a:p>
          <a:p>
            <a:pPr algn="just"/>
            <a:r>
              <a:rPr lang="sr-Latn-CS" dirty="0" smtClean="0"/>
              <a:t>U poslednje vreme škola je učinjena manje represivnom u odnosu na njenu 19-vekovnu prethodnicu, ali njeni osnovni nedostaci nisu uklonjeni (izolacija mladih, konformizam). Otuda se među mladima iz društvenih slojeva sa margina društva sve češće ispoljava agresivnost prema školi, zato što ona ne nudi mogućnosti da zadovolje autentične mladalačke potrebe i interesovanja.</a:t>
            </a:r>
          </a:p>
          <a:p>
            <a:pPr algn="just"/>
            <a:r>
              <a:rPr lang="sr-Latn-CS" dirty="0" smtClean="0"/>
              <a:t>Sličan dvostruki efekat i uticaj imaju i druge sve brojnije i raznovrsnije ustanove kulturne potrošnje dece kao što su film, knjiga, pozorište novine, mas mediji.... Sa jedne strane svi oni pomažu komercijalizaciji sveta mladih, ali sa druge otvaraju prostore dečije i omladinske kreativnosti i autonomije. </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Brakovi bez dece i zlostavljanje dece u porodici</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Traumatizacija roditelja sa jedne strane, ali i opšta tendencija segregiranja dece iz društva odraslih, jasno je u očljiva kroz trend porasta u drugoj polovini XX veka alternativnog porodičnog oblika </a:t>
            </a:r>
            <a:r>
              <a:rPr lang="sr-Latn-CS" b="1" dirty="0" smtClean="0"/>
              <a:t>“brakova bez dece”. </a:t>
            </a:r>
            <a:r>
              <a:rPr lang="sr-Latn-CS" dirty="0" smtClean="0"/>
              <a:t>Sa njihovim porastom i sama institucija braka menja svoj sadržaja i funkcije.</a:t>
            </a:r>
          </a:p>
          <a:p>
            <a:pPr algn="just"/>
            <a:r>
              <a:rPr lang="sr-Latn-CS" dirty="0" smtClean="0"/>
              <a:t>Prema istoričarima porodice, masovnija pojava ovog oblika predstavlja veliko istorijsko pomeranje, budući da je brak bez roditeljstva bio stran evropskom svetu.</a:t>
            </a:r>
          </a:p>
          <a:p>
            <a:pPr algn="just"/>
            <a:r>
              <a:rPr lang="sr-Latn-CS" dirty="0" smtClean="0"/>
              <a:t>U tom kontekstu treba imati u vidu da sam izraz brak bez dece ili neroditeljstvo sadrži značajan stepen disktiminacije i negativnog etiketiranja, ali nauka za sada ne raspolaže nekim neutralnijim izrazom.</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3144"/>
          </a:xfrm>
        </p:spPr>
        <p:txBody>
          <a:bodyPr>
            <a:normAutofit fontScale="90000"/>
          </a:bodyPr>
          <a:lstStyle/>
          <a:p>
            <a:endParaRPr lang="en-US" dirty="0"/>
          </a:p>
        </p:txBody>
      </p:sp>
      <p:sp>
        <p:nvSpPr>
          <p:cNvPr id="3" name="Content Placeholder 2"/>
          <p:cNvSpPr>
            <a:spLocks noGrp="1"/>
          </p:cNvSpPr>
          <p:nvPr>
            <p:ph idx="1"/>
          </p:nvPr>
        </p:nvSpPr>
        <p:spPr>
          <a:xfrm>
            <a:off x="457200" y="857232"/>
            <a:ext cx="8229600" cy="5467368"/>
          </a:xfrm>
        </p:spPr>
        <p:txBody>
          <a:bodyPr>
            <a:normAutofit fontScale="85000" lnSpcReduction="20000"/>
          </a:bodyPr>
          <a:lstStyle/>
          <a:p>
            <a:pPr algn="just"/>
            <a:r>
              <a:rPr lang="sr-Latn-CS" dirty="0" smtClean="0"/>
              <a:t>S obzirom na potencijalne mogućnosti promena u individualnim biografijama (razvodi, ponovno stupanje u brak, isl.) brak bez dece predstavlja u dobrom delu životne istorije pojedinca samo aktuelno stanje koje je podložno izmenama. </a:t>
            </a:r>
          </a:p>
          <a:p>
            <a:pPr algn="just"/>
            <a:r>
              <a:rPr lang="sr-Latn-CS" dirty="0" smtClean="0"/>
              <a:t>Nemačka autorka predlaže da se pod brakom bez dece tretiraju situacije kada venčani partneri nemaju bračno priznatu decu i ne žive zajedno sa decom u istom domaćinsvu. Ova definicija ima u vidu socijalno roditeljstvo, a ne biološko.</a:t>
            </a:r>
          </a:p>
          <a:p>
            <a:pPr algn="just"/>
            <a:r>
              <a:rPr lang="sr-Latn-CS" dirty="0" smtClean="0"/>
              <a:t>Postoje brakovi koji se svesno i planirano ili na neodređeni rok odlažu roditeljstvo ili žele da ga se potpuno liše. Prema istraživanju nemačke autorke, osnovni razlog ili motiv za takvo ponašanje leži u ambivalentnoj situaciji žena koje se odlučuju na ovaj korak a koje žele da ostvare karijeru i visoke zarade s jedne strane, i sa druge, koje smatraju da roditeljstvo odnosno materinstvo podrazumeva potpuno posvećivanje deci, tj. Prestanku rada i zarađivanja.</a:t>
            </a:r>
          </a:p>
          <a:p>
            <a:pPr algn="just"/>
            <a:r>
              <a:rPr lang="sr-Latn-CS" dirty="0" smtClean="0"/>
              <a:t>Odustajanje od dece u situaciji ovih suprotnih vrednosnih orijentacija, znači u stvari određenu strategiju rešavanja internog konflikta.</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706"/>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fontScale="85000" lnSpcReduction="20000"/>
          </a:bodyPr>
          <a:lstStyle/>
          <a:p>
            <a:pPr algn="just"/>
            <a:r>
              <a:rPr lang="sr-Latn-CS" dirty="0" smtClean="0"/>
              <a:t>Postoji i obrnuta vrsta ustručavanja žena od rađanja, a to je situacija nezaposlenosti i čekanja na posao, što u svojoj ukupnosti ukazuje da u slučaju žena još uvek nije prevaziđena ideološka i stvarna suprotnost između rada i  porodice.</a:t>
            </a:r>
          </a:p>
          <a:p>
            <a:pPr algn="just"/>
            <a:r>
              <a:rPr lang="sr-Latn-CS" dirty="0" smtClean="0"/>
              <a:t>Za najveći deo dece na svetu siromaštvo je osnovni problem koji determiniše sve ostale oblike zapostavljanja i zloupotrebe dece izvan ali i u porodici.</a:t>
            </a:r>
          </a:p>
          <a:p>
            <a:pPr algn="just"/>
            <a:r>
              <a:rPr lang="sr-Latn-CS" dirty="0" smtClean="0"/>
              <a:t>Problem zlostavljanja dece u porodici je delikatan problem sa kojim se teško hvata u koštac jer je uglavnom nevidljiv. </a:t>
            </a:r>
          </a:p>
          <a:p>
            <a:pPr algn="just"/>
            <a:r>
              <a:rPr lang="sr-Latn-CS" dirty="0" smtClean="0"/>
              <a:t>U Americi je 1962.medicinski potvrđen simptom </a:t>
            </a:r>
            <a:r>
              <a:rPr lang="sr-Latn-CS" b="1" dirty="0" smtClean="0"/>
              <a:t>pretučenog deteta</a:t>
            </a:r>
            <a:r>
              <a:rPr lang="sr-Latn-CS" dirty="0" smtClean="0"/>
              <a:t>, ali tek 1970.godine se pojavljuje prva sociološka studija koja na nacionalnom uzorku raspravlja o pojavi, nastoji da utvrdi uzroke obim i moguće pristupe sanaciji i terapiji pogođenih porodica i dece.</a:t>
            </a:r>
          </a:p>
          <a:p>
            <a:pPr algn="just"/>
            <a:r>
              <a:rPr lang="sr-Latn-CS" b="1" dirty="0" smtClean="0"/>
              <a:t>Fizičko zlostavljanje dece</a:t>
            </a:r>
            <a:r>
              <a:rPr lang="sr-Latn-CS" dirty="0" smtClean="0"/>
              <a:t> je namerna upotreba fizičke snage ili namerno propuštanje da se učine neke radnje od strane roditelja ili drugog staratelja u toku interakcije sa detetom u toku njegovog odgajanja koji imaju za svrhu da se dete povredi, ozledi ili uništi.</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Dete i detinjstvo, pojam i razvoj koncepta</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CS" dirty="0" smtClean="0"/>
              <a:t>U najvećem delu istorije dete i detinjstvo bili su u zasenjku roditelja i roditeljstva. Deca su bila u inferiornom društvenom statusu a dominacija roditelja nad decom smatrana je očiglednom i po sebi razumljivom činjenicom.</a:t>
            </a:r>
          </a:p>
          <a:p>
            <a:pPr algn="just"/>
            <a:r>
              <a:rPr lang="sr-Latn-CS" dirty="0" smtClean="0"/>
              <a:t>Sve do početka 70-tih godina teško je naći posebno razmatranje o detetu ili detinjstvu u sociološkim priručnicima i udžbenicima. O deci se govorilo isključivo u kontekstu odnosa roditelji-deca, pri čemu je uvek u prvom planu bilo izučavanje ponašanja i vrednosti roditelja, njihove socijalizatorske prakse, dok bi se o detetu govorilo tek u pokojem paragrafu i kao o zavisnoj varijabli ili posledici.</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lstStyle/>
          <a:p>
            <a:pPr algn="just"/>
            <a:r>
              <a:rPr lang="sr-Latn-CS" dirty="0" smtClean="0"/>
              <a:t>Prema podacima iz jedne američke studije, približno troje od 100 dece godišnje je tučeno, udarano i šamarano od strane svojih roditelja dok je osam od sto imalo takvo iskustvo barem jednom u životu.</a:t>
            </a:r>
          </a:p>
          <a:p>
            <a:pPr algn="just"/>
            <a:r>
              <a:rPr lang="sr-Latn-CS" dirty="0" smtClean="0"/>
              <a:t>Prema jednom psihoanalitičkom uvidu u ovu pojavu, konstatuje se da je visoka brutalnost postupanja prema deci gotovo civilizacijska odlika čoveka jer samo je druga polovina ovog stoleća lišena izrazitijih oblika ove vrste nasilja nad decom.</a:t>
            </a:r>
          </a:p>
          <a:p>
            <a:pPr algn="just"/>
            <a:r>
              <a:rPr lang="sr-Latn-CS" dirty="0" smtClean="0"/>
              <a:t>To neprijateljstvo se ublažava ili počinje da nestaje kada odrasli počinju da razumeju vlastite strahove iz detinjstva i prestaju da ih projektuju na svoju decu.</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Roditeljstvo: pojam</a:t>
            </a:r>
            <a:endParaRPr lang="en-US" dirty="0"/>
          </a:p>
        </p:txBody>
      </p:sp>
      <p:sp>
        <p:nvSpPr>
          <p:cNvPr id="3" name="Content Placeholder 2"/>
          <p:cNvSpPr>
            <a:spLocks noGrp="1"/>
          </p:cNvSpPr>
          <p:nvPr>
            <p:ph idx="1"/>
          </p:nvPr>
        </p:nvSpPr>
        <p:spPr/>
        <p:txBody>
          <a:bodyPr>
            <a:normAutofit fontScale="92500"/>
          </a:bodyPr>
          <a:lstStyle/>
          <a:p>
            <a:pPr algn="just"/>
            <a:r>
              <a:rPr lang="sr-Latn-CS" dirty="0" smtClean="0"/>
              <a:t>Porodica je generacijski strukturirana grupa u kojoj generacija roditelja, genitora ili predaka biološki i socio-kulturno reprodukuje generaciju potomaka, tj.decu.</a:t>
            </a:r>
          </a:p>
          <a:p>
            <a:pPr algn="just"/>
            <a:endParaRPr lang="sr-Latn-CS" dirty="0" smtClean="0"/>
          </a:p>
          <a:p>
            <a:pPr algn="just"/>
            <a:r>
              <a:rPr lang="sr-Latn-CS" dirty="0" smtClean="0"/>
              <a:t>Pod roditeljstvom podrazumevamo složen skup socijalnih stavova (očekivanja i ciljeva), različitih praksi u kojima dolazi do spoja bio-socijalnog aspekta ljudske prokreacije sa socio-kulturnim aspektima brige, staranja i odgoja novih generacija i socijalno-psihološku identifikaciju ličnosti u odrastanjau sa starijim roditeljskim uzorima.</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42918"/>
            <a:ext cx="8229600" cy="61170"/>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fontScale="92500" lnSpcReduction="10000"/>
          </a:bodyPr>
          <a:lstStyle/>
          <a:p>
            <a:pPr algn="just"/>
            <a:r>
              <a:rPr lang="sr-Latn-CS" dirty="0" smtClean="0"/>
              <a:t>Priznavanje i uvažavanje roditeljstva od strane društvene zajednice, nikada nema izričito a ni isključivo u vidu njegov biološko-fiziološki aspekt, već uvek u podjednakoj meri njegov socio-kulturni aspekt formiranja budućih naraštaja, odnosno psihološko delovanje roditeljskog uzora.</a:t>
            </a:r>
          </a:p>
          <a:p>
            <a:pPr algn="just"/>
            <a:r>
              <a:rPr lang="sr-Latn-CS" dirty="0" smtClean="0"/>
              <a:t>U tom smislu roditeljstvo se u svim društvima nastoji da obeleži i označi kao drušvena pojava i odnos, da se ceremonijalno i obredno ustanovi, odnosno društveno potvrdi.</a:t>
            </a:r>
          </a:p>
          <a:p>
            <a:pPr algn="just"/>
            <a:r>
              <a:rPr lang="sr-Latn-CS" dirty="0" smtClean="0"/>
              <a:t>Sa rađanjem se utvrđuje jedna od primarnih i najsnažnijih društveno-kulturnih veza srodničkog karaktera – veza između roditelja i dece.</a:t>
            </a:r>
          </a:p>
          <a:p>
            <a:pPr algn="just"/>
            <a:r>
              <a:rPr lang="sr-Latn-CS" dirty="0" smtClean="0"/>
              <a:t>Dijadni odnos majke i deteta bez očinske legitimacije potomstva nema društvenu težinu i značaj; ostaje samo bio-psihološka veza majke i deteta koja ne može da uspostavi relevantni društveni odnos.</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42918"/>
            <a:ext cx="8229600" cy="61170"/>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fontScale="92500" lnSpcReduction="20000"/>
          </a:bodyPr>
          <a:lstStyle/>
          <a:p>
            <a:pPr algn="just"/>
            <a:r>
              <a:rPr lang="sr-Latn-CS" dirty="0" smtClean="0"/>
              <a:t>U Evropskoj istoriji još od klasičnog antčkog doba roditeljstvo se odvijalo u dobro poznatom asimetričnom obrascu patrijarhalne porodice. To je značilo da je otac bio glavni roditelj koji je odlučivao u sudbini deteta (patria protestas), dok se majka starala za fizičku negu deteta i odgajala ga prenoseći na njega kulturne zahteve društva. </a:t>
            </a:r>
          </a:p>
          <a:p>
            <a:pPr algn="just"/>
            <a:endParaRPr lang="sr-Latn-CS" dirty="0" smtClean="0"/>
          </a:p>
          <a:p>
            <a:pPr algn="just"/>
            <a:r>
              <a:rPr lang="sr-Latn-CS" dirty="0" smtClean="0"/>
              <a:t>Očeva funkcija iako socijalno važnija nije zavisila od svakodnevne prisutnost oca niti je podrazumevala neposrednu interakciju oca i deteta.</a:t>
            </a:r>
          </a:p>
          <a:p>
            <a:pPr algn="just"/>
            <a:r>
              <a:rPr lang="sr-Latn-CS" dirty="0" smtClean="0"/>
              <a:t> </a:t>
            </a:r>
          </a:p>
          <a:p>
            <a:pPr algn="just"/>
            <a:r>
              <a:rPr lang="sr-Latn-CS" dirty="0" smtClean="0"/>
              <a:t>Majčino roditeljstvo iako socijalno nevažno pretpostavljalo je svakodnevnu interakciju i najintenzivniji kontakt majke sa detetom čime se stvara trajna bliskost i neraskidivost odnosa majka-dete. Očevo roditeljstvo u patrijarhalnom obrascu temeljilo se na udaljenosti oca od deteta, odnosno na obrascu “odsutnog oca”.</a:t>
            </a:r>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Roditeljski ciklus</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CS" dirty="0" smtClean="0"/>
              <a:t>Roditeljstvo nije stanje, jednom zauvek dati odnos, već odnos i uloga koja prolazi kroz stadijume promena u zavisnoti od uzrasta dece, starosti roditelja, ali i nekih određujućih socio-ekonomskih uslova i okolnosti porodičnog života.</a:t>
            </a:r>
          </a:p>
          <a:p>
            <a:pPr algn="just"/>
            <a:r>
              <a:rPr lang="sr-Latn-CS" dirty="0" smtClean="0"/>
              <a:t>Svaki stadijum ili faza u odrastanju deteta zahtevaju prilagođavanje roditelja na nove odnose i probleme koji iskrsavaju u detetovom razvoju i njegovoj okolini.</a:t>
            </a:r>
          </a:p>
          <a:p>
            <a:pPr algn="just"/>
            <a:r>
              <a:rPr lang="sr-Latn-CS" dirty="0" smtClean="0"/>
              <a:t>U savremenim razvijenim društvima roditeljstvo je sve više svesno izabran put i odluka koja se unapred planira, te je stoga i predvidljivije njegovo prolaženje kroz određene etape ili faze.</a:t>
            </a:r>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42918"/>
            <a:ext cx="8229600" cy="61170"/>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fontScale="92500" lnSpcReduction="10000"/>
          </a:bodyPr>
          <a:lstStyle/>
          <a:p>
            <a:pPr algn="just"/>
            <a:r>
              <a:rPr lang="sr-Latn-CS" b="1" dirty="0" smtClean="0"/>
              <a:t>Planiranje začeća, trudnoća i rođenje</a:t>
            </a:r>
          </a:p>
          <a:p>
            <a:pPr algn="just"/>
            <a:r>
              <a:rPr lang="sr-Latn-CS" dirty="0" smtClean="0"/>
              <a:t>Ranije roditelji nisu vodili računa o ovim prethodnim ili prvim etapama vlastitog roditeljstva. Začeće je bilo spontano i neplanirano, trudnoća, naročito ako je seljačka porodica u pitanju tretirana je kao prirodna činjenica o kojoj se ne vodi posebna pažnja, a samo rođenje je bilo stigmatizirano i obavijeno velom predrasuda i tajnovitosti.</a:t>
            </a:r>
          </a:p>
          <a:p>
            <a:pPr algn="just"/>
            <a:r>
              <a:rPr lang="sr-Latn-CS" dirty="0" smtClean="0"/>
              <a:t>Danas supružnici gotovo da glavni akcenat stavljaju na planiranje začeća, na veoma striktno medicinsko praćenje trdnoće i pripremu za sam čin rođenja.</a:t>
            </a:r>
          </a:p>
          <a:p>
            <a:pPr algn="just"/>
            <a:r>
              <a:rPr lang="sr-Latn-CS" b="1" dirty="0" smtClean="0"/>
              <a:t>Od predškolskog doba do puberteta </a:t>
            </a:r>
          </a:p>
          <a:p>
            <a:pPr algn="just"/>
            <a:r>
              <a:rPr lang="sr-Latn-CS" b="1" dirty="0" smtClean="0"/>
              <a:t>Roditeljstvo u adolescenciji</a:t>
            </a:r>
          </a:p>
          <a:p>
            <a:pPr algn="just"/>
            <a:r>
              <a:rPr lang="sr-Latn-CS" b="1" dirty="0" smtClean="0"/>
              <a:t>Roditeljstvo i odraslo dete</a:t>
            </a:r>
          </a:p>
          <a:p>
            <a:pPr algn="just"/>
            <a:r>
              <a:rPr lang="sr-Latn-CS" b="1" dirty="0" smtClean="0"/>
              <a:t>Faza baba i deda</a:t>
            </a:r>
            <a:endParaRPr lang="en-US" b="1"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42918"/>
            <a:ext cx="8229600" cy="61170"/>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77500" lnSpcReduction="20000"/>
          </a:bodyPr>
          <a:lstStyle/>
          <a:p>
            <a:pPr algn="just"/>
            <a:r>
              <a:rPr lang="sr-Latn-CS" dirty="0" smtClean="0"/>
              <a:t>U </a:t>
            </a:r>
            <a:r>
              <a:rPr lang="sr-Latn-CS" dirty="0" smtClean="0"/>
              <a:t>novije vreme</a:t>
            </a:r>
            <a:r>
              <a:rPr lang="sr-Latn-CS" dirty="0" smtClean="0"/>
              <a:t>, psihologija i pedagogija sve više se orijentišu na proučavanje deteta na mikro i eventualno mezo nivou baveći se konkretnim problemima i određenim grupama dece. Za razliku od njih sociologija nastoji da problemu priđe sa makro ravni ispitujući temeljne uslove dečijeg odrastanja u prošlosti i savremenosti.</a:t>
            </a:r>
          </a:p>
          <a:p>
            <a:pPr algn="just"/>
            <a:r>
              <a:rPr lang="sr-Latn-CS" dirty="0" smtClean="0"/>
              <a:t>Sve do skora je u sociologiji dete isključivo proučavano sa aspekta socijalizacije.</a:t>
            </a:r>
          </a:p>
          <a:p>
            <a:pPr algn="just"/>
            <a:r>
              <a:rPr lang="sr-Latn-CS" dirty="0" smtClean="0"/>
              <a:t>Većina istoričara koji su se bavili otkrićem detinjstva slažu se da novi pogled na dete počinje da prodire u saznanjae i svest od kraja XV veka. </a:t>
            </a:r>
          </a:p>
          <a:p>
            <a:pPr algn="just"/>
            <a:r>
              <a:rPr lang="sr-Latn-CS" dirty="0" smtClean="0"/>
              <a:t>Ali tek od XVI veka se pojavljuju prvi znaci prepoznavanja i brige za ono što bi se moglo nazvati posebna dečija priroda, da bi tokom XVIII veka takva orijentacija sasvim prevagnula, te tako dete postalo centar pažnje u svetu odraslih. To je vek poznat kao </a:t>
            </a:r>
            <a:r>
              <a:rPr lang="sr-Latn-CS" b="1" dirty="0" smtClean="0"/>
              <a:t>vek pedagogije</a:t>
            </a:r>
            <a:r>
              <a:rPr lang="sr-Latn-CS" dirty="0" smtClean="0"/>
              <a:t>.</a:t>
            </a:r>
          </a:p>
          <a:p>
            <a:pPr algn="just"/>
            <a:r>
              <a:rPr lang="sr-Latn-CS" dirty="0" smtClean="0"/>
              <a:t>Svaki od saznajnih talasa razumevanja deteta vodi zapravo ka njegovom postvarenju kao objekta. Što znanje više napreduje, to dete biva njime sve dublje unazad obuhvaćeno, tako danas kontrola počinje već od samog fetusa.</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Dete i detinjstvo kao društveno konstruisana praksa</a:t>
            </a:r>
            <a:endParaRPr lang="en-US" dirty="0"/>
          </a:p>
        </p:txBody>
      </p:sp>
      <p:sp>
        <p:nvSpPr>
          <p:cNvPr id="3" name="Content Placeholder 2"/>
          <p:cNvSpPr>
            <a:spLocks noGrp="1"/>
          </p:cNvSpPr>
          <p:nvPr>
            <p:ph idx="1"/>
          </p:nvPr>
        </p:nvSpPr>
        <p:spPr/>
        <p:txBody>
          <a:bodyPr>
            <a:normAutofit fontScale="85000" lnSpcReduction="10000"/>
          </a:bodyPr>
          <a:lstStyle/>
          <a:p>
            <a:pPr algn="just"/>
            <a:r>
              <a:rPr lang="sr-Latn-CS" dirty="0" smtClean="0"/>
              <a:t>Detinjstvo je ranije posmatrano kao prirodna stvar i upravo stoga je ostalo izvan naučne pažnje. Naprosto detinjstvo je smatrano za posledicu univerzalnih bioloških zakonitosti, pa otuda neizbežno, ali privremeno i prolazno stanje u ljudskom životu. Otuda i marginalizacija deteta i detinjstva, jer zapravo ono stoji na ivici između prirode i društva.</a:t>
            </a:r>
          </a:p>
          <a:p>
            <a:pPr algn="just"/>
            <a:endParaRPr lang="sr-Latn-CS" dirty="0" smtClean="0"/>
          </a:p>
          <a:p>
            <a:pPr algn="just"/>
            <a:r>
              <a:rPr lang="sr-Latn-CS" dirty="0" smtClean="0"/>
              <a:t>Nova paradigma detinjstva nastoji da ove zdravorazumske postavke preispita, odbaci i konstruiše nov pogled na dete i detinjstvo.</a:t>
            </a:r>
          </a:p>
          <a:p>
            <a:pPr algn="just"/>
            <a:endParaRPr lang="sr-Latn-CS" dirty="0" smtClean="0"/>
          </a:p>
          <a:p>
            <a:pPr algn="just"/>
            <a:r>
              <a:rPr lang="sr-Latn-CS" dirty="0" smtClean="0"/>
              <a:t>Dominantno viđenje dece i mladih u društvenim naukama, definisalo ih je kao bića u nastajanju a ne kao ljudska bića.</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92500"/>
          </a:bodyPr>
          <a:lstStyle/>
          <a:p>
            <a:pPr algn="just"/>
            <a:r>
              <a:rPr lang="sr-Latn-CS" dirty="0" smtClean="0"/>
              <a:t>Proces odrastanja deteta nije isključivo automatski proizvod internih bioloških i fizioloških procesa već zavisi od specifičnih društveno-kulturnih uslova, od saznanja i ideologija koje vladaju u datoj društvenoj sredini.</a:t>
            </a:r>
          </a:p>
          <a:p>
            <a:pPr algn="just"/>
            <a:endParaRPr lang="sr-Latn-CS" dirty="0" smtClean="0"/>
          </a:p>
          <a:p>
            <a:pPr algn="just"/>
            <a:r>
              <a:rPr lang="sr-Latn-CS" dirty="0" smtClean="0"/>
              <a:t>Detinjstvo može biti posmatrano u statičnoj perspektivi struktuiranih odnosa unutar kojih se odvija život deteta i konstituiše njegova socijalna pozicija.</a:t>
            </a:r>
          </a:p>
          <a:p>
            <a:pPr algn="just"/>
            <a:endParaRPr lang="sr-Latn-CS" dirty="0" smtClean="0"/>
          </a:p>
          <a:p>
            <a:pPr algn="just"/>
            <a:r>
              <a:rPr lang="sr-Latn-CS" dirty="0" smtClean="0"/>
              <a:t>Drugi dinamičniji pristup prilazi detetu kroz svakodnevnicu doživljaja i iskustava koja ono stiče u svetu koji ga okružuje. Ovaj pristup želi da detinjstvo definiše iz detetovog vidokruga, iz autentičnog vidokruga njegove prakse. </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lstStyle/>
          <a:p>
            <a:pPr algn="just"/>
            <a:r>
              <a:rPr lang="sr-Latn-CS" dirty="0" smtClean="0"/>
              <a:t>Moglo bi se utvrditi da sociologija detinjstva u novom ključu polazi od sledećih postavki:</a:t>
            </a:r>
          </a:p>
          <a:p>
            <a:pPr marL="514350" indent="-514350" algn="just">
              <a:buFont typeface="+mj-lt"/>
              <a:buAutoNum type="arabicPeriod"/>
            </a:pPr>
            <a:r>
              <a:rPr lang="sr-Latn-CS" dirty="0" smtClean="0"/>
              <a:t>Detinjstvo posmatra samo za sebe i naročito nezavisno od bilo kakvih prekoncepcija ii deologija budućnosti;</a:t>
            </a:r>
          </a:p>
          <a:p>
            <a:pPr marL="514350" indent="-514350" algn="just">
              <a:buFont typeface="+mj-lt"/>
              <a:buAutoNum type="arabicPeriod"/>
            </a:pPr>
            <a:r>
              <a:rPr lang="sr-Latn-CS" dirty="0" smtClean="0"/>
              <a:t>Detinjstvo posmatra kao aktuelnu prezentnu stvarnost koju dete živi i kroz koju formira sopstveni identitet.</a:t>
            </a:r>
          </a:p>
          <a:p>
            <a:pPr marL="514350" indent="-514350" algn="just">
              <a:buFont typeface="+mj-lt"/>
              <a:buAutoNum type="arabicPeriod"/>
            </a:pPr>
            <a:r>
              <a:rPr lang="sr-Latn-CS" dirty="0" smtClean="0"/>
              <a:t>Osmatra dete kao aktivnog subjekta i objekta vlastite prakse odrastanja kojom konstituiše svoju subjektivnost i transformiše objektivni svet relacija i značenja koje zatiče.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706"/>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70000" lnSpcReduction="20000"/>
          </a:bodyPr>
          <a:lstStyle/>
          <a:p>
            <a:pPr algn="just"/>
            <a:r>
              <a:rPr lang="sr-Latn-CS" dirty="0" smtClean="0"/>
              <a:t>U novom ključu koncept detinjstva se problematizuje u tri aspekta:</a:t>
            </a:r>
          </a:p>
          <a:p>
            <a:pPr marL="514350" indent="-514350" algn="just">
              <a:buFont typeface="+mj-lt"/>
              <a:buAutoNum type="arabicPeriod"/>
            </a:pPr>
            <a:r>
              <a:rPr lang="sr-Latn-CS" b="1" dirty="0" smtClean="0"/>
              <a:t>Ideja detinjstva- </a:t>
            </a:r>
            <a:r>
              <a:rPr lang="sr-Latn-CS" dirty="0" smtClean="0"/>
              <a:t>simboličke predstave o detetu, normativni modeli deteta i odrastanja i stavovi o detetu i njegovim potrebama koje ga razlikuju od odraslih.</a:t>
            </a:r>
          </a:p>
          <a:p>
            <a:pPr marL="514350" indent="-514350" algn="just">
              <a:buFont typeface="+mj-lt"/>
              <a:buAutoNum type="arabicPeriod"/>
            </a:pPr>
            <a:r>
              <a:rPr lang="sr-Latn-CS" b="1" dirty="0" smtClean="0"/>
              <a:t>Praksa detinjstva- </a:t>
            </a:r>
            <a:r>
              <a:rPr lang="sr-Latn-CS" dirty="0" smtClean="0"/>
              <a:t>stvarni položaj deteta u porodici i društvu, odnosi dete-odrasli, postupci prema detetu i same aktivnosti deteta.</a:t>
            </a:r>
          </a:p>
          <a:p>
            <a:pPr marL="514350" indent="-514350" algn="just">
              <a:buFont typeface="+mj-lt"/>
              <a:buAutoNum type="arabicPeriod"/>
            </a:pPr>
            <a:r>
              <a:rPr lang="sr-Latn-CS" b="1" dirty="0" smtClean="0"/>
              <a:t>Kultura detinjstva- </a:t>
            </a:r>
            <a:r>
              <a:rPr lang="sr-Latn-CS" dirty="0" smtClean="0"/>
              <a:t>dete u dečjem svetu, unutrašnji svet detetovog doživljaja slika sveta samog detinjstva, kao interaktivne aktivnosti među samom decom.</a:t>
            </a:r>
          </a:p>
          <a:p>
            <a:pPr marL="514350" indent="-514350" algn="just"/>
            <a:r>
              <a:rPr lang="sr-Latn-CS" dirty="0" smtClean="0"/>
              <a:t>Od kraja XVIII veka i početkom XIX veka delom i kao posledica slabljenja religiozne moralnosti dolazi do glorifikacije deteta u okviru romantičarske vizije porodičnog doma, žene posvećene materinstvu i deteta kao simbola dobrote, nevinosti, neiskvarenosti i prirodnosti. Ovakvu koncepciju zastupa Aries, pri tome on insistira na prodoru nove osećajnosti, kao potpuno nove perspektive kroz koju se odvijaju i doživljavaju odnosi između deteta i njegove porodične okoline u građanskoj klasi. Tu novu praksu odlikuje sve snažniji izlivi nežnosti prema detetu, iskazivanje topline i ljubavi prema njemu, u specifičnoj vrsti govora koju odrasli neguju u odnosu na dete (tepanje), ljubljenje i milovanje deteta, zabavljanje sa detetom, te dozvoljavanje detetu da se uključi u svakom momentu u komunikaciju odraslih.</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Porodica usredištena ka detetu. Stvarnost i mit</a:t>
            </a:r>
            <a:endParaRPr lang="en-US" dirty="0"/>
          </a:p>
        </p:txBody>
      </p:sp>
      <p:sp>
        <p:nvSpPr>
          <p:cNvPr id="3" name="Content Placeholder 2"/>
          <p:cNvSpPr>
            <a:spLocks noGrp="1"/>
          </p:cNvSpPr>
          <p:nvPr>
            <p:ph idx="1"/>
          </p:nvPr>
        </p:nvSpPr>
        <p:spPr/>
        <p:txBody>
          <a:bodyPr>
            <a:normAutofit fontScale="70000" lnSpcReduction="20000"/>
          </a:bodyPr>
          <a:lstStyle/>
          <a:p>
            <a:pPr algn="just"/>
            <a:r>
              <a:rPr lang="sr-Latn-CS" dirty="0" smtClean="0"/>
              <a:t>Od početka 20. veka dete dospeva u centar svih porodičnih zapleta. To se pre svega duguje Frojdovom otkriću ranog seksualnog razvoja dece i problema koji taj razvoj stvara za stabilizaciju odrasle ličnosti. S druge strane sociološka teorija u svojim glavnim teorijskim razmišljanjima stavlja proces socijalizacije u središte društvene reprodukcije.</a:t>
            </a:r>
          </a:p>
          <a:p>
            <a:pPr algn="just"/>
            <a:endParaRPr lang="sr-Latn-CS" dirty="0" smtClean="0"/>
          </a:p>
          <a:p>
            <a:pPr algn="just"/>
            <a:r>
              <a:rPr lang="sr-Latn-CS" dirty="0" smtClean="0"/>
              <a:t>Porodica i dete postaju u savremenom teorijskom diskursu osnovne ose na kojima se gradi integracija i kohezija društvenih zajednica.</a:t>
            </a:r>
          </a:p>
          <a:p>
            <a:pPr algn="just"/>
            <a:endParaRPr lang="sr-Latn-CS" dirty="0" smtClean="0"/>
          </a:p>
          <a:p>
            <a:pPr algn="just"/>
            <a:r>
              <a:rPr lang="sr-Latn-CS" dirty="0" smtClean="0"/>
              <a:t>Moderna porodica od početka 20. veka biva postepeno rasterećivana od nekadašnjih brojnih funkcija koje su članovima uzimale najviše energije i vremena (proizvodnja, odbrana, zaštita, staranje) a može objektivno da se daleko više posveti svom najslabijem članu – detetu. Međutim, moderno društvo i porodica predstavljau  neprijateljsku sredinu za dete, više nego što su to bila društva u prošlosti. Kao što se moderna porodica i roditelji u njoj nalaze razapeti između neusklađenosti i protivrečnosti modernog društva, tako se isto dešava i sa decom.</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Deca kao društveno bogatstvo i redukcija nataliteta</a:t>
            </a:r>
            <a:endParaRPr lang="en-US" dirty="0"/>
          </a:p>
        </p:txBody>
      </p:sp>
      <p:sp>
        <p:nvSpPr>
          <p:cNvPr id="3" name="Content Placeholder 2"/>
          <p:cNvSpPr>
            <a:spLocks noGrp="1"/>
          </p:cNvSpPr>
          <p:nvPr>
            <p:ph idx="1"/>
          </p:nvPr>
        </p:nvSpPr>
        <p:spPr/>
        <p:txBody>
          <a:bodyPr>
            <a:normAutofit fontScale="77500" lnSpcReduction="20000"/>
          </a:bodyPr>
          <a:lstStyle/>
          <a:p>
            <a:pPr algn="just"/>
            <a:r>
              <a:rPr lang="sr-Latn-CS" dirty="0" smtClean="0"/>
              <a:t>Dok u savremenim društvima preovlađuje ideološka orijentacija usmerenosti ka deci, istovremeno dolazi do stalnog i sve većeg opadanja nataliteta i fertiliteta u razvijenim zemljama. Demografi, ekonomisti i sociolozi i svi ostali stručnjaci slažu se da je prvenstveni uzrok smanjivanja stopa nataliteta i fertiliteta koje čak idu ispod nivoa potrebnog za obnavljanje stanovništa u pojedinim zemljama, rezultat ogromno uvećanih troškova podizanja dece, tj.ulaganja koja su neophodna da bi se dete izvelo na put samostalnosti.</a:t>
            </a:r>
          </a:p>
          <a:p>
            <a:pPr algn="just"/>
            <a:r>
              <a:rPr lang="sr-Latn-CS" dirty="0" smtClean="0"/>
              <a:t>Često izrican stav da su deca najveće bogatstvo nije samo metafora, kojom se iskazuje promenjeni vrednosni sistem u savremenoj porodici i društvu koji dete tretira kao vrhunsko dobro, već je reč o stvarno visokoj ceni koštanja deteta.</a:t>
            </a:r>
          </a:p>
          <a:p>
            <a:pPr algn="just"/>
            <a:r>
              <a:rPr lang="sr-Latn-CS" dirty="0" smtClean="0"/>
              <a:t>Troškovi odgajanja deteta su u poslednjoj polovini veka izuzetno porasli te sa ekonomskog stanovišta dete zaista nosi u sebi veliku vrednost.</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TotalTime>
  <Words>3139</Words>
  <Application>Microsoft Office PowerPoint</Application>
  <PresentationFormat>On-screen Show (4:3)</PresentationFormat>
  <Paragraphs>110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Sociologija obrazovanja i porodice XI</vt:lpstr>
      <vt:lpstr>Dete i detinjstvo, pojam i razvoj koncepta</vt:lpstr>
      <vt:lpstr>Slide 3</vt:lpstr>
      <vt:lpstr>Dete i detinjstvo kao društveno konstruisana praksa</vt:lpstr>
      <vt:lpstr>Slide 5</vt:lpstr>
      <vt:lpstr>Slide 6</vt:lpstr>
      <vt:lpstr>Slide 7</vt:lpstr>
      <vt:lpstr>Porodica usredištena ka detetu. Stvarnost i mit</vt:lpstr>
      <vt:lpstr>Deca kao društveno bogatstvo i redukcija nataliteta</vt:lpstr>
      <vt:lpstr>Slide 10</vt:lpstr>
      <vt:lpstr>Ekonomsko blagostanje deteta naspram ekonomske zavisnosti i siromaštva</vt:lpstr>
      <vt:lpstr>Slide 12</vt:lpstr>
      <vt:lpstr>Deca između porodične ljubavi i ucene</vt:lpstr>
      <vt:lpstr>Produžena nezrelost i pravna individualizacija</vt:lpstr>
      <vt:lpstr>Slide 15</vt:lpstr>
      <vt:lpstr>Kulturna segregacija i paternalizam nasuprot autentičnosti</vt:lpstr>
      <vt:lpstr>Brakovi bez dece i zlostavljanje dece u porodici</vt:lpstr>
      <vt:lpstr>Slide 18</vt:lpstr>
      <vt:lpstr>Slide 19</vt:lpstr>
      <vt:lpstr>Slide 20</vt:lpstr>
      <vt:lpstr>Roditeljstvo: pojam</vt:lpstr>
      <vt:lpstr>Slide 22</vt:lpstr>
      <vt:lpstr>Slide 23</vt:lpstr>
      <vt:lpstr>Roditeljski ciklus</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Sociologija obrazovanja i porodice XI</dc:title>
  <dc:creator>Mirjana</dc:creator>
  <cp:lastModifiedBy>Mirjana</cp:lastModifiedBy>
  <cp:revision>5</cp:revision>
  <dcterms:created xsi:type="dcterms:W3CDTF">2020-05-14T20:32:00Z</dcterms:created>
  <dcterms:modified xsi:type="dcterms:W3CDTF">2020-05-14T20:54:35Z</dcterms:modified>
</cp:coreProperties>
</file>