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AB47C4-709F-49EF-822E-F06C22F10D5E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3EEC07-531A-4B96-882F-CAE8C8C62B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Stvaralaštvo dece predškolskog uzrasta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587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Zahvaljujući stvaralaštvu dete kompenzuje ograničenost svojih mogućnosti saopštavanja verbalnim putem</a:t>
            </a:r>
          </a:p>
          <a:p>
            <a:r>
              <a:rPr lang="sr-Latn-RS" dirty="0" smtClean="0"/>
              <a:t>Deca imaju prilike da bolje upoznaju svoje mogućnosti, da stvore pozitivnu sliku o sebi, oslobađaju se inferiorne uloge</a:t>
            </a:r>
          </a:p>
          <a:p>
            <a:r>
              <a:rPr lang="sr-Latn-RS" dirty="0" smtClean="0"/>
              <a:t>U stvaralaštvu- osećaj psihološke slobode, prostor gde je moguće i nemoguće, gde se sve vrednuje kao lično dobro i autentično viđenje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24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Razvijanje stvaralaštva kao osobine i stava (uslovi i postupci)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/>
          <a:lstStyle/>
          <a:p>
            <a:r>
              <a:rPr lang="sr-Latn-RS" dirty="0" smtClean="0"/>
              <a:t>Kvalitet ukupne organizacije života u predškolskoj ustanovi</a:t>
            </a:r>
          </a:p>
          <a:p>
            <a:r>
              <a:rPr lang="sr-Latn-RS" dirty="0" smtClean="0"/>
              <a:t>Organizacija, vremena, prostora, materijala, vaspitno- obrazovnih sadržaja i aktivnosti</a:t>
            </a:r>
          </a:p>
          <a:p>
            <a:r>
              <a:rPr lang="sr-Latn-RS" dirty="0" smtClean="0"/>
              <a:t>Položaj dece </a:t>
            </a:r>
            <a:r>
              <a:rPr lang="sr-Latn-RS" smtClean="0"/>
              <a:t>u vrtiću i porodici </a:t>
            </a:r>
            <a:r>
              <a:rPr lang="sr-Latn-RS" dirty="0" smtClean="0"/>
              <a:t>( skriveni program)</a:t>
            </a:r>
          </a:p>
          <a:p>
            <a:r>
              <a:rPr lang="sr-Latn-RS" dirty="0" smtClean="0"/>
              <a:t>Vrednosti i uverenja odraslih i vaspitača (odnos društva prema dečjem stvaralaštvu)</a:t>
            </a:r>
          </a:p>
          <a:p>
            <a:r>
              <a:rPr lang="sr-Latn-RS" dirty="0" smtClean="0"/>
              <a:t>Shvatanja kompetentnosti deteta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2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Pojam i karakteristike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Kreativnost- sposobnost ljudi da se samoostvaruju u svetu koji ih okružuje, konstruktivno i produktivno mišljenje kojim menja svet i sebe</a:t>
            </a:r>
          </a:p>
          <a:p>
            <a:r>
              <a:rPr lang="sr-Latn-RS" dirty="0" smtClean="0"/>
              <a:t>Fluentnost- sposobnost stvaranja ideja ( količina ideja ukupna produktivnost)</a:t>
            </a:r>
          </a:p>
          <a:p>
            <a:r>
              <a:rPr lang="sr-Latn-RS" dirty="0" smtClean="0"/>
              <a:t>Fleksibilnost- elastičnost mišljenja, sposobnost prelaženja sa jedne ideje, jednog tipa, na drugu kategoriju  (suprotno- rigidnost, krutost, okoštalost, funkcionalna fiksiranost)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454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Originalnost- sposobnost da se zapazi nešto što drugi nisu u stanju, neobične ideje i rešenja, metafore, razlikovanje od standardnih ideja i postupaka</a:t>
            </a:r>
          </a:p>
          <a:p>
            <a:r>
              <a:rPr lang="sr-Latn-RS" dirty="0" smtClean="0"/>
              <a:t>Neukalupljenost- otvorenost za nova iskustva, prijemčivost za nepoznato, osetljivost za probleme, odstupanje od rutine</a:t>
            </a:r>
          </a:p>
          <a:p>
            <a:r>
              <a:rPr lang="sr-Latn-RS" dirty="0" smtClean="0"/>
              <a:t>Pronicljivost- odvajanje specifičnog prenosivog na druge oblasti, uspostavljanje novih odnosa i analogija...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8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Divergentno mišljenje- prilaženje problemu iz više aspekata, razgranat tok misli, traganje za više rešenja (suprotnost- konvergentno)</a:t>
            </a:r>
          </a:p>
          <a:p>
            <a:r>
              <a:rPr lang="sr-Latn-RS" dirty="0" smtClean="0"/>
              <a:t>Intelektualna inicijativa- produžavanje misaone delatnosti preko granica koje određuje praktična potreba ( suprotnost- duhovna lenjost, sklonost da se ide kraćim i lakšim, „utabanim“ putevima)</a:t>
            </a:r>
          </a:p>
          <a:p>
            <a:r>
              <a:rPr lang="sr-Latn-RS" dirty="0" smtClean="0"/>
              <a:t>Kreativnost je teško razlikovati od inteligencije, ali se ne može svesti na nju (najintilegentniji robot ne može da bude stvaralac?)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1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Uverenje o tome kako deca nisu kreativna, zasnovano je na pasivnoj slici deteta i pripisivanju kreativnosti genijima</a:t>
            </a:r>
          </a:p>
          <a:p>
            <a:r>
              <a:rPr lang="sr-Latn-RS" dirty="0" smtClean="0"/>
              <a:t>Perspektiva aktivnog deteta i kulturne zasnovanosti kreativnosti, nosi uverenje DA DECA JESU KREATIVNA</a:t>
            </a:r>
          </a:p>
          <a:p>
            <a:r>
              <a:rPr lang="sr-Latn-RS" dirty="0" smtClean="0"/>
              <a:t>Kreativnost je prisutna svuda gde se ljudska mašta kombinuje i prerađuje od elemenata ranijeg iskustva (Vigotski)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918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Kreativnost- višedimenzionalna pojava</a:t>
            </a:r>
          </a:p>
          <a:p>
            <a:r>
              <a:rPr lang="sr-Latn-RS" dirty="0" smtClean="0"/>
              <a:t>Taylor- razlikuje pet razvojnih nivoa kreativnosti:</a:t>
            </a:r>
          </a:p>
          <a:p>
            <a:pPr marL="651510" indent="-514350">
              <a:buAutoNum type="arabicPeriod"/>
            </a:pPr>
            <a:r>
              <a:rPr lang="sr-Latn-RS" dirty="0" smtClean="0"/>
              <a:t>Ekspresivna kreativnost (primarna kreativnost, sloboda, spontana igra, karakteristična za decu)</a:t>
            </a:r>
          </a:p>
          <a:p>
            <a:pPr marL="651510" indent="-514350">
              <a:buAutoNum type="arabicPeriod"/>
            </a:pPr>
            <a:r>
              <a:rPr lang="sr-Latn-RS" dirty="0" smtClean="0"/>
              <a:t>Produktivna kreativnost (stvaranje proizvoda, vladanje određenim veštinama i tehnikama- smišljeno stvaranje)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327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 startAt="3"/>
            </a:pPr>
            <a:r>
              <a:rPr lang="sr-Latn-RS" dirty="0" smtClean="0"/>
              <a:t>Inventivna kreativnost (stvaranje novih oblika, izraza i uočavanje novih odnosa)</a:t>
            </a:r>
          </a:p>
          <a:p>
            <a:pPr marL="651510" indent="-514350">
              <a:buAutoNum type="arabicPeriod" startAt="3"/>
            </a:pPr>
            <a:r>
              <a:rPr lang="sr-Latn-RS" dirty="0" smtClean="0"/>
              <a:t>Inovativna kreativnost ( otkriće i uočavanje novih odnosa)</a:t>
            </a:r>
          </a:p>
          <a:p>
            <a:pPr marL="651510" indent="-514350">
              <a:buAutoNum type="arabicPeriod" startAt="5"/>
            </a:pPr>
            <a:r>
              <a:rPr lang="sr-Latn-RS" dirty="0" smtClean="0"/>
              <a:t>Emergentna kreativnost ( originalnost, stvaranje potpuno novog, epohalnog)</a:t>
            </a:r>
          </a:p>
          <a:p>
            <a:pPr marL="651510" indent="-514350">
              <a:buAutoNum type="arabicPeriod" startAt="5"/>
            </a:pPr>
            <a:endParaRPr lang="sr-Latn-RS" dirty="0"/>
          </a:p>
          <a:p>
            <a:pPr marL="137160" indent="0">
              <a:buNone/>
            </a:pPr>
            <a:r>
              <a:rPr lang="sr-Latn-RS" dirty="0" smtClean="0"/>
              <a:t>Humanistički stav- Sva deca su kreativna u primarnom smislu (specifičnosti dečjeg stvaralaštva)</a:t>
            </a:r>
          </a:p>
          <a:p>
            <a:pPr marL="651510" indent="-514350"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20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Funkcije stvaralaštva u dečjem razvoju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r-Latn-RS" dirty="0" smtClean="0"/>
          </a:p>
          <a:p>
            <a:r>
              <a:rPr lang="sr-Latn-RS" dirty="0" smtClean="0"/>
              <a:t>Stvaralačke sposobnosti nisu privilegija pojedinaca</a:t>
            </a:r>
          </a:p>
          <a:p>
            <a:r>
              <a:rPr lang="sr-Latn-RS" dirty="0" smtClean="0"/>
              <a:t>Stvaralački izraz- globalan, intuitivan i metaforičan- ima integrativnu funkciju u odnosu na dečje iskustvo</a:t>
            </a:r>
          </a:p>
          <a:p>
            <a:r>
              <a:rPr lang="sr-Latn-RS" dirty="0" smtClean="0"/>
              <a:t>U procesu stvaranja dete ima priliku da bira, unosi, prerađuje i uobličava različite elemente svog iskustva</a:t>
            </a:r>
          </a:p>
          <a:p>
            <a:r>
              <a:rPr lang="sr-Latn-RS" dirty="0" smtClean="0"/>
              <a:t>Proizvodi dečje invencije- pokazatelj celokupne ličnosti deteta, načina na koji doživljava svet, težnje, misli i osećanja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685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Zahvaljujući stvaralačkoj akciji dete relativno samostalno stiče nova iskustva, povezuje se sa njima, restrukturira po svojoj potrebi...</a:t>
            </a:r>
          </a:p>
          <a:p>
            <a:r>
              <a:rPr lang="sr-Latn-RS" dirty="0" smtClean="0"/>
              <a:t>Stvaralačko izražavanje- posebno u igri omogućava stvaranje prvih simbola koji predstavljaju stvarnost</a:t>
            </a:r>
          </a:p>
          <a:p>
            <a:r>
              <a:rPr lang="sr-Latn-RS" dirty="0" smtClean="0"/>
              <a:t>Unapređuje se niz intelektualnih sposobnosti (radoznalost, otvorenost za nova iskustva, spremnost za ispitivanje okoline...)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999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137</TotalTime>
  <Words>551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Stvaralaštvo dece predškolskog uzrasta</vt:lpstr>
      <vt:lpstr>Pojam i karakteristike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Funkcije stvaralaštva u dečjem razvoju</vt:lpstr>
      <vt:lpstr>PowerPoint Presentation</vt:lpstr>
      <vt:lpstr>PowerPoint Presentation</vt:lpstr>
      <vt:lpstr>Razvijanje stvaralaštva kao osobine i stava (uslovi i postupci)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Stvaralaštvo dece predškolskog uzrasta</dc:title>
  <dc:creator>Mladen007</dc:creator>
  <cp:lastModifiedBy>Mladen007</cp:lastModifiedBy>
  <cp:revision>8</cp:revision>
  <dcterms:created xsi:type="dcterms:W3CDTF">2020-05-26T07:44:58Z</dcterms:created>
  <dcterms:modified xsi:type="dcterms:W3CDTF">2020-05-26T10:02:09Z</dcterms:modified>
</cp:coreProperties>
</file>