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6"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B27E736-F28C-4646-8CA9-26BF3ECE07E1}" type="datetimeFigureOut">
              <a:rPr lang="en-US" smtClean="0"/>
              <a:pPr/>
              <a:t>5/21/2020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1C1A54C-269F-4ABD-8C51-3E9BD31B388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7E736-F28C-4646-8CA9-26BF3ECE07E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7E736-F28C-4646-8CA9-26BF3ECE07E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7E736-F28C-4646-8CA9-26BF3ECE07E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27E736-F28C-4646-8CA9-26BF3ECE07E1}"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1A54C-269F-4ABD-8C51-3E9BD31B388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27E736-F28C-4646-8CA9-26BF3ECE07E1}"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B27E736-F28C-4646-8CA9-26BF3ECE07E1}" type="datetimeFigureOut">
              <a:rPr lang="en-US" smtClean="0"/>
              <a:pPr/>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B27E736-F28C-4646-8CA9-26BF3ECE07E1}" type="datetimeFigureOut">
              <a:rPr lang="en-US" smtClean="0"/>
              <a:pPr/>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7E736-F28C-4646-8CA9-26BF3ECE07E1}" type="datetimeFigureOut">
              <a:rPr lang="en-US" smtClean="0"/>
              <a:pPr/>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27E736-F28C-4646-8CA9-26BF3ECE07E1}"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1A54C-269F-4ABD-8C51-3E9BD31B38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27E736-F28C-4646-8CA9-26BF3ECE07E1}"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1C1A54C-269F-4ABD-8C51-3E9BD31B388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27E736-F28C-4646-8CA9-26BF3ECE07E1}" type="datetimeFigureOut">
              <a:rPr lang="en-US" smtClean="0"/>
              <a:pPr/>
              <a:t>5/21/2020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1C1A54C-269F-4ABD-8C51-3E9BD31B388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Socolog</a:t>
            </a:r>
            <a:r>
              <a:rPr lang="sr-Latn-CS" dirty="0" smtClean="0"/>
              <a:t>i</a:t>
            </a:r>
            <a:r>
              <a:rPr lang="en-US" dirty="0" err="1" smtClean="0"/>
              <a:t>ja</a:t>
            </a:r>
            <a:r>
              <a:rPr lang="en-US" dirty="0" smtClean="0"/>
              <a:t> </a:t>
            </a:r>
            <a:r>
              <a:rPr lang="en-US" dirty="0" err="1" smtClean="0"/>
              <a:t>obra</a:t>
            </a:r>
            <a:r>
              <a:rPr lang="sr-Latn-CS" dirty="0" smtClean="0"/>
              <a:t>zovanja i </a:t>
            </a:r>
            <a:r>
              <a:rPr lang="sr-Latn-CS" dirty="0" smtClean="0"/>
              <a:t>porodice XII</a:t>
            </a:r>
            <a:endParaRPr lang="en-US" dirty="0"/>
          </a:p>
        </p:txBody>
      </p:sp>
      <p:sp>
        <p:nvSpPr>
          <p:cNvPr id="3" name="Subtitle 2"/>
          <p:cNvSpPr>
            <a:spLocks noGrp="1"/>
          </p:cNvSpPr>
          <p:nvPr>
            <p:ph type="subTitle" idx="1"/>
          </p:nvPr>
        </p:nvSpPr>
        <p:spPr/>
        <p:txBody>
          <a:bodyPr/>
          <a:lstStyle/>
          <a:p>
            <a:r>
              <a:rPr lang="en-US" dirty="0" smtClean="0"/>
              <a:t>P</a:t>
            </a:r>
            <a:r>
              <a:rPr lang="sr-Latn-RS" smtClean="0"/>
              <a:t>redavanja</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214290"/>
            <a:ext cx="8229600" cy="5911873"/>
          </a:xfrm>
        </p:spPr>
        <p:txBody>
          <a:bodyPr>
            <a:normAutofit fontScale="70000" lnSpcReduction="20000"/>
          </a:bodyPr>
          <a:lstStyle/>
          <a:p>
            <a:pPr algn="just"/>
            <a:r>
              <a:rPr lang="sr-Latn-CS" dirty="0" smtClean="0"/>
              <a:t>Sadržaj obuhvata sledeće vrednosti odnosno norme i ciljeve:</a:t>
            </a:r>
          </a:p>
          <a:p>
            <a:pPr marL="514350" indent="-514350" algn="just">
              <a:buFont typeface="+mj-lt"/>
              <a:buAutoNum type="arabicPeriod"/>
            </a:pPr>
            <a:r>
              <a:rPr lang="sr-Latn-CS" dirty="0" smtClean="0"/>
              <a:t>Vrednosti konkretizovane kroz ciljeve koji se postavljaju pred porodicu kao grupu: čuvanje porodične tradicije, održavanje loze, sticanje bogatstva, društvenog ugleda, položaja,...</a:t>
            </a:r>
          </a:p>
          <a:p>
            <a:pPr marL="514350" indent="-514350" algn="just">
              <a:buFont typeface="+mj-lt"/>
              <a:buAutoNum type="arabicPeriod"/>
            </a:pPr>
            <a:r>
              <a:rPr lang="sr-Latn-CS" dirty="0" smtClean="0"/>
              <a:t>Vrednosti-norme kojima se regulišu seksualni odnosi (ne-odobravanje  pred i izvan bračnih odnosa, vernost i nevinost)</a:t>
            </a:r>
          </a:p>
          <a:p>
            <a:pPr marL="514350" indent="-514350" algn="just">
              <a:buFont typeface="+mj-lt"/>
              <a:buAutoNum type="arabicPeriod"/>
            </a:pPr>
            <a:r>
              <a:rPr lang="sr-Latn-CS" dirty="0" smtClean="0"/>
              <a:t>Vrednosti koje se tiču samog braka i ciljeva koji mu se pripisuju (odnos prema razvodu brakova, nelegalnom braku...)</a:t>
            </a:r>
          </a:p>
          <a:p>
            <a:pPr marL="514350" indent="-514350" algn="just">
              <a:buFont typeface="+mj-lt"/>
              <a:buAutoNum type="arabicPeriod"/>
            </a:pPr>
            <a:r>
              <a:rPr lang="sr-Latn-CS" dirty="0" smtClean="0"/>
              <a:t>Vrednosti i norme koje se tiču načina distribuiranja polnih uloga u porodici (podela uloga prema polu, odnosi generacija,...)</a:t>
            </a:r>
          </a:p>
          <a:p>
            <a:pPr marL="514350" indent="-514350" algn="just">
              <a:buFont typeface="+mj-lt"/>
              <a:buAutoNum type="arabicPeriod"/>
            </a:pPr>
            <a:r>
              <a:rPr lang="sr-Latn-CS" dirty="0" smtClean="0"/>
              <a:t>Vrednosti kojima se obrazlaže ili opravdava određeni tip odnosa u porodici: autoritarini, egalitarni,..</a:t>
            </a:r>
          </a:p>
          <a:p>
            <a:pPr marL="514350" indent="-514350" algn="just">
              <a:buFont typeface="+mj-lt"/>
              <a:buAutoNum type="arabicPeriod"/>
            </a:pPr>
            <a:r>
              <a:rPr lang="sr-Latn-CS" dirty="0" smtClean="0"/>
              <a:t>Vrednosti koje se tiču ciljeva vaspitanja dece u porodici i poželjni metodi postupanja sa njima.</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smtClean="0"/>
              <a:t>Porodica kao nosilac primarne socijalizacije</a:t>
            </a:r>
            <a:endParaRPr lang="en-US"/>
          </a:p>
        </p:txBody>
      </p:sp>
      <p:sp>
        <p:nvSpPr>
          <p:cNvPr id="3" name="Content Placeholder 2"/>
          <p:cNvSpPr>
            <a:spLocks noGrp="1"/>
          </p:cNvSpPr>
          <p:nvPr>
            <p:ph idx="1"/>
          </p:nvPr>
        </p:nvSpPr>
        <p:spPr/>
        <p:txBody>
          <a:bodyPr>
            <a:normAutofit fontScale="70000" lnSpcReduction="20000"/>
          </a:bodyPr>
          <a:lstStyle/>
          <a:p>
            <a:pPr algn="just"/>
            <a:r>
              <a:rPr lang="sr-Latn-CS" dirty="0" smtClean="0"/>
              <a:t>Froj sa jedne i Kuli sa druge strane su zaslužni za isticanje centralne i osnovne uloge porodice u procesu socijalizacije u modernom društvu.</a:t>
            </a:r>
          </a:p>
          <a:p>
            <a:pPr algn="just"/>
            <a:endParaRPr lang="sr-Latn-CS" dirty="0" smtClean="0"/>
          </a:p>
          <a:p>
            <a:pPr algn="just"/>
            <a:r>
              <a:rPr lang="sr-Latn-CS" dirty="0" smtClean="0"/>
              <a:t>U Frojdovoj teoriji takvo mesto porodici se pripisuje zahvaljujući njegovoj opštoj nominalističko-individualističkoj epistemologiji koja detetov razvoj smešta u interindividualne odnose unutar porodice.</a:t>
            </a:r>
          </a:p>
          <a:p>
            <a:pPr algn="just"/>
            <a:r>
              <a:rPr lang="sr-Latn-CS" dirty="0" smtClean="0"/>
              <a:t>Kuli uspostavlja razliku između primarnih i sekundarnih grupa. Primarne grupe upravo služe procesu socijalizacije pojedinaca. One poseduju neophodne uslove za efikasno sprovođenje ovog procesa od kojih je jedan od osnovnih da su to grupe u kojima pojedinci stupaju u </a:t>
            </a:r>
            <a:r>
              <a:rPr lang="sr-Latn-CS" b="1" dirty="0" smtClean="0"/>
              <a:t>odnose licem u lice</a:t>
            </a:r>
            <a:r>
              <a:rPr lang="sr-Latn-CS" dirty="0" smtClean="0"/>
              <a:t>; one su </a:t>
            </a:r>
            <a:r>
              <a:rPr lang="sr-Latn-CS" b="1" dirty="0" smtClean="0"/>
              <a:t>male, pregledne</a:t>
            </a:r>
            <a:r>
              <a:rPr lang="sr-Latn-CS" dirty="0" smtClean="0"/>
              <a:t>, a odnosi </a:t>
            </a:r>
            <a:r>
              <a:rPr lang="sr-Latn-CS" b="1" dirty="0" smtClean="0"/>
              <a:t>interakcije neposreni i spontani</a:t>
            </a:r>
            <a:r>
              <a:rPr lang="sr-Latn-CS" dirty="0" smtClean="0"/>
              <a:t>; u njima dominiraju </a:t>
            </a:r>
            <a:r>
              <a:rPr lang="sr-Latn-CS" b="1" dirty="0" smtClean="0"/>
              <a:t>lični odnosi </a:t>
            </a:r>
            <a:r>
              <a:rPr lang="sr-Latn-CS" dirty="0" smtClean="0"/>
              <a:t>te upravo zato postoje veće šanse da socijalizanti snažnije i dublje prihvate uticaje koje ovakva grupa na njih vrši.</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214290"/>
            <a:ext cx="8229600" cy="5911873"/>
          </a:xfrm>
        </p:spPr>
        <p:txBody>
          <a:bodyPr>
            <a:normAutofit fontScale="62500" lnSpcReduction="20000"/>
          </a:bodyPr>
          <a:lstStyle/>
          <a:p>
            <a:pPr algn="just"/>
            <a:r>
              <a:rPr lang="sr-Latn-CS" dirty="0" smtClean="0"/>
              <a:t>Nuklearna porodica se pojavljuje kao  relativno trajan sklop odnosa poverenja koji je u stanju da obezbedi kontinuitet i jednoznačnost delovanja na dete. To su odnosi koji omogućavaju razvoj osećaja egzistencijalne sigurnosti deteta a što je pretpostavka procesa socijalnog učenja i trajne motivacije deteta ka postignuću. </a:t>
            </a:r>
          </a:p>
          <a:p>
            <a:pPr algn="just"/>
            <a:endParaRPr lang="sr-Latn-CS" dirty="0" smtClean="0"/>
          </a:p>
          <a:p>
            <a:pPr algn="just"/>
            <a:r>
              <a:rPr lang="sr-Latn-CS" dirty="0" smtClean="0"/>
              <a:t>Porodica nudi detetu svet koji se prihvata sa poverenjem i bez zadrške, takav kakav jeste. Istovremeno se ukazuje i na destabilizaciju ovog odnosa kroz veliki broj razvoda.</a:t>
            </a:r>
          </a:p>
          <a:p>
            <a:pPr algn="just"/>
            <a:r>
              <a:rPr lang="sr-Latn-CS" dirty="0" smtClean="0"/>
              <a:t>Porodica je specijalni slučaj male grupe. Majka daje detetu onoliko ljubavi koliko mu je potrebno radi osećaja sigurnosti, otac je onaj koji nadzire da se u tom odnosu ljubav ne pretera sa majčine strane.</a:t>
            </a:r>
          </a:p>
          <a:p>
            <a:pPr algn="just"/>
            <a:r>
              <a:rPr lang="sr-Latn-CS" dirty="0" smtClean="0"/>
              <a:t>Podela uloga između polova i u porodici olakšava i uravnotežava proces socijalizacije.</a:t>
            </a:r>
          </a:p>
          <a:p>
            <a:pPr algn="just"/>
            <a:r>
              <a:rPr lang="sr-Latn-CS" dirty="0" smtClean="0"/>
              <a:t>Treba primetiti u shvatanju procesa socijalizacije, tako i roditeljske i uloge deteta uopšte u tom procesu mnogo se računa sa zavisnošću deteta od roditelja, njegovom nedoraslošću i time njegovom nesposobnošću da aktivno učestvuje u vlastitom razvojnom procesu. Onda ne čudi da se proces socijalizacije poistovećuje sa procesom discipliniranja deteta. Prednost porodice kao primarnog socijalizatora doživljava sve veće slabljenje, sve su snažniji uticaju drugih faktora socijalizacije.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Činioci procesa socijalizacije u porodici</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b="1" dirty="0" smtClean="0"/>
              <a:t>Individualni nivo-osobine deteta</a:t>
            </a:r>
          </a:p>
          <a:p>
            <a:pPr algn="just"/>
            <a:r>
              <a:rPr lang="sr-Latn-CS" dirty="0" smtClean="0"/>
              <a:t>Uobičajeno je bilo da se dete, budući da se uglavnom smatralo da je samo dete podložno socijalizatorskom uticaju, posmatra kao pasivni proizvod procesa socijalizacije. Kasnije je to shvatanje odbačeno. Prvo, u smislu da je proces socijalizacije shvaćen kao životni proces koji individuu prati tokom čitavog života, i drugo, što je shvaćeno da je dete, tj. Onaj koji se socijalizuje na individualnom nivou uvek interindividualna interakcija.</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77500" lnSpcReduction="20000"/>
          </a:bodyPr>
          <a:lstStyle/>
          <a:p>
            <a:pPr algn="just"/>
            <a:r>
              <a:rPr lang="sr-Latn-CS" b="1" dirty="0" smtClean="0"/>
              <a:t>Grupni nivo – odnosi roditelji – deca</a:t>
            </a:r>
          </a:p>
          <a:p>
            <a:pPr algn="just"/>
            <a:r>
              <a:rPr lang="sr-Latn-CS" dirty="0" smtClean="0"/>
              <a:t>Istraživanja na ovom novou se zadržavaju na odnosu roditelji i deca. Cilj je da se utvrdi dominantni vaspitni stil roditelja koji se smatra odgovornim za proizvodnju određenih načina ili stilova ponašanja kod dece. U novije vreme se odbacuju pristupi koji tretiraju ovaj odnos jednosmerno (kao uticaj roditelja na decu) a sve češće se uvažava ideja o višesmernosti ovog procesa.</a:t>
            </a:r>
          </a:p>
          <a:p>
            <a:pPr algn="just"/>
            <a:endParaRPr lang="sr-Latn-CS" dirty="0" smtClean="0"/>
          </a:p>
          <a:p>
            <a:pPr algn="just"/>
            <a:r>
              <a:rPr lang="sr-Latn-CS" b="1" dirty="0" smtClean="0"/>
              <a:t>Socio-ekonomski činioci porodične socijalizacij</a:t>
            </a:r>
            <a:r>
              <a:rPr lang="sr-Latn-CS" dirty="0" smtClean="0"/>
              <a:t>e</a:t>
            </a:r>
          </a:p>
          <a:p>
            <a:pPr algn="just"/>
            <a:r>
              <a:rPr lang="sr-Latn-CS" dirty="0" smtClean="0"/>
              <a:t>U istraživanjima socijalizacije dece u porodici najviše je proučavano dejstvo makro društvenih činioca. Pri tom su oni u empirijskim istraživanjima bez velikih teorijskih ambicija uglavnom tretirani kao pojedinačne varijable kao što su zanimanje, obrazovanje, materijalno stanje(imovina, zarada, životni standard), siromaštvo, itd..</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Razvojne etape socijalizacije u porodici</a:t>
            </a:r>
            <a:endParaRPr lang="en-US" dirty="0"/>
          </a:p>
        </p:txBody>
      </p:sp>
      <p:sp>
        <p:nvSpPr>
          <p:cNvPr id="3" name="Content Placeholder 2"/>
          <p:cNvSpPr>
            <a:spLocks noGrp="1"/>
          </p:cNvSpPr>
          <p:nvPr>
            <p:ph idx="1"/>
          </p:nvPr>
        </p:nvSpPr>
        <p:spPr/>
        <p:txBody>
          <a:bodyPr>
            <a:normAutofit fontScale="85000" lnSpcReduction="10000"/>
          </a:bodyPr>
          <a:lstStyle/>
          <a:p>
            <a:pPr algn="just"/>
            <a:r>
              <a:rPr lang="sr-Latn-CS" dirty="0" smtClean="0"/>
              <a:t>Frojd je ustanovio faze kroz koje dete prolazi u procesu sticanja svog identiteta kao ličnost. Te faze je Frojd utemeljio na svom shvatanju psihoseksualnog razvitka deteta i podelio ga na tri osnovna stadija: oralni, analni i Edipov stadijum.</a:t>
            </a:r>
          </a:p>
          <a:p>
            <a:pPr algn="just"/>
            <a:r>
              <a:rPr lang="sr-Latn-CS" dirty="0" smtClean="0"/>
              <a:t>Jedan od najznačajnijih modela jeste Eriksonom model, koji se usredsredio na praćenje razvoja EGO instance. Prema ovom autoru cilj odrasatanja svake individue jeste dostizanje individualne autonomije, tj. osamostaljenja. Do ovog se stiže kroz 8 etapa i na svakoj od tih etapa pojedinac dospeva u krizu.</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a:p>
        </p:txBody>
      </p:sp>
      <p:sp>
        <p:nvSpPr>
          <p:cNvPr id="3" name="Content Placeholder 2"/>
          <p:cNvSpPr>
            <a:spLocks noGrp="1"/>
          </p:cNvSpPr>
          <p:nvPr>
            <p:ph idx="1"/>
          </p:nvPr>
        </p:nvSpPr>
        <p:spPr>
          <a:xfrm>
            <a:off x="457200" y="285728"/>
            <a:ext cx="8229600" cy="5840435"/>
          </a:xfrm>
        </p:spPr>
        <p:txBody>
          <a:bodyPr>
            <a:normAutofit fontScale="70000" lnSpcReduction="20000"/>
          </a:bodyPr>
          <a:lstStyle/>
          <a:p>
            <a:pPr algn="just"/>
            <a:r>
              <a:rPr lang="sr-Latn-CS" dirty="0" smtClean="0"/>
              <a:t>Stupnjevi razvoja prema Eriksonu:</a:t>
            </a:r>
          </a:p>
          <a:p>
            <a:pPr marL="514350" indent="-514350" algn="just">
              <a:buFont typeface="+mj-lt"/>
              <a:buAutoNum type="arabicPeriod"/>
            </a:pPr>
            <a:r>
              <a:rPr lang="sr-Latn-CS" dirty="0" smtClean="0"/>
              <a:t>Poverenje – nepoverenje </a:t>
            </a:r>
          </a:p>
          <a:p>
            <a:pPr marL="514350" indent="-514350" algn="just">
              <a:buFont typeface="+mj-lt"/>
              <a:buAutoNum type="arabicPeriod"/>
            </a:pPr>
            <a:r>
              <a:rPr lang="sr-Latn-CS" dirty="0" smtClean="0"/>
              <a:t>Autonomija – stid  i sumnja</a:t>
            </a:r>
          </a:p>
          <a:p>
            <a:pPr marL="514350" indent="-514350" algn="just">
              <a:buFont typeface="+mj-lt"/>
              <a:buAutoNum type="arabicPeriod"/>
            </a:pPr>
            <a:r>
              <a:rPr lang="sr-Latn-CS" dirty="0" smtClean="0"/>
              <a:t>Inicijativa – osećanje krivice</a:t>
            </a:r>
          </a:p>
          <a:p>
            <a:pPr marL="514350" indent="-514350" algn="just">
              <a:buFont typeface="+mj-lt"/>
              <a:buAutoNum type="arabicPeriod"/>
            </a:pPr>
            <a:r>
              <a:rPr lang="sr-Latn-CS" dirty="0" smtClean="0"/>
              <a:t>Radinost – osećanje manje vrednosti</a:t>
            </a:r>
          </a:p>
          <a:p>
            <a:pPr marL="514350" indent="-514350" algn="just">
              <a:buFont typeface="+mj-lt"/>
              <a:buAutoNum type="arabicPeriod"/>
            </a:pPr>
            <a:r>
              <a:rPr lang="sr-Latn-CS" dirty="0" smtClean="0"/>
              <a:t>Identitet – idenitetska difuzija</a:t>
            </a:r>
          </a:p>
          <a:p>
            <a:pPr marL="514350" indent="-514350" algn="just">
              <a:buFont typeface="+mj-lt"/>
              <a:buAutoNum type="arabicPeriod"/>
            </a:pPr>
            <a:r>
              <a:rPr lang="sr-Latn-CS" dirty="0" smtClean="0"/>
              <a:t>Intimnost i solidarnost</a:t>
            </a:r>
          </a:p>
          <a:p>
            <a:pPr marL="514350" indent="-514350" algn="just">
              <a:buFont typeface="+mj-lt"/>
              <a:buAutoNum type="arabicPeriod"/>
            </a:pPr>
            <a:r>
              <a:rPr lang="sr-Latn-CS" dirty="0" smtClean="0"/>
              <a:t>Generativnost – samoabsorbovanje</a:t>
            </a:r>
          </a:p>
          <a:p>
            <a:pPr marL="514350" indent="-514350" algn="just">
              <a:buFont typeface="+mj-lt"/>
              <a:buAutoNum type="arabicPeriod"/>
            </a:pPr>
            <a:r>
              <a:rPr lang="sr-Latn-CS" dirty="0" smtClean="0"/>
              <a:t>Integritet – sumnjičavost </a:t>
            </a:r>
          </a:p>
          <a:p>
            <a:pPr marL="514350" indent="-514350" algn="just">
              <a:buFont typeface="+mj-lt"/>
              <a:buAutoNum type="arabicPeriod"/>
            </a:pPr>
            <a:endParaRPr lang="sr-Latn-CS" dirty="0" smtClean="0"/>
          </a:p>
          <a:p>
            <a:pPr marL="514350" indent="-514350" algn="just"/>
            <a:r>
              <a:rPr lang="sr-Latn-CS" dirty="0" smtClean="0"/>
              <a:t>Erikson prati odrastanje deteta u porodici do perioda kasne adolescencije, pri čemu taj razvoj pretpostavlja razvoj temeljnih konstitutivnih odrednica ličnog identiteta. Razmatranje zaključuje konstatacijom: da bi se svet učinio sigurnim za demokratiju moramo se najpre postarati za zdravo dete. Mi smo naučili da rast dečijeg tela ne bi trebalo ometati dečjim radom, sada moramo da naučimo da duhovni razvoj deteta ne sme biti ugrožen time što ćemo ga staviti kao žrtvu sopstvenih strahova.</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Porodica kao grupni proces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U svom članku E.Bardžes je definisao porodicu kao jedinstvo osoba u međudelovanju i time utemeljio novo viđenje porodice koje je tretira kao grupno jedinjenje.</a:t>
            </a:r>
          </a:p>
          <a:p>
            <a:pPr algn="just"/>
            <a:endParaRPr lang="sr-Latn-CS" dirty="0" smtClean="0"/>
          </a:p>
          <a:p>
            <a:pPr algn="just"/>
            <a:r>
              <a:rPr lang="sr-Latn-CS" dirty="0" smtClean="0"/>
              <a:t>Dva se bitno nova momenta pojavljuju:1. Porodica se posmatra kao grupna celina, u njoj se traže grupna svojstva, ili kako to prenaglašeno metaforično ističe autor: porodica se tretira kao vrsta Nadličnosti.2. Interakcioni pristup porodici kao grupnom jedinstvu inagurira dinamičku perspektivu u posmatranju porodice na mikro nivou. Kao grupno jedinjenje porodica se nalazi u stalnom unutrašnjem kretanju i komešanju od pola optimalne ravnoteže i stabilnosti grupe ka polu nestabilnosti i dezintegracije i obratno.</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70000" lnSpcReduction="20000"/>
          </a:bodyPr>
          <a:lstStyle/>
          <a:p>
            <a:pPr algn="just"/>
            <a:r>
              <a:rPr lang="sr-Latn-CS" dirty="0" smtClean="0"/>
              <a:t>Poimanje porodice kao grupnog procesa podrazumeva razumevanje interpersonalne dinamike porodičnih odnosa. To je veoma težak i često neizvodiv zadatak. </a:t>
            </a:r>
          </a:p>
          <a:p>
            <a:pPr algn="just"/>
            <a:endParaRPr lang="sr-Latn-CS" dirty="0" smtClean="0"/>
          </a:p>
          <a:p>
            <a:pPr algn="just"/>
            <a:r>
              <a:rPr lang="sr-Latn-CS" dirty="0" smtClean="0"/>
              <a:t>Istraživanje porodice kao interaktirajućeg grupnog jedinstva, uticao je da ovaj pristup tematski fokusira na otkrivanje znakova, simptoma ili stanja dezintegracije u porodici pre nego na ispitivanje njene normalne unutrašnje dinamike.</a:t>
            </a:r>
          </a:p>
          <a:p>
            <a:pPr algn="just"/>
            <a:endParaRPr lang="sr-Latn-CS" dirty="0" smtClean="0"/>
          </a:p>
          <a:p>
            <a:pPr algn="just"/>
            <a:r>
              <a:rPr lang="sr-Latn-CS" dirty="0" smtClean="0"/>
              <a:t>Različiti nazivi koji se upotrebljavaju za označavanje ove vrste procesa ili odnosa u porodici ukazuju na jednostrano razumevanje ove unutrašnje procesalnosti koja se isključivo negativno sagledava.</a:t>
            </a:r>
          </a:p>
          <a:p>
            <a:pPr algn="just"/>
            <a:endParaRPr lang="sr-Latn-CS" dirty="0" smtClean="0"/>
          </a:p>
          <a:p>
            <a:pPr algn="just"/>
            <a:r>
              <a:rPr lang="sr-Latn-CS" dirty="0" smtClean="0"/>
              <a:t>U porodici se stalno odvijaju procesi fuzije i fisije: supružnici se spajaju u braku, a roditelji i deca rastavljaju u toku odrastanja. U slučaju skupljanja, kohezije i koncentracije članova govorimo o stanju i procesu porodične </a:t>
            </a:r>
            <a:r>
              <a:rPr lang="sr-Latn-CS" b="1" dirty="0" smtClean="0"/>
              <a:t>integracije</a:t>
            </a:r>
            <a:r>
              <a:rPr lang="sr-Latn-CS" dirty="0" smtClean="0"/>
              <a:t> a u slučaju odvajanja, rasipanja, širenja i međusobnog udaljavanja govorimo o </a:t>
            </a:r>
            <a:r>
              <a:rPr lang="sr-Latn-CS" b="1" dirty="0" smtClean="0"/>
              <a:t>dezintegraciji</a:t>
            </a:r>
            <a:r>
              <a:rPr lang="sr-Latn-C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Porodični identitet i patologija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Tema porodičnog ideniteta, pobudila je najviše pažnju psihijatrije, koja je nastojala da raspozna </a:t>
            </a:r>
            <a:r>
              <a:rPr lang="sr-Latn-CS" b="1" dirty="0" smtClean="0"/>
              <a:t>zdravu</a:t>
            </a:r>
            <a:r>
              <a:rPr lang="sr-Latn-CS" dirty="0" smtClean="0"/>
              <a:t> odnosno </a:t>
            </a:r>
            <a:r>
              <a:rPr lang="sr-Latn-CS" b="1" dirty="0" smtClean="0"/>
              <a:t>bolesnu ili patogenu porodicu</a:t>
            </a:r>
            <a:r>
              <a:rPr lang="sr-Latn-CS" dirty="0" smtClean="0"/>
              <a:t>.</a:t>
            </a:r>
          </a:p>
          <a:p>
            <a:pPr algn="just"/>
            <a:endParaRPr lang="sr-Latn-CS" dirty="0" smtClean="0"/>
          </a:p>
          <a:p>
            <a:pPr algn="just"/>
            <a:r>
              <a:rPr lang="sr-Latn-CS" dirty="0" smtClean="0"/>
              <a:t>U prvom redu radi se o psihijatrima koji su delili holističko metodološko stanovište koje zahteva da se mentalno obolela osoba mora izučavati iz totaliteta porodičnog obrasca, odnono iz stanovišta da je mentalno oboljenje pojedinca funkcija veza koje operišu u pojedinačnoj porodici kao celini.</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Protivrečnosti savremenog roditeljstva</a:t>
            </a:r>
            <a:endParaRPr lang="en-US" dirty="0"/>
          </a:p>
        </p:txBody>
      </p:sp>
      <p:sp>
        <p:nvSpPr>
          <p:cNvPr id="3" name="Content Placeholder 2"/>
          <p:cNvSpPr>
            <a:spLocks noGrp="1"/>
          </p:cNvSpPr>
          <p:nvPr>
            <p:ph idx="1"/>
          </p:nvPr>
        </p:nvSpPr>
        <p:spPr/>
        <p:txBody>
          <a:bodyPr>
            <a:normAutofit fontScale="92500"/>
          </a:bodyPr>
          <a:lstStyle/>
          <a:p>
            <a:pPr algn="just"/>
            <a:r>
              <a:rPr lang="sr-Latn-CS" dirty="0" smtClean="0"/>
              <a:t>Roditeljstvo i roditelji u savremenoj porodici stalno se kreću između nekoliko krajnosti protivrečnih tendencija ponašanja, osećanja i shvatanja svog vlastitog položaja.</a:t>
            </a:r>
          </a:p>
          <a:p>
            <a:pPr algn="just"/>
            <a:r>
              <a:rPr lang="sr-Latn-CS" dirty="0" smtClean="0"/>
              <a:t>Ovu situaciju zaoštrenih protivrečnosti pokušaćemo da predstavimo kroz sledeće tendencije:</a:t>
            </a:r>
          </a:p>
          <a:p>
            <a:pPr marL="514350" indent="-514350" algn="just">
              <a:buFont typeface="+mj-lt"/>
              <a:buAutoNum type="arabicPeriod"/>
            </a:pPr>
            <a:r>
              <a:rPr lang="sr-Latn-CS" dirty="0" smtClean="0"/>
              <a:t>Roditeljstvo između moći i bespomoći</a:t>
            </a:r>
          </a:p>
          <a:p>
            <a:pPr marL="514350" indent="-514350" algn="just">
              <a:buFont typeface="+mj-lt"/>
              <a:buAutoNum type="arabicPeriod"/>
            </a:pPr>
            <a:r>
              <a:rPr lang="sr-Latn-CS" dirty="0" smtClean="0"/>
              <a:t>Između individualizacije i profesionalizacije</a:t>
            </a:r>
          </a:p>
          <a:p>
            <a:pPr marL="514350" indent="-514350" algn="just">
              <a:buFont typeface="+mj-lt"/>
              <a:buAutoNum type="arabicPeriod"/>
            </a:pPr>
            <a:r>
              <a:rPr lang="sr-Latn-CS" dirty="0" smtClean="0"/>
              <a:t>Između represije i tolerancije</a:t>
            </a:r>
          </a:p>
          <a:p>
            <a:pPr marL="514350" indent="-514350" algn="just">
              <a:buFont typeface="+mj-lt"/>
              <a:buAutoNum type="arabicPeriod"/>
            </a:pPr>
            <a:r>
              <a:rPr lang="sr-Latn-CS" dirty="0" smtClean="0"/>
              <a:t>Između romantične ideologije samoostvarenja i žrtvovanja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28604"/>
            <a:ext cx="8229600" cy="5697559"/>
          </a:xfrm>
        </p:spPr>
        <p:txBody>
          <a:bodyPr>
            <a:normAutofit fontScale="70000" lnSpcReduction="20000"/>
          </a:bodyPr>
          <a:lstStyle/>
          <a:p>
            <a:pPr algn="just"/>
            <a:r>
              <a:rPr lang="sr-Latn-CS" dirty="0" smtClean="0"/>
              <a:t>Postoji viđenje porodičnog identiteta koje ga svodi na nešto empirijski dosta neuhvatljivo, nešto između racionalnog koncenzusa i afektivnog zajedništva,a što se takođe neodređeno naziva </a:t>
            </a:r>
            <a:r>
              <a:rPr lang="sr-Latn-CS" b="1" dirty="0" smtClean="0"/>
              <a:t>porodična klima ili porodična atmosfera</a:t>
            </a:r>
            <a:r>
              <a:rPr lang="sr-Latn-CS" dirty="0" smtClean="0"/>
              <a:t>, ili drugim rečima preovlađujuće raspoloženje u porodici koje članovi dele. </a:t>
            </a:r>
          </a:p>
          <a:p>
            <a:pPr algn="just"/>
            <a:r>
              <a:rPr lang="sr-Latn-CS" dirty="0" smtClean="0"/>
              <a:t>Porodična atmosfera se može shvatiti kao preovlađujući tip interakcije među članovima u smislu da li su u porodici pretežno interakcije koje su usmerene ka osiguranju zajedništva, saradnje i uzajamnosti članova ili pak interakcije usmerene ka osiguranju individualnog postignuća.</a:t>
            </a:r>
          </a:p>
          <a:p>
            <a:pPr algn="just"/>
            <a:r>
              <a:rPr lang="sr-Latn-CS" dirty="0" smtClean="0"/>
              <a:t>Bitne su komunikacijske linije odnosa članova u grupi i osećanje za dijalog.</a:t>
            </a:r>
          </a:p>
          <a:p>
            <a:pPr algn="just"/>
            <a:r>
              <a:rPr lang="sr-Latn-CS" dirty="0" smtClean="0"/>
              <a:t>Kada je reč o integrativno-dezintegrativnim procesima unutar porodice, treba ukazati da se danas sve više uviđa njihov značaj u proizvodnji i održavanju maloletničke delikvencije i kriminalizacije članova porodice. Sva savremena istraživanja na prvom mestu upiru prstom na lošu porodicu, a ne na rasturen dom kao faktore koji su odgovorni za delikvenciju mladih, na procese u porodici, a ne na porodičnu strukturu, te ukratko na kvalitet socijalne interakcije koja se uspostavlja između članova u porodici.</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Pojam porodičnog razvitka</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Klasičan pristup porodičnom razvoju u najvećoj mogućoj meri se ugledao na svojstva i pretpostavke makro evolucione sheme istorijske promene porodice te ove pokušavao da primeni na mikro nivou porodice kao grupe.</a:t>
            </a:r>
          </a:p>
          <a:p>
            <a:pPr algn="just"/>
            <a:r>
              <a:rPr lang="sr-Latn-CS" dirty="0" smtClean="0"/>
              <a:t>U glavne slabosti klasičnog koncepta životnog ciklusa ubrajaju se teleološka težnja, naglašeni determinizam u shvatanju razvoja i smeni stupnjeva,...</a:t>
            </a:r>
          </a:p>
          <a:p>
            <a:pPr algn="just"/>
            <a:r>
              <a:rPr lang="sr-Latn-CS" dirty="0" smtClean="0"/>
              <a:t>Na najopštijem nivou koncept porodičnog razvoja se oslanja na sistemski pristup koji na porodicu gleda kao na sistem koji počiva na unutrašnjoj međuzavisnosti članova, na relativnom održavanju granica samostalnosti grupe i na adaptaciji grupe na promenu. Porodica je funkcionalna grupa koja tokom svog trajanja treba da obavlja razne promenljive zadatake za svoje članove.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14290"/>
            <a:ext cx="8229600" cy="60348"/>
          </a:xfrm>
        </p:spPr>
        <p:txBody>
          <a:bodyPr>
            <a:normAutofit fontScale="90000"/>
          </a:bodyPr>
          <a:lstStyle/>
          <a:p>
            <a:endParaRPr lang="en-US" dirty="0"/>
          </a:p>
        </p:txBody>
      </p:sp>
      <p:sp>
        <p:nvSpPr>
          <p:cNvPr id="3" name="Content Placeholder 2"/>
          <p:cNvSpPr>
            <a:spLocks noGrp="1"/>
          </p:cNvSpPr>
          <p:nvPr>
            <p:ph idx="1"/>
          </p:nvPr>
        </p:nvSpPr>
        <p:spPr>
          <a:xfrm>
            <a:off x="457200" y="285728"/>
            <a:ext cx="8229600" cy="5840435"/>
          </a:xfrm>
        </p:spPr>
        <p:txBody>
          <a:bodyPr>
            <a:normAutofit fontScale="70000" lnSpcReduction="20000"/>
          </a:bodyPr>
          <a:lstStyle/>
          <a:p>
            <a:pPr algn="just"/>
            <a:r>
              <a:rPr lang="sr-Latn-CS" dirty="0" smtClean="0"/>
              <a:t>Unutrašnja međuzavisnost članova ispoljava se kroz razdeobu uloga i položaja u porodici koji su nomativno definisani a što predstavlja strukturalni aspekt porodice kao grupe.</a:t>
            </a:r>
          </a:p>
          <a:p>
            <a:pPr algn="just"/>
            <a:endParaRPr lang="sr-Latn-CS" dirty="0" smtClean="0"/>
          </a:p>
          <a:p>
            <a:pPr algn="just"/>
            <a:r>
              <a:rPr lang="sr-Latn-CS" dirty="0" smtClean="0"/>
              <a:t>Reuben Hil se potrudio da definiše porodični razvoj kao proces progresivne strukturalne diferencijacije i interakcijske transformacije u toku porodične istorije, što dalje podrazumeva aktivno prihvatanje i odbacivanje uloga od strane držaoca pojedinih pozicija u nastojanju da se izađe u susret funkcionalnim zahtevima održanja porodice u procesu njene adaptacije na ponovljene životne stresove porodičnog sistema.</a:t>
            </a:r>
          </a:p>
          <a:p>
            <a:pPr algn="just"/>
            <a:endParaRPr lang="sr-Latn-CS" dirty="0" smtClean="0"/>
          </a:p>
          <a:p>
            <a:pPr algn="just"/>
            <a:r>
              <a:rPr lang="sr-Latn-CS" dirty="0" smtClean="0"/>
              <a:t>Mogli bismo najprostije da kažemo da je porodični razvoj uređena porodična promena koja se duguje  promenljivosti zadatka koje porodica treba da obavi u toku svog životnog postojanja i delanja. Razvoj porodice bi se sastojao u njenom uređenom stupnjevitom kretanju, gde svaki stupanj razvoja predstavlja poseban kvalitet porodične organizacije i integracije njenih članova, pri čemu se u tom kretanju od stupnja do stupnja ne gubi jedinstven i neponovljiv identitet porodice kao grupe.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Stupnjevi porodičnog razvoja</a:t>
            </a: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CS" dirty="0" smtClean="0"/>
              <a:t>Posmatranje porodice kao dinamične životne celine u svojim počecima se zasnivalo na empirijskoj opservaciji nekih pravilnosti u životu porodice u smislu smene unutar porodice nekih važnih životnih faza.</a:t>
            </a:r>
          </a:p>
          <a:p>
            <a:pPr algn="just"/>
            <a:r>
              <a:rPr lang="sr-Latn-CS" dirty="0" smtClean="0"/>
              <a:t>Prema danas uobičajenoj taksonomiji razlikuje se sedam glavnih etapa:</a:t>
            </a:r>
          </a:p>
          <a:p>
            <a:pPr marL="514350" indent="-514350" algn="just">
              <a:buFont typeface="+mj-lt"/>
              <a:buAutoNum type="arabicPeriod"/>
            </a:pPr>
            <a:r>
              <a:rPr lang="sr-Latn-CS" dirty="0" smtClean="0"/>
              <a:t>Mladenci</a:t>
            </a:r>
          </a:p>
          <a:p>
            <a:pPr marL="514350" indent="-514350" algn="just">
              <a:buFont typeface="+mj-lt"/>
              <a:buAutoNum type="arabicPeriod"/>
            </a:pPr>
            <a:r>
              <a:rPr lang="sr-Latn-CS" dirty="0" smtClean="0"/>
              <a:t>Porodica sa novorođenim detetom i predškolskom decom</a:t>
            </a:r>
          </a:p>
          <a:p>
            <a:pPr marL="514350" indent="-514350" algn="just">
              <a:buFont typeface="+mj-lt"/>
              <a:buAutoNum type="arabicPeriod"/>
            </a:pPr>
            <a:r>
              <a:rPr lang="sr-Latn-CS" dirty="0" smtClean="0"/>
              <a:t>Porodica sa školskom decom</a:t>
            </a:r>
          </a:p>
          <a:p>
            <a:pPr marL="514350" indent="-514350" algn="just">
              <a:buFont typeface="+mj-lt"/>
              <a:buAutoNum type="arabicPeriod"/>
            </a:pPr>
            <a:r>
              <a:rPr lang="sr-Latn-CS" dirty="0" smtClean="0"/>
              <a:t>Porodica sa adolescentima</a:t>
            </a:r>
          </a:p>
          <a:p>
            <a:pPr marL="514350" indent="-514350" algn="just">
              <a:buFont typeface="+mj-lt"/>
              <a:buAutoNum type="arabicPeriod"/>
            </a:pPr>
            <a:r>
              <a:rPr lang="sr-Latn-CS" dirty="0" smtClean="0"/>
              <a:t>Porodica sa odraslom decom</a:t>
            </a:r>
          </a:p>
          <a:p>
            <a:pPr marL="514350" indent="-514350" algn="just">
              <a:buFont typeface="+mj-lt"/>
              <a:buAutoNum type="arabicPeriod"/>
            </a:pPr>
            <a:r>
              <a:rPr lang="sr-Latn-CS" dirty="0" smtClean="0"/>
              <a:t>Porodica koju su deca napustila</a:t>
            </a:r>
          </a:p>
          <a:p>
            <a:pPr marL="514350" indent="-514350" algn="just">
              <a:buFont typeface="+mj-lt"/>
              <a:buAutoNum type="arabicPeriod"/>
            </a:pPr>
            <a:r>
              <a:rPr lang="sr-Latn-CS" dirty="0" smtClean="0"/>
              <a:t>Porodica sa umirovljenim supružnikom.</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Obrasci porodičnog razvoja i životna putanja pojedinca</a:t>
            </a: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CS" dirty="0" smtClean="0"/>
              <a:t>Dinamika porodičnog razvoja komponovana je od ukrštanja i paralelnih tokova najmanje četiri različita vremena: individualnog vremena pojedinačnog člana, porodičnog vremena grupe, socijalnog vremena institucije i istorijskog vremena okruženja.</a:t>
            </a:r>
          </a:p>
          <a:p>
            <a:pPr algn="just"/>
            <a:r>
              <a:rPr lang="sr-Latn-CS" dirty="0" smtClean="0"/>
              <a:t>Individualno vreme se odnosi na uslove i svojstva individualno-psihološkog razvoja i sazrevanja pojedinaca kao ličnosti u porodici. U prvom redu ovde je reč o dinamici procesa socijalizacije, pri čemu imamo u vidu i decu i odrasle.</a:t>
            </a:r>
          </a:p>
          <a:p>
            <a:pPr algn="just"/>
            <a:r>
              <a:rPr lang="sr-Latn-CS" dirty="0" smtClean="0"/>
              <a:t>Posebno interesantan problem istraživanja razvoja porodice predstavljaju istraživanja koja nastoje da uhvate odnos između porodičnog i socijalnog vremena i društvene participacije pojedinaca i porodica.</a:t>
            </a:r>
          </a:p>
          <a:p>
            <a:pPr algn="just"/>
            <a:r>
              <a:rPr lang="sr-Latn-CS" dirty="0" smtClean="0"/>
              <a:t>Socijalno vreme se tiče normiranja etapa razvoja porodice u pogledu vremena preuzimanja, vršenja i prestanka obavljanja porodičnih uloga odnosno zauzimanja porodičnih pozicija.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lstStyle/>
          <a:p>
            <a:pPr algn="just"/>
            <a:r>
              <a:rPr lang="sr-Latn-CS" dirty="0" smtClean="0"/>
              <a:t>U ovom slučaju hronološka starost pojedinca u porodici se pojavljuje kao simbol vršenja socijalnih uloga. U slučaju ove epohe datiranje ima sledeći redosled: obrazovanje, zapošljavanje, brak, rešavanje stambenog pitanja, rađanje, odgajanje dece i penzionisanje.</a:t>
            </a:r>
          </a:p>
          <a:p>
            <a:pPr algn="just"/>
            <a:r>
              <a:rPr lang="sr-Latn-CS" dirty="0" smtClean="0"/>
              <a:t>U vezi sa istorijskim vremenom postavlja se najpre pitanje univerzalnosti odnosno relativnosti stupnjevitog porodičnog razvitka.</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Budućnost porodice</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U poslednje vreme vršena su mnoga istraživanja čija je tema bila razmatranje budućnosti porodive. Osnovni rezultati ukazuju na opadanje grupne porodične vezanosti i produbljivanja individualnih vrednosti i izbora. </a:t>
            </a:r>
          </a:p>
          <a:p>
            <a:pPr algn="just"/>
            <a:r>
              <a:rPr lang="sr-Latn-CS" dirty="0" smtClean="0"/>
              <a:t>Na početku dvadeset i prvog veka porodica prolazi kroz dve revolucije: jedna je izvan nje i ogleda se u porastu neporodičnog življenja; a druga je unutar porodice i ogleda se u odnosima između polova pod pritiskom revolucije u polno-radnim ulogama. </a:t>
            </a:r>
          </a:p>
          <a:p>
            <a:pPr algn="just"/>
            <a:r>
              <a:rPr lang="sr-Latn-CS" dirty="0" smtClean="0"/>
              <a:t>Dok značajan broj sociologa i demografa ove revolucije tumači u znaku novog propadanja porodice, postoje i oni drugi koji u revolucionarnoj promeni odnosa između polova vide znakove za novo osnaživanje </a:t>
            </a:r>
            <a:r>
              <a:rPr lang="sr-Latn-CS" smtClean="0"/>
              <a:t>porodičnog habitusa u narednom milenijumu</a:t>
            </a:r>
            <a:r>
              <a:rPr lang="sr-Latn-CS" dirty="0" smtClean="0"/>
              <a:t>. Vreme će odlučiti.</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lnSpcReduction="10000"/>
          </a:bodyPr>
          <a:lstStyle/>
          <a:p>
            <a:pPr algn="just"/>
            <a:r>
              <a:rPr lang="sr-Latn-CS" dirty="0" smtClean="0"/>
              <a:t>Ove protivrečnosti se međusobno povezuju, ukrštaju ili osujećuju, što nosi komplikacije u vršenju funkcije.</a:t>
            </a:r>
          </a:p>
          <a:p>
            <a:pPr algn="just"/>
            <a:r>
              <a:rPr lang="sr-Latn-CS" dirty="0" smtClean="0"/>
              <a:t>Roditelji u savremenoj detecentričnoj porodici pod pritiskom ideološkog ključa sve za decu stalno se kreću između doživljaja potencijalne moći da opredeljuju i bitno usmeravaju budućnost svoje dece i osećanja potpune bespomoćnosti i predavanja sebe i dece u  ruke proviđenja. </a:t>
            </a:r>
          </a:p>
          <a:p>
            <a:pPr algn="just"/>
            <a:r>
              <a:rPr lang="sr-Latn-CS" dirty="0" smtClean="0"/>
              <a:t>Roditeljstvo je danas uklješteno između dva zahteva sa opštim trendom individualizacije i personalizacije odnosa, roditelji ne žele više da svoje uloge prihvate i vrše samo zato što to tako treba, ili kao svoj dug prema društvu, već žele da kroz njih dožive vlastitu samorealizacij i zadovoljstvo.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20000"/>
          </a:bodyPr>
          <a:lstStyle/>
          <a:p>
            <a:pPr algn="just"/>
            <a:r>
              <a:rPr lang="sr-Latn-CS" dirty="0" smtClean="0"/>
              <a:t>Roditelji se nalaze u stalnoj dilemi koliko sebi mogu dopustiti da deluju ograničavajuće, da brane, da kontrolišu, da sputavaju, imajući u vidu brojne negativne izazove, rizike i opasnosti kojoj su deca izložena u sredini neprijateljskoj prema deci i zahteva da budu permisivni, opušteni, bezbrižni, raspoloženi i tolerantni, kao strčnjaci od njih očekuju i što bi oni sami želeli u meri u kojoj svoje roditelje shvataju kao jednu vrstu uživanja i zadovoljstva.</a:t>
            </a:r>
          </a:p>
          <a:p>
            <a:pPr algn="just"/>
            <a:endParaRPr lang="sr-Latn-CS" dirty="0" smtClean="0"/>
          </a:p>
          <a:p>
            <a:pPr algn="just"/>
            <a:r>
              <a:rPr lang="sr-Latn-CS" dirty="0" smtClean="0"/>
              <a:t>Roditeljstvo u savremenom društvu nalazi se u izraženom konfliktu između roditeljskih očekivanja koja su predimenzionirana i sa druge strane ograničenja kojima su roditelji izloženi. Sa druge strane roditelji upadaju u zamke vremenskog škripca. Sa jedne strane, stvarno traže i nalaze zadovoljstvo u posvećivanju detetu, ali sa druge nemaju dovoljno vremena ne samo za puno posvećivanje nego ni za delimični nadzor.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Očinstvo, materinstvo, jednoroditeljska porodica</a:t>
            </a:r>
            <a:endParaRPr lang="en-US" dirty="0"/>
          </a:p>
        </p:txBody>
      </p:sp>
      <p:sp>
        <p:nvSpPr>
          <p:cNvPr id="3" name="Content Placeholder 2"/>
          <p:cNvSpPr>
            <a:spLocks noGrp="1"/>
          </p:cNvSpPr>
          <p:nvPr>
            <p:ph idx="1"/>
          </p:nvPr>
        </p:nvSpPr>
        <p:spPr/>
        <p:txBody>
          <a:bodyPr>
            <a:normAutofit fontScale="92500"/>
          </a:bodyPr>
          <a:lstStyle/>
          <a:p>
            <a:pPr algn="just"/>
            <a:r>
              <a:rPr lang="sr-Latn-CS" dirty="0" smtClean="0"/>
              <a:t>Očinstvo još uvek fnkcioniše u značajnoj meri na tradicionalan način ali sa sve manje efikasnosti, izazivajući usput veoma dramatične konflikte u porodici i traženja rešenja izvan tradicionalne porodice.</a:t>
            </a:r>
          </a:p>
          <a:p>
            <a:pPr algn="just"/>
            <a:r>
              <a:rPr lang="sr-Latn-CS" dirty="0" smtClean="0"/>
              <a:t>Osnovna uloga oca u tradicionalnom društvu bila je da pred društvenom zajednicom potvrdi svoje biološko ili socijalno  očinstvo i time </a:t>
            </a:r>
            <a:r>
              <a:rPr lang="sr-Latn-CS" b="1" dirty="0" smtClean="0"/>
              <a:t>legitira potomke</a:t>
            </a:r>
            <a:r>
              <a:rPr lang="sr-Latn-CS" dirty="0" smtClean="0"/>
              <a:t>. Osnovna uloga oca u modernoj porodici jeste da je on nezamenljivi hranilac porodice, tj. Vrši instrumentalnu ulogu posredstvom koje povezuje svet porodice sa društvomi potomcima delegira društvene uoge.</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10000"/>
          </a:bodyPr>
          <a:lstStyle/>
          <a:p>
            <a:pPr algn="just"/>
            <a:r>
              <a:rPr lang="sr-Latn-CS" dirty="0" smtClean="0"/>
              <a:t>Materinstvo je primarna uloga žena u porodici kao što je uloga hranioca primarna za muškarca. Pri tom za razliku od očinstva vezivanje žene uz materinstvo se objašnjava njihovom biološko-fiziološko polnom predodređenošču da nose dete u svojoj utrobi, da ga rađaju i da se brinu za njegovo elementarno održanje (dojenje), a potom i ukupan odgoj.</a:t>
            </a:r>
          </a:p>
          <a:p>
            <a:pPr algn="just"/>
            <a:r>
              <a:rPr lang="sr-Latn-CS" dirty="0" smtClean="0"/>
              <a:t>Budući biološki vezano uz ženski pol materinstvo je proglašeno za univerzalnu društvenu funkciju koja je trajnog vezuje uz porodicu i determinira njenu društvenu poziciju.</a:t>
            </a:r>
          </a:p>
          <a:p>
            <a:pPr algn="just"/>
            <a:r>
              <a:rPr lang="sr-Latn-CS" dirty="0" smtClean="0"/>
              <a:t>Stoga se žene, skupa sa porodicom i decom rangiraju niže na lestvici društvenih vrednosti, a čitava sfera kućnog posla i porodičnog rada i života svrstava u inferiorne i marginalne društvene aktivnosti, u sferu koja se društveno inferiorizuje.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5768997"/>
          </a:xfrm>
        </p:spPr>
        <p:txBody>
          <a:bodyPr>
            <a:normAutofit fontScale="92500" lnSpcReduction="20000"/>
          </a:bodyPr>
          <a:lstStyle/>
          <a:p>
            <a:pPr algn="just"/>
            <a:r>
              <a:rPr lang="sr-Latn-CS" dirty="0" smtClean="0"/>
              <a:t>Tradicionalni obrazac roditeljstva podrazumeva roditeljsku dijadu- oca i majku koji su spojeni nevidljivim ali i neprevziđenim vezama biologije i kulture. Jednoroditeljsko porodice, su pak oduvek postojale, ali niti su se oduvek tako zvale, niti su imale društveni tretman kakav danas imaju.</a:t>
            </a:r>
          </a:p>
          <a:p>
            <a:pPr algn="just"/>
            <a:r>
              <a:rPr lang="sr-Latn-CS" dirty="0" smtClean="0"/>
              <a:t>Do naglog porasta jednoroditeljskih porodica u drugoj polovini ovog veka dolazi kao posledica sve većeg zapošljavanja žena koje sada mogu same da izdržavaju svoje porodice, porasta razvoda brakova i delovanja feminističkih pokreta na emancipaciju žena, tj. njihovo samosvesnog nastojanja da menjaju uslove svog života.</a:t>
            </a:r>
          </a:p>
          <a:p>
            <a:pPr algn="just"/>
            <a:r>
              <a:rPr lang="sr-Latn-CS" dirty="0" smtClean="0"/>
              <a:t>Sve više ovih porodica ne nastaje silom okolnosti, već kao svesni izbor žena.</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Porodica kao vrednost po sebi</a:t>
            </a: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CS" dirty="0" smtClean="0"/>
              <a:t>Moderna porodica kao mala grupa tretirana je kao jedna od temeljnih vrednosti samoga društva.</a:t>
            </a:r>
          </a:p>
          <a:p>
            <a:pPr algn="just"/>
            <a:r>
              <a:rPr lang="sr-Latn-CS" dirty="0" smtClean="0"/>
              <a:t>Porodica kao vrhovno kulturno i civilizacijsko dobro opravdava se pre svega, činjenicom da je porodica uopšte, pa time i moderna, čuvar i prenosilac trajnih i osnovnih moralnih vrednosti ljudskog društva.</a:t>
            </a:r>
          </a:p>
          <a:p>
            <a:pPr algn="just"/>
            <a:r>
              <a:rPr lang="sr-Latn-CS" dirty="0" smtClean="0"/>
              <a:t>Moralne vrednosti porodice tesno je povezana sa njenim religijskim značenjem  i značajem.</a:t>
            </a:r>
          </a:p>
          <a:p>
            <a:pPr algn="just"/>
            <a:r>
              <a:rPr lang="sr-Latn-CS" dirty="0" smtClean="0"/>
              <a:t>Bez obzira o kojoj religiji se radi, svaka religija uzima porodicu kao osnovnu ili jedinu ljudsku ili božansku ustanovu koju priznaje, štiti i glorifikuje.</a:t>
            </a:r>
          </a:p>
          <a:p>
            <a:pPr algn="just"/>
            <a:r>
              <a:rPr lang="sr-Latn-CS" dirty="0" smtClean="0"/>
              <a:t>Biblija sve druge ljudske i društvene institucije prikazuje kao grešne, otuđene ili iskvarene (vlast, sudstvo, intelektualce) ali jedino porodica postoji i deluje kao neukaljan, prirodan i božanski okvir ljudske egzistencije.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Grupne porodične vrednosti</a:t>
            </a:r>
            <a:endParaRPr lang="en-US" dirty="0"/>
          </a:p>
        </p:txBody>
      </p:sp>
      <p:sp>
        <p:nvSpPr>
          <p:cNvPr id="3" name="Content Placeholder 2"/>
          <p:cNvSpPr>
            <a:spLocks noGrp="1"/>
          </p:cNvSpPr>
          <p:nvPr>
            <p:ph idx="1"/>
          </p:nvPr>
        </p:nvSpPr>
        <p:spPr/>
        <p:txBody>
          <a:bodyPr>
            <a:normAutofit lnSpcReduction="10000"/>
          </a:bodyPr>
          <a:lstStyle/>
          <a:p>
            <a:pPr algn="just"/>
            <a:r>
              <a:rPr lang="sr-Latn-CS" dirty="0" smtClean="0"/>
              <a:t>Na grupnom nivou, familistička ideologija pretpostavlja porodicu kao čvrstu, koherentnu i integrisanu grupu, čije su granice prema okolini jasno definisane, grupu čiji članovi dele zajedničku pripadnost koja se iskazuje kroz njihov kolektivni porodični identitet.</a:t>
            </a:r>
          </a:p>
          <a:p>
            <a:pPr algn="just"/>
            <a:r>
              <a:rPr lang="sr-Latn-CS" dirty="0" smtClean="0"/>
              <a:t>Kada su u pitanju porodične vrednosti na grupnom nivou, Zagorka Golubović razlikuje njihov sadržaj i formu.</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261</TotalTime>
  <Words>2846</Words>
  <Application>Microsoft Office PowerPoint</Application>
  <PresentationFormat>On-screen Show (4:3)</PresentationFormat>
  <Paragraphs>122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Socologija obrazovanja i porodice XII</vt:lpstr>
      <vt:lpstr>Protivrečnosti savremenog roditeljstva</vt:lpstr>
      <vt:lpstr>Slide 3</vt:lpstr>
      <vt:lpstr>Slide 4</vt:lpstr>
      <vt:lpstr>Očinstvo, materinstvo, jednoroditeljska porodica</vt:lpstr>
      <vt:lpstr>Slide 6</vt:lpstr>
      <vt:lpstr>Slide 7</vt:lpstr>
      <vt:lpstr>Porodica kao vrednost po sebi</vt:lpstr>
      <vt:lpstr>Grupne porodične vrednosti</vt:lpstr>
      <vt:lpstr>Slide 10</vt:lpstr>
      <vt:lpstr>Porodica kao nosilac primarne socijalizacije</vt:lpstr>
      <vt:lpstr>Slide 12</vt:lpstr>
      <vt:lpstr>Činioci procesa socijalizacije u porodici</vt:lpstr>
      <vt:lpstr>Slide 14</vt:lpstr>
      <vt:lpstr>Razvojne etape socijalizacije u porodici</vt:lpstr>
      <vt:lpstr>Slide 16</vt:lpstr>
      <vt:lpstr>Porodica kao grupni proces</vt:lpstr>
      <vt:lpstr>Slide 18</vt:lpstr>
      <vt:lpstr>Porodični identitet i patologija</vt:lpstr>
      <vt:lpstr>Slide 20</vt:lpstr>
      <vt:lpstr>Pojam porodičnog razvitka</vt:lpstr>
      <vt:lpstr>Slide 22</vt:lpstr>
      <vt:lpstr>Stupnjevi porodičnog razvoja</vt:lpstr>
      <vt:lpstr>Obrasci porodičnog razvoja i životna putanja pojedinca</vt:lpstr>
      <vt:lpstr>Slide 25</vt:lpstr>
      <vt:lpstr>Budućnost porodice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Socologija obrazovanja i porodice IX</dc:title>
  <dc:creator>Dejan</dc:creator>
  <cp:lastModifiedBy>Mirjana</cp:lastModifiedBy>
  <cp:revision>35</cp:revision>
  <dcterms:created xsi:type="dcterms:W3CDTF">2013-05-14T18:26:28Z</dcterms:created>
  <dcterms:modified xsi:type="dcterms:W3CDTF">2020-05-21T20:58:19Z</dcterms:modified>
</cp:coreProperties>
</file>