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B9CC1AFC-5F8B-40AF-9A54-E8A34DA31796}" type="datetimeFigureOut">
              <a:rPr lang="en-US" smtClean="0"/>
              <a:pPr/>
              <a:t>5/6/2020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D42C3E22-9C0C-42EE-B98C-453F0D7EBD7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CC1AFC-5F8B-40AF-9A54-E8A34DA31796}"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C3E22-9C0C-42EE-B98C-453F0D7EBD7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CC1AFC-5F8B-40AF-9A54-E8A34DA31796}"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C3E22-9C0C-42EE-B98C-453F0D7EBD7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9CC1AFC-5F8B-40AF-9A54-E8A34DA31796}"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C3E22-9C0C-42EE-B98C-453F0D7EBD7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9CC1AFC-5F8B-40AF-9A54-E8A34DA31796}" type="datetimeFigureOut">
              <a:rPr lang="en-US" smtClean="0"/>
              <a:pPr/>
              <a:t>5/6/2020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2C3E22-9C0C-42EE-B98C-453F0D7EBD73}"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CC1AFC-5F8B-40AF-9A54-E8A34DA31796}"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2C3E22-9C0C-42EE-B98C-453F0D7EBD7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9CC1AFC-5F8B-40AF-9A54-E8A34DA31796}" type="datetimeFigureOut">
              <a:rPr lang="en-US" smtClean="0"/>
              <a:pPr/>
              <a:t>5/6/2020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42C3E22-9C0C-42EE-B98C-453F0D7EBD7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9CC1AFC-5F8B-40AF-9A54-E8A34DA31796}" type="datetimeFigureOut">
              <a:rPr lang="en-US" smtClean="0"/>
              <a:pPr/>
              <a:t>5/6/2020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42C3E22-9C0C-42EE-B98C-453F0D7EBD7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CC1AFC-5F8B-40AF-9A54-E8A34DA31796}" type="datetimeFigureOut">
              <a:rPr lang="en-US" smtClean="0"/>
              <a:pPr/>
              <a:t>5/6/2020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42C3E22-9C0C-42EE-B98C-453F0D7EBD7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9CC1AFC-5F8B-40AF-9A54-E8A34DA31796}"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42C3E22-9C0C-42EE-B98C-453F0D7EBD7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9CC1AFC-5F8B-40AF-9A54-E8A34DA31796}" type="datetimeFigureOut">
              <a:rPr lang="en-US" smtClean="0"/>
              <a:pPr/>
              <a:t>5/6/2020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D42C3E22-9C0C-42EE-B98C-453F0D7EBD73}"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9CC1AFC-5F8B-40AF-9A54-E8A34DA31796}" type="datetimeFigureOut">
              <a:rPr lang="en-US" smtClean="0"/>
              <a:pPr/>
              <a:t>5/6/2020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42C3E22-9C0C-42EE-B98C-453F0D7EBD73}"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Latn-RS" dirty="0" smtClean="0"/>
              <a:t>Sociologija obrazovanja i porodice X</a:t>
            </a:r>
            <a:endParaRPr lang="en-US" dirty="0"/>
          </a:p>
        </p:txBody>
      </p:sp>
      <p:sp>
        <p:nvSpPr>
          <p:cNvPr id="3" name="Subtitle 2"/>
          <p:cNvSpPr>
            <a:spLocks noGrp="1"/>
          </p:cNvSpPr>
          <p:nvPr>
            <p:ph type="subTitle" idx="1"/>
          </p:nvPr>
        </p:nvSpPr>
        <p:spPr/>
        <p:txBody>
          <a:bodyPr/>
          <a:lstStyle/>
          <a:p>
            <a:endParaRPr lang="sr-Latn-RS" dirty="0" smtClean="0"/>
          </a:p>
          <a:p>
            <a:r>
              <a:rPr lang="en-US" dirty="0" smtClean="0"/>
              <a:t>P</a:t>
            </a:r>
            <a:r>
              <a:rPr lang="sr-Latn-RS" dirty="0" smtClean="0"/>
              <a:t>redavanja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Konflikt uloga zaposlene žene</a:t>
            </a:r>
            <a:endParaRPr lang="en-US" dirty="0"/>
          </a:p>
        </p:txBody>
      </p:sp>
      <p:sp>
        <p:nvSpPr>
          <p:cNvPr id="3" name="Content Placeholder 2"/>
          <p:cNvSpPr>
            <a:spLocks noGrp="1"/>
          </p:cNvSpPr>
          <p:nvPr>
            <p:ph idx="1"/>
          </p:nvPr>
        </p:nvSpPr>
        <p:spPr/>
        <p:txBody>
          <a:bodyPr>
            <a:normAutofit lnSpcReduction="10000"/>
          </a:bodyPr>
          <a:lstStyle/>
          <a:p>
            <a:pPr algn="just"/>
            <a:r>
              <a:rPr lang="sr-Latn-CS" dirty="0" smtClean="0"/>
              <a:t>Već 70-tih godina Rapoportovi dolaze do zaključka da u svim parovima gde su oba supružnika trajno zaposleni, postoji izrazita familistička orijentacija supružnika u smislu da supružnici žele, očekuju i pokušavaju da kroz uspešan porodični život stvore podlogu za svoje uspešno angažovanje na radu.</a:t>
            </a:r>
          </a:p>
          <a:p>
            <a:pPr algn="just"/>
            <a:r>
              <a:rPr lang="sr-Latn-CS" dirty="0" smtClean="0"/>
              <a:t>Međutim, u stvarnosti se takve težnje pokazuju gotovo nedostižnim pa tako isti autori zaključuju da većina žena koje pokazuju radne ambicije dolaze iz nesrećnih porodica iz brakova, tj.konstatuju nedostatak personalnog ispunjenja u bračnim odnosima.</a:t>
            </a:r>
            <a:endParaRPr lang="en-US" dirty="0" smtClean="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lnSpcReduction="10000"/>
          </a:bodyPr>
          <a:lstStyle/>
          <a:p>
            <a:pPr algn="just"/>
            <a:r>
              <a:rPr lang="sr-Latn-CS" dirty="0" smtClean="0"/>
              <a:t>Tako, umesto da se rad i porodica dopunjuju u jednoj osobi, izgleda da je u stvarnosti moguć samo Parsonsov model uzajamnog isključivanja rada i porodice,tj.model komplementarnosti polnih uloga koje obavljaju muškarci i žene u segregiranim sferama društva.</a:t>
            </a:r>
          </a:p>
          <a:p>
            <a:pPr algn="just"/>
            <a:endParaRPr lang="sr-Latn-CS" dirty="0" smtClean="0"/>
          </a:p>
          <a:p>
            <a:pPr algn="just"/>
            <a:r>
              <a:rPr lang="sr-Latn-CS" dirty="0" smtClean="0"/>
              <a:t>Obrazac za koji će se supružnici opredeliti zavisi od mnogo faktora od kojih su najvažniji sledeći: </a:t>
            </a:r>
            <a:r>
              <a:rPr lang="sr-Latn-CS" b="1" dirty="0" smtClean="0"/>
              <a:t>1. stav supružnika prema ulozi domaćice odnosno zaposlene žene,2. stav prema karijeri za ženu ako je zaposlena,3. od broja dece koju partneri očekuju da imaju,4. način na koji se usklađuje ženina karijera prema muževljevoj.</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en-US" dirty="0"/>
          </a:p>
        </p:txBody>
      </p:sp>
      <p:sp>
        <p:nvSpPr>
          <p:cNvPr id="3" name="Content Placeholder 2"/>
          <p:cNvSpPr>
            <a:spLocks noGrp="1"/>
          </p:cNvSpPr>
          <p:nvPr>
            <p:ph idx="1"/>
          </p:nvPr>
        </p:nvSpPr>
        <p:spPr>
          <a:xfrm>
            <a:off x="457200" y="857232"/>
            <a:ext cx="8229600" cy="5467368"/>
          </a:xfrm>
        </p:spPr>
        <p:txBody>
          <a:bodyPr>
            <a:normAutofit fontScale="92500"/>
          </a:bodyPr>
          <a:lstStyle/>
          <a:p>
            <a:pPr algn="just"/>
            <a:r>
              <a:rPr lang="sr-Latn-CS" dirty="0" smtClean="0"/>
              <a:t>Od 80-tih godina empirijska istraživanja konstatuju porast udela muževa u kućnim poslovima, što je zajedno sa sve ravnopravnijim trendom zapošljavanja žena podstaklo očekivanja u pogledu približavanja porodica egalitarnom modelu raspodele uloga polova.</a:t>
            </a:r>
          </a:p>
          <a:p>
            <a:pPr algn="just"/>
            <a:r>
              <a:rPr lang="sr-Latn-CS" dirty="0" smtClean="0"/>
              <a:t>Povećano učešće muževa ne duguje se uskakanju muževa u ženske kućne obaveze, već povećano odmenjivanju dece od strane očeva. Tako umesto ravnopravnije polne i generacijske raspodele porodičnih obaveza, na delu je i dalje model žrtvovanja, samo sada oba roditelja.</a:t>
            </a:r>
          </a:p>
          <a:p>
            <a:pPr algn="just"/>
            <a:r>
              <a:rPr lang="sr-Latn-CS" dirty="0" smtClean="0"/>
              <a:t>Postoji suprostavljenost uloga koja primorava žene da ako žele karijeru da se lišavaju majčinstva i uloge supruge, a muževe da ako hoće porodicu da se odreknu svog učešća u porodici da bi mogli da zarađuju za njen opstanak.</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Ženina zaposlenost i žrtvovanje za porodicu</a:t>
            </a:r>
            <a:endParaRPr lang="en-US" dirty="0"/>
          </a:p>
        </p:txBody>
      </p:sp>
      <p:sp>
        <p:nvSpPr>
          <p:cNvPr id="3" name="Content Placeholder 2"/>
          <p:cNvSpPr>
            <a:spLocks noGrp="1"/>
          </p:cNvSpPr>
          <p:nvPr>
            <p:ph idx="1"/>
          </p:nvPr>
        </p:nvSpPr>
        <p:spPr/>
        <p:txBody>
          <a:bodyPr/>
          <a:lstStyle/>
          <a:p>
            <a:pPr algn="just"/>
            <a:r>
              <a:rPr lang="sr-Latn-CS" dirty="0" smtClean="0"/>
              <a:t>Bez obzira, kako, koliko radila i zarađivala, od žene se očekuje i ona sama nastoji  da gleda na sebe kao žrtvu porodice. Drugim rečima žene pristaju na ulogu žrtve ili su ucenjene shvatanjem da je njihova uloga u porodici primarna od prvorazrednog značaja i nezamenjiva budući da su </a:t>
            </a:r>
            <a:r>
              <a:rPr lang="sr-Latn-CS" b="1" dirty="0" smtClean="0"/>
              <a:t>majke, supruge i domaćice. </a:t>
            </a:r>
            <a:endParaRPr lang="en-US" b="1" dirty="0" smtClean="0"/>
          </a:p>
          <a:p>
            <a:pPr algn="just"/>
            <a:r>
              <a:rPr lang="sr-Latn-CS" dirty="0" smtClean="0"/>
              <a:t>Ovo trojstvo ženinih uloga u porodici ne pokazuje tendenciju promene ili bar smanjivanja ženinih obaveza.</a:t>
            </a:r>
            <a:endParaRPr lang="en-US" dirty="0" smtClean="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lstStyle/>
          <a:p>
            <a:pPr algn="just"/>
            <a:r>
              <a:rPr lang="sr-Latn-CS" dirty="0" smtClean="0"/>
              <a:t>Na s</a:t>
            </a:r>
            <a:r>
              <a:rPr lang="en-US" dirty="0" err="1" smtClean="0"/>
              <a:t>manjenje</a:t>
            </a:r>
            <a:r>
              <a:rPr lang="en-US" dirty="0" smtClean="0"/>
              <a:t> </a:t>
            </a:r>
            <a:r>
              <a:rPr lang="en-US" dirty="0" err="1" smtClean="0"/>
              <a:t>ili</a:t>
            </a:r>
            <a:r>
              <a:rPr lang="en-US" dirty="0" smtClean="0"/>
              <a:t> bar </a:t>
            </a:r>
            <a:r>
              <a:rPr lang="en-US" dirty="0" err="1" smtClean="0"/>
              <a:t>uravnote</a:t>
            </a:r>
            <a:r>
              <a:rPr lang="sr-Latn-CS" dirty="0" smtClean="0"/>
              <a:t>ž</a:t>
            </a:r>
            <a:r>
              <a:rPr lang="en-US" dirty="0" err="1" smtClean="0"/>
              <a:t>enje</a:t>
            </a:r>
            <a:r>
              <a:rPr lang="en-US" dirty="0" smtClean="0"/>
              <a:t> u</a:t>
            </a:r>
            <a:r>
              <a:rPr lang="sr-Latn-CS" dirty="0" smtClean="0"/>
              <a:t>č</a:t>
            </a:r>
            <a:r>
              <a:rPr lang="en-US" dirty="0" smtClean="0"/>
              <a:t>e</a:t>
            </a:r>
            <a:r>
              <a:rPr lang="sr-Latn-CS" dirty="0" smtClean="0"/>
              <a:t>šć</a:t>
            </a:r>
            <a:r>
              <a:rPr lang="en-US" dirty="0" smtClean="0"/>
              <a:t>a </a:t>
            </a:r>
            <a:r>
              <a:rPr lang="sr-Latn-CS" dirty="0" smtClean="0"/>
              <a:t>ž</a:t>
            </a:r>
            <a:r>
              <a:rPr lang="en-US" dirty="0" err="1" smtClean="0"/>
              <a:t>ena</a:t>
            </a:r>
            <a:r>
              <a:rPr lang="en-US" dirty="0" smtClean="0"/>
              <a:t> u </a:t>
            </a:r>
            <a:r>
              <a:rPr lang="en-US" dirty="0" err="1" smtClean="0"/>
              <a:t>ku</a:t>
            </a:r>
            <a:r>
              <a:rPr lang="sr-Latn-CS" dirty="0" smtClean="0"/>
              <a:t>ć</a:t>
            </a:r>
            <a:r>
              <a:rPr lang="en-US" dirty="0" err="1" smtClean="0"/>
              <a:t>nim</a:t>
            </a:r>
            <a:r>
              <a:rPr lang="sr-Latn-CS" dirty="0" smtClean="0"/>
              <a:t> poslovima značajan uticaj imaju dva obeležja žena i njihovih supruga: </a:t>
            </a:r>
            <a:r>
              <a:rPr lang="sr-Latn-CS" b="1" dirty="0" smtClean="0"/>
              <a:t>obrazovanje i visina zarade</a:t>
            </a:r>
            <a:r>
              <a:rPr lang="sr-Latn-CS" dirty="0" smtClean="0"/>
              <a:t>.</a:t>
            </a:r>
          </a:p>
          <a:p>
            <a:pPr algn="just"/>
            <a:r>
              <a:rPr lang="sr-Latn-CS" dirty="0" smtClean="0"/>
              <a:t>Udeo žena u kućnim poslovima opada ukoliko raste nivo obrazovanja oba supružnika. Ali taj porast nije tako upadljiv kao u slučaju visokih prihoda žena.</a:t>
            </a:r>
          </a:p>
          <a:p>
            <a:pPr algn="just"/>
            <a:r>
              <a:rPr lang="sr-Latn-CS" dirty="0" smtClean="0"/>
              <a:t>Umanjenje nije posledica mogućnosti žena sa tako visokom zaradom da unajmi kućnu poslugu, već posledica prenošenja poslova na druge ukućane. Tek, u slučaju ostvarenja visokih zarada, obrazac žrtvovanja za porodicu prestaje da deluje</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Dvostruka opterećenost zaposlene žene</a:t>
            </a:r>
            <a:endParaRPr lang="en-US" dirty="0"/>
          </a:p>
        </p:txBody>
      </p:sp>
      <p:sp>
        <p:nvSpPr>
          <p:cNvPr id="3" name="Content Placeholder 2"/>
          <p:cNvSpPr>
            <a:spLocks noGrp="1"/>
          </p:cNvSpPr>
          <p:nvPr>
            <p:ph idx="1"/>
          </p:nvPr>
        </p:nvSpPr>
        <p:spPr/>
        <p:txBody>
          <a:bodyPr>
            <a:normAutofit lnSpcReduction="10000"/>
          </a:bodyPr>
          <a:lstStyle/>
          <a:p>
            <a:pPr algn="just"/>
            <a:r>
              <a:rPr lang="sr-Latn-CS" dirty="0" smtClean="0"/>
              <a:t>Model dvostrukog opterećenja zaposlene žene je razvijen imajući u vidu situaciju zaposlenih žena u bivšim socijalističkim društvima. Naime, gro ženske radne snage u ovim društvima bio je angažovan na nisko kvalifikovanim poslovima sa niskim zaradama.</a:t>
            </a:r>
          </a:p>
          <a:p>
            <a:pPr algn="just"/>
            <a:r>
              <a:rPr lang="sr-Latn-CS" dirty="0" smtClean="0"/>
              <a:t>Za njih je rad izvan porodice bio egzistencijalna nužnost kao još jedan teret pored normalnih porodičnih dužnosti.</a:t>
            </a:r>
          </a:p>
          <a:p>
            <a:pPr algn="just"/>
            <a:r>
              <a:rPr lang="sr-Latn-CS" dirty="0" smtClean="0"/>
              <a:t>Ideologija jednakosti polova koju je propagirao komunistički establišment imala je malo konkretnog odjeka u životima zaposlenih žena.</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57232"/>
            <a:ext cx="8229600" cy="5467368"/>
          </a:xfrm>
        </p:spPr>
        <p:txBody>
          <a:bodyPr/>
          <a:lstStyle/>
          <a:p>
            <a:pPr algn="just"/>
            <a:r>
              <a:rPr lang="sr-Latn-CS" dirty="0" smtClean="0"/>
              <a:t>Politika u bivšim komunističkim društvima nije imala značajan pozitivan efekat na otklanjanje nejednakosti žena u porodici kod prve generacije masovno zapošljavanih žena, ona je nesumnjivo imala uticaj na sledeće generacije žena koje su shvatile da je izlaz iz neprihvatljive pozicije mukotrpnog rada u kući i izvan nje, školovanje i sticanje što više obrazovanja.</a:t>
            </a:r>
          </a:p>
          <a:p>
            <a:pPr algn="just"/>
            <a:r>
              <a:rPr lang="sr-Latn-CS" dirty="0" smtClean="0"/>
              <a:t>Može se zaključiti da većina žena ne želi da ispuni mogućnost zarade kroz rad izvan kuće, ali većina problem konflikta uloga ili dvostruke opterećenosti bi želela da rešava kroz delimično zapošljavanje( Part time job).</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Rodna podela rada – feministička perspektiva</a:t>
            </a:r>
            <a:endParaRPr lang="en-US" dirty="0"/>
          </a:p>
        </p:txBody>
      </p:sp>
      <p:sp>
        <p:nvSpPr>
          <p:cNvPr id="3" name="Content Placeholder 2"/>
          <p:cNvSpPr>
            <a:spLocks noGrp="1"/>
          </p:cNvSpPr>
          <p:nvPr>
            <p:ph idx="1"/>
          </p:nvPr>
        </p:nvSpPr>
        <p:spPr/>
        <p:txBody>
          <a:bodyPr>
            <a:normAutofit lnSpcReduction="10000"/>
          </a:bodyPr>
          <a:lstStyle/>
          <a:p>
            <a:pPr algn="just"/>
            <a:r>
              <a:rPr lang="sr-Latn-CS" dirty="0" smtClean="0"/>
              <a:t>Postoji veliki raspon feminističkih teorija koje rodne razlike i eksploataciju nastoje da utemelje u institucionalni porodični okvir kao generator svih nejednakosti između polova, ali i svih drugih društvenih podela. </a:t>
            </a:r>
          </a:p>
          <a:p>
            <a:pPr algn="just"/>
            <a:r>
              <a:rPr lang="sr-Latn-CS" dirty="0" smtClean="0"/>
              <a:t>Ekonomski odnosi unutar domaćinstva su snažno struktuisani rodnom podelom...kućni poslovi i nega dece su aktivnosti gde je seksualna podela rada najrigidnija i gde je svaka promena shvaćena kao ozbiljna pretnja ustanovljenim formama rodnih identiteta (razumevanju muškosti i ženskosti).</a:t>
            </a:r>
            <a:endParaRPr lang="en-US"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85000" lnSpcReduction="20000"/>
          </a:bodyPr>
          <a:lstStyle/>
          <a:p>
            <a:pPr algn="just"/>
            <a:r>
              <a:rPr lang="sr-Latn-CS" dirty="0" smtClean="0"/>
              <a:t>Nije dovoljna razgradnja podela između rodova u oblasti najamnog rada, već ako se hoće promena treba izvršiti preraspodelu brige o deci.</a:t>
            </a:r>
          </a:p>
          <a:p>
            <a:pPr algn="just"/>
            <a:r>
              <a:rPr lang="sr-Latn-CS" dirty="0" smtClean="0"/>
              <a:t>Porodica i porodični odnosi treba da se posmatraju na isti način kao radni odnosi na tržištu. Porodica prema ovom stanovištu jeste posebna institucija ekonomske eksploatacije žena. Pri tom je otac porodice taj koji vlada. On je takođe direktan korisnik rada žena u porodici; ukratko odnos muža i žene u porodici analogan je odnosu radnika i prodavca na tržištu.</a:t>
            </a:r>
          </a:p>
          <a:p>
            <a:pPr algn="just"/>
            <a:r>
              <a:rPr lang="sr-Latn-CS" dirty="0" smtClean="0"/>
              <a:t>Žene nisu vlasnici ni svog rada, niti sredstava pomoću kojih rade, niti proizvoda rada, te se na osnovu ovoga može reći da se u porodici odvijaju odnosi klasne eksploatacije ženskog rada.</a:t>
            </a:r>
          </a:p>
          <a:p>
            <a:pPr algn="just"/>
            <a:r>
              <a:rPr lang="sr-Latn-CS" dirty="0" smtClean="0"/>
              <a:t>U ovom pristupu postoji težnja da se uspostava analogija između kapitalističkih odnosa u društvu i odnosa polova u porodici, pri čemu se insistira na osobenosti porodičnog načina proizvodnje i određenoj autonomiji porodice u odnosu na ostale društvene sektore što se nastoji dokazati koz razvijanje konceptualnog aparata za razumvanje rada u porodici (kućni rad, domaći rad i porodični rad).</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642918"/>
            <a:ext cx="8229600" cy="61170"/>
          </a:xfrm>
        </p:spPr>
        <p:txBody>
          <a:bodyPr>
            <a:normAutofit fontScale="90000"/>
          </a:bodyPr>
          <a:lstStyle/>
          <a:p>
            <a:endParaRPr lang="en-US"/>
          </a:p>
        </p:txBody>
      </p:sp>
      <p:sp>
        <p:nvSpPr>
          <p:cNvPr id="3" name="Content Placeholder 2"/>
          <p:cNvSpPr>
            <a:spLocks noGrp="1"/>
          </p:cNvSpPr>
          <p:nvPr>
            <p:ph idx="1"/>
          </p:nvPr>
        </p:nvSpPr>
        <p:spPr>
          <a:xfrm>
            <a:off x="457200" y="714356"/>
            <a:ext cx="8229600" cy="5610244"/>
          </a:xfrm>
        </p:spPr>
        <p:txBody>
          <a:bodyPr/>
          <a:lstStyle/>
          <a:p>
            <a:pPr algn="just"/>
            <a:r>
              <a:rPr lang="sr-Latn-CS" dirty="0" smtClean="0"/>
              <a:t>Postoji jedna velika grupa neofeminističkih autorki koja se ne interesuje za rodne razlike već naglasak stavlja na rodne nejednakosti koje se temelje u porodičnom sistemu muške vladavine odnosno patrijarhatu. </a:t>
            </a:r>
          </a:p>
          <a:p>
            <a:pPr algn="just"/>
            <a:r>
              <a:rPr lang="sr-Latn-CS" dirty="0" smtClean="0"/>
              <a:t>Kao što se u kapitalizmu socijalne nejednakosti formiraju po osnovu radne eksploatacije, tako eksploatacija u odnosima između polova ima svoj izvor u patrijarhalnoj rodnoj dominaciji muškaraca u društvu uopšte. U najkraćem, patrijarhat se definiše kao sistem muškog potčinjavanja žena.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r-Latn-CS" dirty="0" smtClean="0"/>
              <a:t>Pojmovi pola i roda</a:t>
            </a:r>
            <a:endParaRPr lang="en-US" dirty="0"/>
          </a:p>
        </p:txBody>
      </p:sp>
      <p:sp>
        <p:nvSpPr>
          <p:cNvPr id="3" name="Content Placeholder 2"/>
          <p:cNvSpPr>
            <a:spLocks noGrp="1"/>
          </p:cNvSpPr>
          <p:nvPr>
            <p:ph idx="1"/>
          </p:nvPr>
        </p:nvSpPr>
        <p:spPr/>
        <p:txBody>
          <a:bodyPr>
            <a:normAutofit fontScale="92500" lnSpcReduction="10000"/>
          </a:bodyPr>
          <a:lstStyle/>
          <a:p>
            <a:pPr algn="just"/>
            <a:r>
              <a:rPr lang="sr-Latn-CS" dirty="0" smtClean="0"/>
              <a:t>Brak i porodica predstavljaju socijalni prostor gde polovi dolaze međusobno u neposredni kontakt i odnose razmene. To je zapravo jedini socijalni prostor u svim društvima koji je određen kao prostor za odnose, susret i razmenu polova u društvu, tj. za priznavanje ljudske polnosti i otvoreno iskazivanje njenih pojedinaca.</a:t>
            </a:r>
          </a:p>
          <a:p>
            <a:pPr algn="just"/>
            <a:endParaRPr lang="sr-Latn-CS" dirty="0" smtClean="0"/>
          </a:p>
          <a:p>
            <a:pPr algn="just"/>
            <a:r>
              <a:rPr lang="sr-Latn-CS" dirty="0" smtClean="0"/>
              <a:t>To ne znači da polovi ne dolaze u međusobni odnos u nekim drugim sferama i povodom raznih drugih aktivnosti, ali u tim slučajevima naglasak je stavljen na neke druge vrste društvenih odnosa i podela (klasne, rasne, etničke, itd).</a:t>
            </a:r>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Rodni identitet i njegovo sticanje kao osnova polne podele rada</a:t>
            </a:r>
            <a:endParaRPr lang="en-US" dirty="0"/>
          </a:p>
        </p:txBody>
      </p:sp>
      <p:sp>
        <p:nvSpPr>
          <p:cNvPr id="3" name="Content Placeholder 2"/>
          <p:cNvSpPr>
            <a:spLocks noGrp="1"/>
          </p:cNvSpPr>
          <p:nvPr>
            <p:ph idx="1"/>
          </p:nvPr>
        </p:nvSpPr>
        <p:spPr/>
        <p:txBody>
          <a:bodyPr>
            <a:normAutofit fontScale="92500" lnSpcReduction="20000"/>
          </a:bodyPr>
          <a:lstStyle/>
          <a:p>
            <a:pPr algn="just"/>
            <a:r>
              <a:rPr lang="sr-Latn-CS" dirty="0" smtClean="0"/>
              <a:t>Rodna podela uloga nije stvar samo kolektivnih grupnih pripadnosti i podela između muškaraca i žena, već je ona najdublje usađena i reprodukovana u individualnim rodnim indentitetima koje svaki pojedinac stiče, prihvata i usvaja i nosi na sebi i u sebi kao svoje vlastito biće.</a:t>
            </a:r>
          </a:p>
          <a:p>
            <a:pPr algn="just"/>
            <a:endParaRPr lang="sr-Latn-CS" dirty="0" smtClean="0"/>
          </a:p>
          <a:p>
            <a:pPr algn="just"/>
            <a:r>
              <a:rPr lang="sr-Latn-CS" dirty="0" smtClean="0"/>
              <a:t>Tako duboko usađena svest koja se izjednačava sa našim najintimnijim ličnim željama i težnjama može da objasni sve kontradikcije u savremenom položaju žena i uzajamnim odnosima polova, a pre svega onu osnovnu: da uprkos svim objektivnim promenama na planu ponašanja i odnosa polova, tradicionalna seksualna komponenta podela uloga i dalje deluje kao neugasli ideal i uzor za nove generacije.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857232"/>
            <a:ext cx="8229600" cy="5467368"/>
          </a:xfrm>
        </p:spPr>
        <p:txBody>
          <a:bodyPr>
            <a:normAutofit fontScale="92500" lnSpcReduction="20000"/>
          </a:bodyPr>
          <a:lstStyle/>
          <a:p>
            <a:pPr algn="just"/>
            <a:r>
              <a:rPr lang="sr-Latn-CS" dirty="0" smtClean="0"/>
              <a:t>Većina sociologa i psihologa zastupa ideju o socijalizaciji za polne uloge kao procesu kojim se postiže ovo prilagođavanje na ulogu pola, tj. Identifikacija sa polno određenim osobinama i zadacima. </a:t>
            </a:r>
          </a:p>
          <a:p>
            <a:pPr algn="just"/>
            <a:r>
              <a:rPr lang="sr-Latn-CS" dirty="0" smtClean="0"/>
              <a:t>Socijalizacija je jedna vrsta učenja pomoću koga pojedinci stiču ponašanja koja su u ovom slučaju primerena polu kome pripadaju i svest o svojoj polnosti, tj. Identifikaciju sa polnim statusom.</a:t>
            </a:r>
          </a:p>
          <a:p>
            <a:pPr algn="just"/>
            <a:r>
              <a:rPr lang="sr-Latn-CS" dirty="0" smtClean="0"/>
              <a:t>Svi zadaci i okviri ženskog aktiviteta, njihove sposobnosti i ponašajni obrasci povezani su i usmereni njihovom funkcijom materinstva. Otuda dolazi do poklapanja između primarne socio-kulturne uloge žene i njene biološko-fiziološke uloge u procesu humane reprodukcije, pa tako  biološka funkcija polova biva obrazložena i opravdana ženinim socijalnim statusom i identitetom majke.</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92500" lnSpcReduction="10000"/>
          </a:bodyPr>
          <a:lstStyle/>
          <a:p>
            <a:pPr algn="just"/>
            <a:r>
              <a:rPr lang="sr-Latn-CS" dirty="0" smtClean="0"/>
              <a:t>Naime, reč je o psihološkom procesu stvaranja nesvesnog polnog identiteta, tj. Majčinskom obrascu kod žena koji se ciklično reprodukuje od majke na ćerku.</a:t>
            </a:r>
          </a:p>
          <a:p>
            <a:pPr algn="just"/>
            <a:r>
              <a:rPr lang="sr-Latn-CS" dirty="0" smtClean="0"/>
              <a:t>U procesu odrastanja male devojčice a zatim devojke usvajaju želju da budu majke, sebe identifikuju sa majčinskom ulogom i to čak i u situaciji značajnijih ideoloških pomeranja i slabljenja muške prinude na žene da prihvataju tu ulogu.</a:t>
            </a:r>
          </a:p>
          <a:p>
            <a:pPr algn="just"/>
            <a:r>
              <a:rPr lang="sr-Latn-CS" dirty="0" smtClean="0"/>
              <a:t>Analize pokazuju da očevi veoma sporo ulaze u uloge majki i žena u poslovima nege i odgoja dece i mladih, a majke sve više izlaze iz tih poslova. Opet se suočavamo sa asimetričnim procesom: karijerno angažovanje majke više se okreću karijeri i sve više nastoje da odlože, smanje i prekomponuju svoje materinske uloge te materinstvo kao obrazac slabi. Istovremeno savremena porodica još uvek deluje po modelu “Odsutnog oca”.</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77500" lnSpcReduction="20000"/>
          </a:bodyPr>
          <a:lstStyle/>
          <a:p>
            <a:pPr algn="just"/>
            <a:r>
              <a:rPr lang="sr-Latn-CS" dirty="0" smtClean="0"/>
              <a:t>Možemo postaviti pitanje: Da li je ljudska polnost nešto sasvim prirodno i kao takvo samo po sebi razumljivo, ili je pak reč o složenijem sastavu koji pored biološke ima i neke značajne socio-kulturne sadržaje zbog kojih sama polnost biva nešto istorijski promenljivo, a ne univerzalno nepromenljivo i zadato?</a:t>
            </a:r>
          </a:p>
          <a:p>
            <a:pPr algn="just"/>
            <a:r>
              <a:rPr lang="sr-Latn-CS" dirty="0" smtClean="0"/>
              <a:t>Sa jedne strane posmatrano, polnost je </a:t>
            </a:r>
            <a:r>
              <a:rPr lang="sr-Latn-CS" b="1" dirty="0" smtClean="0"/>
              <a:t>biološko svojstvo čoveka </a:t>
            </a:r>
            <a:r>
              <a:rPr lang="sr-Latn-CS" dirty="0" smtClean="0"/>
              <a:t>koje podrazumeva </a:t>
            </a:r>
            <a:r>
              <a:rPr lang="sr-Latn-CS" b="1" dirty="0" smtClean="0"/>
              <a:t>organske odnosno anatomske i fiziološke razlike </a:t>
            </a:r>
            <a:r>
              <a:rPr lang="sr-Latn-CS" dirty="0" smtClean="0"/>
              <a:t>između muškaraca i žena koje su u funkciji njihovih </a:t>
            </a:r>
            <a:r>
              <a:rPr lang="sr-Latn-CS" b="1" dirty="0" smtClean="0"/>
              <a:t>reproduktivnih uloga. </a:t>
            </a:r>
          </a:p>
          <a:p>
            <a:pPr algn="just"/>
            <a:r>
              <a:rPr lang="sr-Latn-CS" dirty="0" smtClean="0"/>
              <a:t>Ljudska polnost, budući da je čovek pre svega društveno-kulturno biće ne postoji i ne deluje nikada u čistom biološkom vidu. Jezik kao veoma osetljiv instrument označavanja, razlikuje značenje pola u čisto biološkom reproduktivnom značenju podele uloga i ispoljavanja nagona (mužjaci i ženke) od šireg poimanja polnosti u ljudskom društvu koje ima čisto </a:t>
            </a:r>
            <a:r>
              <a:rPr lang="sr-Latn-CS" b="1" dirty="0" smtClean="0"/>
              <a:t>socijalnu konotaciju </a:t>
            </a:r>
            <a:r>
              <a:rPr lang="sr-Latn-CS" dirty="0" smtClean="0"/>
              <a:t>(muškarci i žene kao socijalna bića) i </a:t>
            </a:r>
            <a:r>
              <a:rPr lang="sr-Latn-CS" b="1" dirty="0" smtClean="0"/>
              <a:t>kulturne konotacije </a:t>
            </a:r>
            <a:r>
              <a:rPr lang="sr-Latn-CS" dirty="0" smtClean="0"/>
              <a:t>u smislu posedovanja ili pridavanja određenih kulturnih svojstava ponašanju pripadnika pola( ženstvenost odnosno muževnost) do sintetizacije svih ovih osobina na nivou individualnog identiteta.</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77500" lnSpcReduction="20000"/>
          </a:bodyPr>
          <a:lstStyle/>
          <a:p>
            <a:pPr algn="just"/>
            <a:r>
              <a:rPr lang="sr-Latn-CS" dirty="0" smtClean="0"/>
              <a:t>U braku i porodici kao društvenim ustanovama, polnost se ne iskazuje u čistom biološkom smislu, ona kao takva i ne postoji u ljudskom rodu, već uvek prerađena, društveno i kulturno, modelovana sa jedne strane ali individualno interpretirana i usvojena od strane pojedinaca na bezbroj modifikovanih načina. Otuda se slobodno može tvrditi da je kod ljudskih bića polnost socio-kulturno definisana i praktikovana.</a:t>
            </a:r>
          </a:p>
          <a:p>
            <a:pPr algn="just"/>
            <a:r>
              <a:rPr lang="sr-Latn-CS" dirty="0" smtClean="0"/>
              <a:t>Polnost nam nije uvek data ili zadana, već mi konstruišemo i konstituišemo kao članovi određene društvene zajednice, prema kulturnim uzorima koje nam ona podastire, ali i prema našim ličnim afinitetima koji nekada mogu biti u otporu spram fiziološke date i društveno uobličene polnosti. Tako pol/rod razlika i odnos nije nešto što je objektivno, stabilno i nepromenljivo, jednom zauvek dato i određeno već iznutra promenljivo, subjektivno, osporavano, konfliktno i dogovoreno. </a:t>
            </a:r>
          </a:p>
          <a:p>
            <a:pPr algn="just"/>
            <a:r>
              <a:rPr lang="sr-Latn-CS" dirty="0" smtClean="0"/>
              <a:t>Polne kategorije, ali i polna praksa u najrazličitijim društvenim sferama su </a:t>
            </a:r>
            <a:r>
              <a:rPr lang="sr-Latn-CS" b="1" dirty="0" smtClean="0"/>
              <a:t>rodno uobličene</a:t>
            </a:r>
            <a:r>
              <a:rPr lang="sr-Latn-CS" dirty="0" smtClean="0"/>
              <a:t>. Izraz </a:t>
            </a:r>
            <a:r>
              <a:rPr lang="sr-Latn-CS" b="1" dirty="0" smtClean="0"/>
              <a:t>rod (gender)</a:t>
            </a:r>
            <a:r>
              <a:rPr lang="sr-Latn-CS" dirty="0" smtClean="0"/>
              <a:t> ima značanje </a:t>
            </a:r>
            <a:r>
              <a:rPr lang="sr-Latn-CS" b="1" dirty="0" smtClean="0"/>
              <a:t>gramatičkog roda</a:t>
            </a:r>
            <a:r>
              <a:rPr lang="sr-Latn-CS" dirty="0" smtClean="0"/>
              <a:t> i taj izraz su feministkinje uzele da bi označile socijalnu, kulturološku i istorijsku determinantu polnih razlika u društvu.  Dakle, u odnosu na biološko značenje polnosti koje se svodi na organsko-fiziološku karakterizaciju, kategorija roda ukazuje na preobraženi, društveno-kulturno uobličeni pojam polnosti u ljudskom društvu.</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lnSpcReduction="10000"/>
          </a:bodyPr>
          <a:lstStyle/>
          <a:p>
            <a:pPr algn="just"/>
            <a:r>
              <a:rPr lang="sr-Latn-CS" dirty="0" smtClean="0"/>
              <a:t>U procesu ljudske interakcije teče istovremeno stalan proces imenovanja i preimenovanja pola, polnosti i njihovih suštinskih obeležja i dejstva na nosioce. Sumirajući dosadašnje teorijske nalaze o prirodi rodnosti, jedna feministička autorka ukazuje na četiri osnovna elementa koja sadrži društvena determinacija pola:</a:t>
            </a:r>
          </a:p>
          <a:p>
            <a:pPr marL="514350" indent="-514350" algn="just">
              <a:buFont typeface="+mj-lt"/>
              <a:buAutoNum type="arabicPeriod"/>
            </a:pPr>
            <a:r>
              <a:rPr lang="sr-Latn-CS" b="1" dirty="0" smtClean="0"/>
              <a:t>Kulturna simbolizacija polnosti </a:t>
            </a:r>
            <a:r>
              <a:rPr lang="sr-Latn-CS" dirty="0" smtClean="0"/>
              <a:t>(kulturne reprezentacije polnosti od biblijskih vremena do danas)</a:t>
            </a:r>
          </a:p>
          <a:p>
            <a:pPr marL="514350" indent="-514350" algn="just">
              <a:buFont typeface="+mj-lt"/>
              <a:buAutoNum type="arabicPeriod"/>
            </a:pPr>
            <a:r>
              <a:rPr lang="sr-Latn-CS" b="1" dirty="0" smtClean="0"/>
              <a:t>Normativna konceptualizacija </a:t>
            </a:r>
            <a:r>
              <a:rPr lang="sr-Latn-CS" dirty="0" smtClean="0"/>
              <a:t>(normativno definisanje uloga polova i njihovih društvenih područja)</a:t>
            </a:r>
          </a:p>
          <a:p>
            <a:pPr marL="514350" indent="-514350" algn="just">
              <a:buFont typeface="+mj-lt"/>
              <a:buAutoNum type="arabicPeriod"/>
            </a:pPr>
            <a:r>
              <a:rPr lang="sr-Latn-CS" b="1" dirty="0" smtClean="0"/>
              <a:t>Socijalno organizovanje polova,</a:t>
            </a:r>
            <a:r>
              <a:rPr lang="sr-Latn-CS" dirty="0" smtClean="0"/>
              <a:t> tj. Postavljanje institucionalnih okvira za njihovo delovanje kao što su brak i porodica</a:t>
            </a:r>
          </a:p>
          <a:p>
            <a:pPr marL="514350" indent="-514350" algn="just">
              <a:buFont typeface="+mj-lt"/>
              <a:buAutoNum type="arabicPeriod"/>
            </a:pPr>
            <a:r>
              <a:rPr lang="sr-Latn-CS" b="1" dirty="0" smtClean="0"/>
              <a:t>Subjektivni identitet </a:t>
            </a:r>
            <a:r>
              <a:rPr lang="sr-Latn-CS" dirty="0" smtClean="0"/>
              <a:t>(subjektivno indentifikovanje pojedinaca sa određenim polom).</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lstStyle/>
          <a:p>
            <a:pPr algn="just"/>
            <a:r>
              <a:rPr lang="sr-Latn-CS" dirty="0" smtClean="0"/>
              <a:t>Pol, kao priroda, nasuprot rodu, kao društveno-kulturnoj determinaciji, iako pecizira bitnu teorijsku razliku, ima za posledicu, na drugoj strani, da se kategorija rodnosti objektivizira, da se razlike fiksiraju i poprimaju izgled univerzalnih i fundamentalnih antropoloških osobenosti.</a:t>
            </a:r>
          </a:p>
          <a:p>
            <a:pPr algn="just"/>
            <a:r>
              <a:rPr lang="sr-Latn-CS" dirty="0" smtClean="0"/>
              <a:t> Drugim rečima, preti opasnost da se čitanje muške i ženske rodnosti pretvori u razliku između prirode (žene), nasuprot kulturi (muškarac) i time opet, sama sada na društveno-kulturnoj ravni, uspostavi bazična binarna opozicija i nejednakost među rodnim pripadnicima.</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sr-Latn-CS" dirty="0" smtClean="0"/>
              <a:t>Zapošljavanje žena izvan porodice i polna podela uloga u porodici</a:t>
            </a:r>
            <a:endParaRPr lang="en-US" dirty="0"/>
          </a:p>
        </p:txBody>
      </p:sp>
      <p:sp>
        <p:nvSpPr>
          <p:cNvPr id="3" name="Content Placeholder 2"/>
          <p:cNvSpPr>
            <a:spLocks noGrp="1"/>
          </p:cNvSpPr>
          <p:nvPr>
            <p:ph idx="1"/>
          </p:nvPr>
        </p:nvSpPr>
        <p:spPr/>
        <p:txBody>
          <a:bodyPr/>
          <a:lstStyle/>
          <a:p>
            <a:pPr algn="just"/>
            <a:r>
              <a:rPr lang="sr-Latn-CS" dirty="0" smtClean="0"/>
              <a:t>Masovnije zapošljavanje žena u industrijskim društvima može se pratiti od sredine prošlog veka. Ono se nije uvek kretalo ravnomernom uzlaznom linijom.</a:t>
            </a:r>
          </a:p>
          <a:p>
            <a:pPr algn="just"/>
            <a:r>
              <a:rPr lang="sr-Latn-CS" dirty="0" smtClean="0"/>
              <a:t>Generalno se može reći, ako se posmatraju evropske zemlje (pošto je obrazac u Americi od početka bio različit) da je u prvoj polovini 20. veka trend porastra zaposlenosti žena bio usporen u nekim periodima i vrlo stagnantan u odnosu na kraj prethodnog veka.</a:t>
            </a:r>
            <a:endParaRPr lang="en-US"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457200" y="571480"/>
            <a:ext cx="8229600" cy="132608"/>
          </a:xfrm>
        </p:spPr>
        <p:txBody>
          <a:bodyPr>
            <a:normAutofit fontScale="90000"/>
          </a:bodyPr>
          <a:lstStyle/>
          <a:p>
            <a:endParaRPr lang="en-US" dirty="0"/>
          </a:p>
        </p:txBody>
      </p:sp>
      <p:sp>
        <p:nvSpPr>
          <p:cNvPr id="3" name="Content Placeholder 2"/>
          <p:cNvSpPr>
            <a:spLocks noGrp="1"/>
          </p:cNvSpPr>
          <p:nvPr>
            <p:ph idx="1"/>
          </p:nvPr>
        </p:nvSpPr>
        <p:spPr>
          <a:xfrm>
            <a:off x="457200" y="714356"/>
            <a:ext cx="8229600" cy="5610244"/>
          </a:xfrm>
        </p:spPr>
        <p:txBody>
          <a:bodyPr>
            <a:normAutofit fontScale="85000" lnSpcReduction="10000"/>
          </a:bodyPr>
          <a:lstStyle/>
          <a:p>
            <a:pPr algn="just"/>
            <a:r>
              <a:rPr lang="sr-Latn-CS" dirty="0" smtClean="0"/>
              <a:t>To pre svega treba pripisati povlačenju žena iz radničke klase ponovo u porodicu što je omogućeno porastom radničkog standarda, primenom principa “porodične nadnice” kao mere socijalne politike, porastom zaposlenosti, itd. Najveći deo žena koje su radile a bile udate ili sa decom,imale su samo delimično radno vreme, što je omogućavalo da i dalje ostanu prvenstveno spruge i majke, i što je izuzetno sprečavalo njihovo napredovanje u karijeri i visini zarade.</a:t>
            </a:r>
          </a:p>
          <a:p>
            <a:pPr algn="just"/>
            <a:endParaRPr lang="sr-Latn-CS" dirty="0" smtClean="0"/>
          </a:p>
          <a:p>
            <a:pPr algn="just"/>
            <a:r>
              <a:rPr lang="sr-Latn-CS" dirty="0" smtClean="0"/>
              <a:t>Zaposlenost je bila karakteristična, uglavnom za žene koje se ili još nisu udale ili su tek završile svoj biološki reproduktivni ciklus. Tek od 1950.godine započinje stalna i uzlazna linija ženskog zapošljevanja i to naročito udatih žena.</a:t>
            </a:r>
          </a:p>
          <a:p>
            <a:pPr algn="just"/>
            <a:r>
              <a:rPr lang="sr-Latn-CS" dirty="0" smtClean="0"/>
              <a:t>Sve veći broj žena radi kontinuirano i puno radno vreme. Ipak veoma sporo dolazi do promena u statusu zaposlenih žena u odnosu prema muškarcima, kako u smislu izjednačavanja zarada tako i u ostalim aspektima njihovog radnog statusa.</a:t>
            </a:r>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785794"/>
            <a:ext cx="8229600" cy="5538806"/>
          </a:xfrm>
        </p:spPr>
        <p:txBody>
          <a:bodyPr>
            <a:normAutofit fontScale="92500" lnSpcReduction="20000"/>
          </a:bodyPr>
          <a:lstStyle/>
          <a:p>
            <a:pPr algn="just"/>
            <a:r>
              <a:rPr lang="sr-Latn-CS" dirty="0" smtClean="0"/>
              <a:t>Danas u najvećem broju najrazvijenijih zemalja u svetu, uključujući i Ameriku, udeo zaposlenih žena sa kontinuiranom  radnom karijerom se približava učešću od 50% u radnom kontigentu stanovništa tako da se može reći da su u novi milenijum žene ušle izborivši se za svoju ravnopravnu radnu poziciju u društvu.</a:t>
            </a:r>
          </a:p>
          <a:p>
            <a:pPr algn="just"/>
            <a:r>
              <a:rPr lang="sr-Latn-CS" dirty="0" smtClean="0"/>
              <a:t>Model domaćice u savremenim uslovima vezan je za specifične kulturno-religiozne i nacionalne kontekste kao što su još uvek danas Italijai Holandija.</a:t>
            </a:r>
          </a:p>
          <a:p>
            <a:pPr algn="just"/>
            <a:r>
              <a:rPr lang="sr-Latn-CS" dirty="0" smtClean="0"/>
              <a:t>U najvećem broju visokoindustrijalizovanih zemalja još od 80-tih godina je tipičan obrazac ženske zaposlenosti “part-time” tj. delimična zaposlenost.</a:t>
            </a:r>
          </a:p>
          <a:p>
            <a:pPr algn="just"/>
            <a:r>
              <a:rPr lang="sr-Latn-CS" dirty="0" smtClean="0"/>
              <a:t>90-tih dolazi do značajnijih promena u zapadnim društvima, tako da model stalnog zapošljavanja žene sa punim radnim vremenom postaje karakterističan i u ovim društvima.</a:t>
            </a:r>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2420</Words>
  <Application>Microsoft Office PowerPoint</Application>
  <PresentationFormat>On-screen Show (4:3)</PresentationFormat>
  <Paragraphs>71</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Sociologija obrazovanja i porodice X</vt:lpstr>
      <vt:lpstr>Pojmovi pola i roda</vt:lpstr>
      <vt:lpstr>Slide 3</vt:lpstr>
      <vt:lpstr>Slide 4</vt:lpstr>
      <vt:lpstr>Slide 5</vt:lpstr>
      <vt:lpstr>Slide 6</vt:lpstr>
      <vt:lpstr>Zapošljavanje žena izvan porodice i polna podela uloga u porodici</vt:lpstr>
      <vt:lpstr>Slide 8</vt:lpstr>
      <vt:lpstr>Slide 9</vt:lpstr>
      <vt:lpstr>Konflikt uloga zaposlene žene</vt:lpstr>
      <vt:lpstr>Slide 11</vt:lpstr>
      <vt:lpstr>Slide 12</vt:lpstr>
      <vt:lpstr>Ženina zaposlenost i žrtvovanje za porodicu</vt:lpstr>
      <vt:lpstr>Slide 14</vt:lpstr>
      <vt:lpstr>Dvostruka opterećenost zaposlene žene</vt:lpstr>
      <vt:lpstr>Slide 16</vt:lpstr>
      <vt:lpstr>Rodna podela rada – feministička perspektiva</vt:lpstr>
      <vt:lpstr>Slide 18</vt:lpstr>
      <vt:lpstr>Slide 19</vt:lpstr>
      <vt:lpstr>Rodni identitet i njegovo sticanje kao osnova polne podele rada</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Sociologija obrazovanja i porodice X</dc:title>
  <dc:creator>Mirjana</dc:creator>
  <cp:lastModifiedBy>Mirjana</cp:lastModifiedBy>
  <cp:revision>7</cp:revision>
  <dcterms:created xsi:type="dcterms:W3CDTF">2020-05-06T10:24:16Z</dcterms:created>
  <dcterms:modified xsi:type="dcterms:W3CDTF">2020-05-06T11:05:37Z</dcterms:modified>
</cp:coreProperties>
</file>