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20" r:id="rId3"/>
    <p:sldId id="322" r:id="rId4"/>
    <p:sldId id="323" r:id="rId5"/>
    <p:sldId id="324" r:id="rId6"/>
    <p:sldId id="325" r:id="rId7"/>
    <p:sldId id="326" r:id="rId8"/>
    <p:sldId id="327" r:id="rId9"/>
    <p:sldId id="328" r:id="rId10"/>
    <p:sldId id="329" r:id="rId11"/>
    <p:sldId id="330" r:id="rId12"/>
    <p:sldId id="331" r:id="rId13"/>
    <p:sldId id="332" r:id="rId14"/>
    <p:sldId id="334" r:id="rId15"/>
    <p:sldId id="335" r:id="rId16"/>
    <p:sldId id="336" r:id="rId17"/>
    <p:sldId id="337" r:id="rId18"/>
    <p:sldId id="338" r:id="rId19"/>
    <p:sldId id="339" r:id="rId20"/>
    <p:sldId id="340" r:id="rId21"/>
    <p:sldId id="342" r:id="rId22"/>
    <p:sldId id="343" r:id="rId23"/>
    <p:sldId id="344" r:id="rId24"/>
    <p:sldId id="345" r:id="rId25"/>
    <p:sldId id="34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1" autoAdjust="0"/>
    <p:restoredTop sz="94660"/>
  </p:normalViewPr>
  <p:slideViewPr>
    <p:cSldViewPr snapToGrid="0">
      <p:cViewPr varScale="1">
        <p:scale>
          <a:sx n="114" d="100"/>
          <a:sy n="114" d="100"/>
        </p:scale>
        <p:origin x="1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8717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54331C69-2403-4DFE-8112-CA7E6B00FF4A}"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56274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006508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87364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308297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21537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667547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376653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305463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02227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31C69-2403-4DFE-8112-CA7E6B00FF4A}"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279249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331C69-2403-4DFE-8112-CA7E6B00FF4A}"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348538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331C69-2403-4DFE-8112-CA7E6B00FF4A}"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997953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331C69-2403-4DFE-8112-CA7E6B00FF4A}" type="datetimeFigureOut">
              <a:rPr lang="en-US" smtClean="0"/>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663644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31C69-2403-4DFE-8112-CA7E6B00FF4A}" type="datetimeFigureOut">
              <a:rPr lang="en-US" smtClean="0"/>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196992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331C69-2403-4DFE-8112-CA7E6B00FF4A}"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365484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331C69-2403-4DFE-8112-CA7E6B00FF4A}"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9E564-1B30-41C4-9DAD-2AF375050246}" type="slidenum">
              <a:rPr lang="en-US" smtClean="0"/>
              <a:t>‹#›</a:t>
            </a:fld>
            <a:endParaRPr lang="en-US"/>
          </a:p>
        </p:txBody>
      </p:sp>
    </p:spTree>
    <p:extLst>
      <p:ext uri="{BB962C8B-B14F-4D97-AF65-F5344CB8AC3E}">
        <p14:creationId xmlns:p14="http://schemas.microsoft.com/office/powerpoint/2010/main" val="328609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4331C69-2403-4DFE-8112-CA7E6B00FF4A}" type="datetimeFigureOut">
              <a:rPr lang="en-US" smtClean="0"/>
              <a:t>5/24/2020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E59E564-1B30-41C4-9DAD-2AF375050246}" type="slidenum">
              <a:rPr lang="en-US" smtClean="0"/>
              <a:t>‹#›</a:t>
            </a:fld>
            <a:endParaRPr lang="en-US"/>
          </a:p>
        </p:txBody>
      </p:sp>
    </p:spTree>
    <p:extLst>
      <p:ext uri="{BB962C8B-B14F-4D97-AF65-F5344CB8AC3E}">
        <p14:creationId xmlns:p14="http://schemas.microsoft.com/office/powerpoint/2010/main" val="10739969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954FCE-3D6C-4752-BC6B-0900B7CC6C93}"/>
              </a:ext>
            </a:extLst>
          </p:cNvPr>
          <p:cNvSpPr>
            <a:spLocks noGrp="1"/>
          </p:cNvSpPr>
          <p:nvPr>
            <p:ph type="ctrTitle"/>
          </p:nvPr>
        </p:nvSpPr>
        <p:spPr>
          <a:xfrm>
            <a:off x="684212" y="685800"/>
            <a:ext cx="8001000" cy="1881232"/>
          </a:xfrm>
        </p:spPr>
        <p:txBody>
          <a:bodyPr>
            <a:normAutofit/>
          </a:bodyPr>
          <a:lstStyle/>
          <a:p>
            <a:r>
              <a:rPr lang="sr-Cyrl-RS" sz="2800" dirty="0">
                <a:latin typeface="Times New Roman" panose="02020603050405020304" pitchFamily="18" charset="0"/>
                <a:cs typeface="Times New Roman" panose="02020603050405020304" pitchFamily="18" charset="0"/>
              </a:rPr>
              <a:t>Академија техничко-васпитачких струковних студија Ниш</a:t>
            </a:r>
            <a:br>
              <a:rPr lang="sr-Cyrl-RS" sz="2800" dirty="0">
                <a:latin typeface="Times New Roman" panose="02020603050405020304" pitchFamily="18" charset="0"/>
                <a:cs typeface="Times New Roman" panose="02020603050405020304" pitchFamily="18" charset="0"/>
              </a:rPr>
            </a:br>
            <a:r>
              <a:rPr lang="sr-Cyrl-RS" sz="2800" dirty="0">
                <a:latin typeface="Times New Roman" panose="02020603050405020304" pitchFamily="18" charset="0"/>
                <a:cs typeface="Times New Roman" panose="02020603050405020304" pitchFamily="18" charset="0"/>
              </a:rPr>
              <a:t>Одсек Пирот</a:t>
            </a:r>
            <a:endParaRPr lang="en-US" sz="28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E86EE81-C249-4419-AF63-B6B5364D1FE1}"/>
              </a:ext>
            </a:extLst>
          </p:cNvPr>
          <p:cNvSpPr>
            <a:spLocks noGrp="1"/>
          </p:cNvSpPr>
          <p:nvPr>
            <p:ph type="subTitle" idx="1"/>
          </p:nvPr>
        </p:nvSpPr>
        <p:spPr>
          <a:xfrm>
            <a:off x="684211" y="2567033"/>
            <a:ext cx="10464757" cy="3224168"/>
          </a:xfrm>
        </p:spPr>
        <p:txBody>
          <a:bodyPr>
            <a:normAutofit fontScale="77500" lnSpcReduction="20000"/>
          </a:bodyPr>
          <a:lstStyle/>
          <a:p>
            <a:pPr marL="0" indent="0" algn="ctr">
              <a:buNone/>
            </a:pPr>
            <a:r>
              <a:rPr lang="sr-Cyrl-RS" dirty="0">
                <a:latin typeface="Times New Roman" panose="02020603050405020304" pitchFamily="18" charset="0"/>
                <a:cs typeface="Times New Roman" panose="02020603050405020304" pitchFamily="18" charset="0"/>
              </a:rPr>
              <a:t>Предавања из предмета</a:t>
            </a:r>
          </a:p>
          <a:p>
            <a:pPr marL="0" indent="0" algn="ctr">
              <a:buNone/>
            </a:pPr>
            <a:r>
              <a:rPr lang="sr-Cyrl-RS" sz="2800" b="1" dirty="0">
                <a:latin typeface="Times New Roman" panose="02020603050405020304" pitchFamily="18" charset="0"/>
                <a:cs typeface="Times New Roman" panose="02020603050405020304" pitchFamily="18" charset="0"/>
              </a:rPr>
              <a:t>Развојна и педагошка психологија</a:t>
            </a:r>
          </a:p>
          <a:p>
            <a:pPr marL="0" indent="0" algn="ctr">
              <a:buNone/>
            </a:pPr>
            <a:r>
              <a:rPr lang="sr-Latn-RS" dirty="0">
                <a:latin typeface="Times New Roman" panose="02020603050405020304" pitchFamily="18" charset="0"/>
                <a:cs typeface="Times New Roman" panose="02020603050405020304" pitchFamily="18" charset="0"/>
              </a:rPr>
              <a:t>19.5.</a:t>
            </a:r>
            <a:r>
              <a:rPr lang="sr-Cyrl-RS" dirty="0">
                <a:latin typeface="Times New Roman" panose="02020603050405020304" pitchFamily="18" charset="0"/>
                <a:cs typeface="Times New Roman" panose="02020603050405020304" pitchFamily="18" charset="0"/>
              </a:rPr>
              <a:t>2020.</a:t>
            </a: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r>
              <a:rPr lang="sr-Cyrl-RS" sz="2800" b="1" dirty="0">
                <a:solidFill>
                  <a:srgbClr val="FFC000"/>
                </a:solidFill>
                <a:latin typeface="Times New Roman" panose="02020603050405020304" pitchFamily="18" charset="0"/>
                <a:cs typeface="Times New Roman" panose="02020603050405020304" pitchFamily="18" charset="0"/>
              </a:rPr>
              <a:t>Ово је последње предавање, на крају презентације имате важно обавештење!</a:t>
            </a:r>
          </a:p>
          <a:p>
            <a:pPr marL="0" indent="0" algn="ctr">
              <a:buNone/>
            </a:pPr>
            <a:endParaRPr lang="sr-Cyrl-RS" sz="2800" b="1" dirty="0">
              <a:solidFill>
                <a:srgbClr val="FFC000"/>
              </a:solidFill>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r>
              <a:rPr lang="sr-Cyrl-RS" dirty="0">
                <a:latin typeface="Times New Roman" panose="02020603050405020304" pitchFamily="18" charset="0"/>
                <a:cs typeface="Times New Roman" panose="02020603050405020304" pitchFamily="18" charset="0"/>
              </a:rPr>
              <a:t>др Мирјана Станковић-Ђорђевић,</a:t>
            </a:r>
          </a:p>
          <a:p>
            <a:pPr marL="0" indent="0" algn="ctr">
              <a:buNone/>
            </a:pPr>
            <a:r>
              <a:rPr lang="sr-Cyrl-RS" dirty="0">
                <a:latin typeface="Times New Roman" panose="02020603050405020304" pitchFamily="18" charset="0"/>
                <a:cs typeface="Times New Roman" panose="02020603050405020304" pitchFamily="18" charset="0"/>
              </a:rPr>
              <a:t>проф. струковних студија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169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a:extLst>
              <a:ext uri="{FF2B5EF4-FFF2-40B4-BE49-F238E27FC236}">
                <a16:creationId xmlns:a16="http://schemas.microsoft.com/office/drawing/2014/main" id="{98304599-1FDC-476A-87F5-4511CB7371F7}"/>
              </a:ext>
            </a:extLst>
          </p:cNvPr>
          <p:cNvSpPr>
            <a:spLocks noChangeArrowheads="1"/>
          </p:cNvSpPr>
          <p:nvPr/>
        </p:nvSpPr>
        <p:spPr bwMode="auto">
          <a:xfrm>
            <a:off x="704675" y="485646"/>
            <a:ext cx="1062046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Verdana" panose="020B0604030504040204" pitchFamily="34" charset="0"/>
              </a:defRPr>
            </a:lvl1pPr>
            <a:lvl2pPr marL="742950" indent="-285750">
              <a:tabLst>
                <a:tab pos="457200" algn="l"/>
              </a:tabLst>
              <a:defRPr>
                <a:solidFill>
                  <a:schemeClr val="tx1"/>
                </a:solidFill>
                <a:latin typeface="Verdana" panose="020B0604030504040204" pitchFamily="34" charset="0"/>
              </a:defRPr>
            </a:lvl2pPr>
            <a:lvl3pPr marL="1143000" indent="-228600">
              <a:tabLst>
                <a:tab pos="457200" algn="l"/>
              </a:tabLst>
              <a:defRPr>
                <a:solidFill>
                  <a:schemeClr val="tx1"/>
                </a:solidFill>
                <a:latin typeface="Verdana" panose="020B0604030504040204" pitchFamily="34" charset="0"/>
              </a:defRPr>
            </a:lvl3pPr>
            <a:lvl4pPr marL="1600200" indent="-228600">
              <a:tabLst>
                <a:tab pos="457200" algn="l"/>
              </a:tabLst>
              <a:defRPr>
                <a:solidFill>
                  <a:schemeClr val="tx1"/>
                </a:solidFill>
                <a:latin typeface="Verdana" panose="020B0604030504040204" pitchFamily="34" charset="0"/>
              </a:defRPr>
            </a:lvl4pPr>
            <a:lvl5pPr marL="2057400" indent="-228600">
              <a:tabLst>
                <a:tab pos="45720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9pPr>
          </a:lstStyle>
          <a:p>
            <a:pPr algn="ctr"/>
            <a:r>
              <a:rPr lang="sr-Cyrl-CS" altLang="en-US" sz="2000" b="1" dirty="0"/>
              <a:t>	</a:t>
            </a:r>
          </a:p>
          <a:p>
            <a:pPr algn="ctr"/>
            <a:endParaRPr lang="sr-Cyrl-CS" altLang="en-US" sz="2000" b="1" dirty="0">
              <a:solidFill>
                <a:srgbClr val="FFC000"/>
              </a:solidFill>
              <a:latin typeface="Times New Roman" panose="02020603050405020304" pitchFamily="18" charset="0"/>
              <a:cs typeface="Times New Roman" panose="02020603050405020304" pitchFamily="18" charset="0"/>
            </a:endParaRPr>
          </a:p>
          <a:p>
            <a:pPr algn="ctr"/>
            <a:r>
              <a:rPr lang="sr-Cyrl-CS" altLang="en-US" sz="2000" b="1" dirty="0">
                <a:solidFill>
                  <a:srgbClr val="FFC000"/>
                </a:solidFill>
                <a:latin typeface="Times New Roman" panose="02020603050405020304" pitchFamily="18" charset="0"/>
                <a:cs typeface="Times New Roman" panose="02020603050405020304" pitchFamily="18" charset="0"/>
              </a:rPr>
              <a:t>УЛОГЕ </a:t>
            </a:r>
            <a:r>
              <a:rPr lang="sr-Cyrl-RS" altLang="en-US" sz="2000" b="1" dirty="0">
                <a:solidFill>
                  <a:srgbClr val="FFC000"/>
                </a:solidFill>
                <a:latin typeface="Times New Roman" panose="02020603050405020304" pitchFamily="18" charset="0"/>
                <a:cs typeface="Times New Roman" panose="02020603050405020304" pitchFamily="18" charset="0"/>
              </a:rPr>
              <a:t>ПРОСВЕТНОГ РАДНИКА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ctr"/>
            <a:r>
              <a:rPr lang="sr-Cyrl-CS" altLang="en-US" sz="2000" b="1" dirty="0">
                <a:solidFill>
                  <a:srgbClr val="FFC000"/>
                </a:solidFill>
                <a:latin typeface="Times New Roman" panose="02020603050405020304" pitchFamily="18" charset="0"/>
                <a:cs typeface="Times New Roman" panose="02020603050405020304" pitchFamily="18" charset="0"/>
              </a:rPr>
              <a:t>		У ВАСПТНО-ОБРЗОВНОМ ПРОЦЕСУ</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	</a:t>
            </a:r>
            <a:r>
              <a:rPr lang="sr-Cyrl-CS" altLang="en-US" sz="2000" dirty="0">
                <a:latin typeface="Times New Roman" panose="02020603050405020304" pitchFamily="18" charset="0"/>
                <a:cs typeface="Times New Roman" panose="02020603050405020304" pitchFamily="18" charset="0"/>
              </a:rPr>
              <a:t> </a:t>
            </a:r>
          </a:p>
          <a:p>
            <a:pPr algn="just"/>
            <a:r>
              <a:rPr lang="sr-Cyrl-CS" altLang="en-US" sz="2000" dirty="0">
                <a:solidFill>
                  <a:srgbClr val="FFC000"/>
                </a:solidFill>
                <a:latin typeface="Times New Roman" panose="02020603050405020304" pitchFamily="18" charset="0"/>
                <a:cs typeface="Times New Roman" panose="02020603050405020304" pitchFamily="18" charset="0"/>
              </a:rPr>
              <a:t>Образовна:</a:t>
            </a:r>
          </a:p>
          <a:p>
            <a:pPr algn="just"/>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1. преноси информације, презентује садржај,</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(користи разне врсте очигледног материјала, формулише проблеме, ставља децу пред когнитивни конфликт, истиче важно, сумира...)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2. води активност у жељеном смеру (уз примену одабраних техника и дидактичких средстава, припрема и уводи у ситуацију учења, повезује знања, указује на примену...),</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3. организује активност (фокусира проблем, планира активност, облике и методе рада, временски артикулише активност),</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4. професионални експерт (модел интелектуалног понашања, „банка података“);</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4">
            <a:extLst>
              <a:ext uri="{FF2B5EF4-FFF2-40B4-BE49-F238E27FC236}">
                <a16:creationId xmlns:a16="http://schemas.microsoft.com/office/drawing/2014/main" id="{56AE5127-E190-4541-BAF5-D0AA99AC9F08}"/>
              </a:ext>
            </a:extLst>
          </p:cNvPr>
          <p:cNvSpPr>
            <a:spLocks noChangeArrowheads="1"/>
          </p:cNvSpPr>
          <p:nvPr/>
        </p:nvSpPr>
        <p:spPr bwMode="auto">
          <a:xfrm>
            <a:off x="721453" y="1557408"/>
            <a:ext cx="10704353"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t>	</a:t>
            </a:r>
            <a:r>
              <a:rPr lang="sr-Cyrl-CS" altLang="en-US" sz="2000" dirty="0">
                <a:solidFill>
                  <a:srgbClr val="FFC000"/>
                </a:solidFill>
                <a:latin typeface="Times New Roman" panose="02020603050405020304" pitchFamily="18" charset="0"/>
                <a:cs typeface="Times New Roman" panose="02020603050405020304" pitchFamily="18" charset="0"/>
              </a:rPr>
              <a:t>Мотивациона улога: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мотивација за активности сазнавања (развија унутрашњу мотивацију, интересовања, спољашњу мотивацију, </a:t>
            </a:r>
            <a:r>
              <a:rPr lang="en-US" altLang="en-US" sz="2000" dirty="0">
                <a:latin typeface="Times New Roman" panose="02020603050405020304" pitchFamily="18" charset="0"/>
                <a:cs typeface="Times New Roman" panose="02020603050405020304" pitchFamily="18" charset="0"/>
              </a:rPr>
              <a:t>path finder </a:t>
            </a:r>
            <a:r>
              <a:rPr lang="sr-Cyrl-CS" altLang="en-US" sz="2000" dirty="0">
                <a:latin typeface="Times New Roman" panose="02020603050405020304" pitchFamily="18" charset="0"/>
                <a:cs typeface="Times New Roman" panose="02020603050405020304" pitchFamily="18" charset="0"/>
              </a:rPr>
              <a:t>– проналазач путева, начина како да знања стигну до детета, прати флуктуацију пажње, чини градиво  интересантним...),</a:t>
            </a:r>
            <a:endParaRPr lang="en-US" altLang="en-US" sz="2000" dirty="0">
              <a:latin typeface="Times New Roman" panose="02020603050405020304" pitchFamily="18" charset="0"/>
              <a:cs typeface="Times New Roman" panose="02020603050405020304" pitchFamily="18" charset="0"/>
            </a:endParaRPr>
          </a:p>
          <a:p>
            <a:pPr algn="just"/>
            <a:endParaRPr lang="sr-Cyrl-C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a:t>
            </a:r>
            <a:r>
              <a:rPr lang="sr-Cyrl-CS" altLang="en-US" sz="2000" dirty="0">
                <a:solidFill>
                  <a:srgbClr val="FFC000"/>
                </a:solidFill>
                <a:latin typeface="Times New Roman" panose="02020603050405020304" pitchFamily="18" charset="0"/>
                <a:cs typeface="Times New Roman" panose="02020603050405020304" pitchFamily="18" charset="0"/>
              </a:rPr>
              <a:t>Процењивач, евалуатор:</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1. процењује напредак, индивидуална постигнућа, користи подстицаје, коментарише активност, анализира постигнућа,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2.понашање и личност детета, </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a:extLst>
              <a:ext uri="{FF2B5EF4-FFF2-40B4-BE49-F238E27FC236}">
                <a16:creationId xmlns:a16="http://schemas.microsoft.com/office/drawing/2014/main" id="{D01309A7-E73B-4B10-8063-97F14A961AA5}"/>
              </a:ext>
            </a:extLst>
          </p:cNvPr>
          <p:cNvSpPr>
            <a:spLocks noChangeArrowheads="1"/>
          </p:cNvSpPr>
          <p:nvPr/>
        </p:nvSpPr>
        <p:spPr bwMode="auto">
          <a:xfrm>
            <a:off x="847287" y="1102887"/>
            <a:ext cx="1057851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304800" algn="l"/>
              </a:tabLst>
              <a:defRPr>
                <a:solidFill>
                  <a:schemeClr val="tx1"/>
                </a:solidFill>
                <a:latin typeface="Verdana" panose="020B0604030504040204" pitchFamily="34" charset="0"/>
              </a:defRPr>
            </a:lvl1pPr>
            <a:lvl2pPr marL="742950" indent="-285750">
              <a:tabLst>
                <a:tab pos="304800" algn="l"/>
              </a:tabLst>
              <a:defRPr>
                <a:solidFill>
                  <a:schemeClr val="tx1"/>
                </a:solidFill>
                <a:latin typeface="Verdana" panose="020B0604030504040204" pitchFamily="34" charset="0"/>
              </a:defRPr>
            </a:lvl2pPr>
            <a:lvl3pPr marL="1143000" indent="-228600">
              <a:tabLst>
                <a:tab pos="304800" algn="l"/>
              </a:tabLst>
              <a:defRPr>
                <a:solidFill>
                  <a:schemeClr val="tx1"/>
                </a:solidFill>
                <a:latin typeface="Verdana" panose="020B0604030504040204" pitchFamily="34" charset="0"/>
              </a:defRPr>
            </a:lvl3pPr>
            <a:lvl4pPr marL="1600200" indent="-228600">
              <a:tabLst>
                <a:tab pos="304800" algn="l"/>
              </a:tabLst>
              <a:defRPr>
                <a:solidFill>
                  <a:schemeClr val="tx1"/>
                </a:solidFill>
                <a:latin typeface="Verdana" panose="020B0604030504040204" pitchFamily="34" charset="0"/>
              </a:defRPr>
            </a:lvl4pPr>
            <a:lvl5pPr marL="2057400" indent="-228600">
              <a:tabLst>
                <a:tab pos="30480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304800" algn="l"/>
              </a:tabLst>
              <a:defRPr>
                <a:solidFill>
                  <a:schemeClr val="tx1"/>
                </a:solidFill>
                <a:latin typeface="Verdana" panose="020B0604030504040204" pitchFamily="34" charset="0"/>
              </a:defRPr>
            </a:lvl9pPr>
          </a:lstStyle>
          <a:p>
            <a:pPr algn="just"/>
            <a:r>
              <a:rPr lang="sr-Cyrl-CS" altLang="en-US" sz="2000" b="1" dirty="0">
                <a:latin typeface="Times New Roman" panose="02020603050405020304" pitchFamily="18" charset="0"/>
                <a:cs typeface="Times New Roman" panose="02020603050405020304" pitchFamily="18" charset="0"/>
              </a:rPr>
              <a:t>	</a:t>
            </a:r>
            <a:r>
              <a:rPr lang="sr-Cyrl-CS" altLang="en-US" sz="2000" dirty="0">
                <a:solidFill>
                  <a:srgbClr val="FFC000"/>
                </a:solidFill>
                <a:latin typeface="Times New Roman" panose="02020603050405020304" pitchFamily="18" charset="0"/>
                <a:cs typeface="Times New Roman" panose="02020603050405020304" pitchFamily="18" charset="0"/>
              </a:rPr>
              <a:t>Сазнајно-дијагностичка улога: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васпитач утврђује шта дете зна, може, на који начин мисли, шта су му преференције и интересовања, препознаје индивидуалне разлике, прати промене;</a:t>
            </a:r>
            <a:endParaRPr lang="en-US" altLang="en-US" sz="2000" dirty="0">
              <a:latin typeface="Times New Roman" panose="02020603050405020304" pitchFamily="18" charset="0"/>
              <a:cs typeface="Times New Roman" panose="02020603050405020304" pitchFamily="18" charset="0"/>
            </a:endParaRPr>
          </a:p>
          <a:p>
            <a:pPr algn="just"/>
            <a:endParaRPr lang="sr-Cyrl-C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a:t>
            </a:r>
            <a:r>
              <a:rPr lang="sr-Cyrl-CS" altLang="en-US" sz="2000" dirty="0">
                <a:solidFill>
                  <a:srgbClr val="FFC000"/>
                </a:solidFill>
                <a:latin typeface="Times New Roman" panose="02020603050405020304" pitchFamily="18" charset="0"/>
                <a:cs typeface="Times New Roman" panose="02020603050405020304" pitchFamily="18" charset="0"/>
              </a:rPr>
              <a:t>Регулатор социјалних односа у групи:</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buFontTx/>
              <a:buChar char="-"/>
            </a:pPr>
            <a:r>
              <a:rPr lang="sr-Cyrl-CS" altLang="en-US" sz="2000" dirty="0">
                <a:latin typeface="Times New Roman" panose="02020603050405020304" pitchFamily="18" charset="0"/>
                <a:cs typeface="Times New Roman" panose="02020603050405020304" pitchFamily="18" charset="0"/>
              </a:rPr>
              <a:t>утиче на социјалну климу у групи и међусобне односе, познаје социјални статус сваког детета, фацилитатор конфликата - регулише дисциплину, социјални модел и преносилац вредносних система друштва;</a:t>
            </a:r>
          </a:p>
          <a:p>
            <a:pPr algn="just"/>
            <a:endParaRPr lang="sr-Cyrl-C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	Партнер у афективној интеракцији:</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-познаје ментално здравље, афективна стања и потребе деце,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-непрофесионално дијагностфиикује психичка стања деце (дијагноза нивоа проблема),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-предузима акције за помоћ детету...</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a:extLst>
              <a:ext uri="{FF2B5EF4-FFF2-40B4-BE49-F238E27FC236}">
                <a16:creationId xmlns:a16="http://schemas.microsoft.com/office/drawing/2014/main" id="{4EABE0A6-0A5C-40C7-B763-FC985AD1183D}"/>
              </a:ext>
            </a:extLst>
          </p:cNvPr>
          <p:cNvSpPr>
            <a:spLocks noChangeArrowheads="1"/>
          </p:cNvSpPr>
          <p:nvPr/>
        </p:nvSpPr>
        <p:spPr bwMode="auto">
          <a:xfrm>
            <a:off x="755009" y="172413"/>
            <a:ext cx="10628852"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Verdana" panose="020B0604030504040204" pitchFamily="34" charset="0"/>
              </a:defRPr>
            </a:lvl1pPr>
            <a:lvl2pPr marL="742950" indent="-285750">
              <a:tabLst>
                <a:tab pos="457200" algn="l"/>
              </a:tabLst>
              <a:defRPr>
                <a:solidFill>
                  <a:schemeClr val="tx1"/>
                </a:solidFill>
                <a:latin typeface="Verdana" panose="020B0604030504040204" pitchFamily="34" charset="0"/>
              </a:defRPr>
            </a:lvl2pPr>
            <a:lvl3pPr marL="1143000" indent="-228600">
              <a:tabLst>
                <a:tab pos="457200" algn="l"/>
              </a:tabLst>
              <a:defRPr>
                <a:solidFill>
                  <a:schemeClr val="tx1"/>
                </a:solidFill>
                <a:latin typeface="Verdana" panose="020B0604030504040204" pitchFamily="34" charset="0"/>
              </a:defRPr>
            </a:lvl3pPr>
            <a:lvl4pPr marL="1600200" indent="-228600">
              <a:tabLst>
                <a:tab pos="457200" algn="l"/>
              </a:tabLst>
              <a:defRPr>
                <a:solidFill>
                  <a:schemeClr val="tx1"/>
                </a:solidFill>
                <a:latin typeface="Verdana" panose="020B0604030504040204" pitchFamily="34" charset="0"/>
              </a:defRPr>
            </a:lvl4pPr>
            <a:lvl5pPr marL="2057400" indent="-228600">
              <a:tabLst>
                <a:tab pos="45720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457200" algn="l"/>
              </a:tabLst>
              <a:defRPr>
                <a:solidFill>
                  <a:schemeClr val="tx1"/>
                </a:solidFill>
                <a:latin typeface="Verdana" panose="020B0604030504040204" pitchFamily="34" charset="0"/>
              </a:defRPr>
            </a:lvl9pPr>
          </a:lstStyle>
          <a:p>
            <a:pPr algn="ctr"/>
            <a:r>
              <a:rPr lang="sr-Cyrl-CS" altLang="en-US" sz="2000" b="1" dirty="0"/>
              <a:t>		</a:t>
            </a:r>
            <a:r>
              <a:rPr lang="sr-Cyrl-CS" altLang="en-US" sz="2000" b="1" dirty="0">
                <a:solidFill>
                  <a:srgbClr val="FFC000"/>
                </a:solidFill>
                <a:latin typeface="Times New Roman" panose="02020603050405020304" pitchFamily="18" charset="0"/>
                <a:cs typeface="Times New Roman" panose="02020603050405020304" pitchFamily="18" charset="0"/>
              </a:rPr>
              <a:t>ПОСТУПЦИ  ПОДСТИЦАЊА </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ctr"/>
            <a:r>
              <a:rPr lang="sr-Cyrl-CS" altLang="en-US" sz="2000" b="1" dirty="0">
                <a:solidFill>
                  <a:srgbClr val="FFC000"/>
                </a:solidFill>
                <a:latin typeface="Times New Roman" panose="02020603050405020304" pitchFamily="18" charset="0"/>
                <a:cs typeface="Times New Roman" panose="02020603050405020304" pitchFamily="18" charset="0"/>
              </a:rPr>
              <a:t>		   ДЕЦЕ НА АКТИВНОСТ</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Циљ</a:t>
            </a:r>
            <a:r>
              <a:rPr lang="sr-Cyrl-CS" altLang="en-US" sz="2000" dirty="0">
                <a:latin typeface="Times New Roman" panose="02020603050405020304" pitchFamily="18" charset="0"/>
                <a:cs typeface="Times New Roman" panose="02020603050405020304" pitchFamily="18" charset="0"/>
              </a:rPr>
              <a:t> активације деце је остварење праве рационализације учења, тежња да ефекти рада васпитача буду бољи, квалитетнији, трајнији и да се остварују брже и ефикасније.</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1. Дијагноза почетног стања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-утврђивање претходних знања и искустава која су основа за стицање нових, понављање и утврђивање чињеница које су већ познате, повезивање знања и искустава са новим градивом, </a:t>
            </a:r>
          </a:p>
          <a:p>
            <a:pPr algn="just"/>
            <a:r>
              <a:rPr lang="sr-Cyrl-CS" altLang="en-US" sz="2000" dirty="0">
                <a:solidFill>
                  <a:srgbClr val="FFC000"/>
                </a:solidFill>
                <a:latin typeface="Times New Roman" panose="02020603050405020304" pitchFamily="18" charset="0"/>
                <a:cs typeface="Times New Roman" panose="02020603050405020304" pitchFamily="18" charset="0"/>
              </a:rPr>
              <a:t>2. Начин презентовања новог материјала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buFontTx/>
              <a:buChar char="-"/>
            </a:pPr>
            <a:r>
              <a:rPr lang="sr-Cyrl-CS" altLang="en-US" sz="2000" dirty="0">
                <a:latin typeface="Times New Roman" panose="02020603050405020304" pitchFamily="18" charset="0"/>
                <a:cs typeface="Times New Roman" panose="02020603050405020304" pitchFamily="18" charset="0"/>
              </a:rPr>
              <a:t>проблемско излагање – да дете уочи где је проблем, „рупа“ у знању, коришћење питања и задатака приликом излагања, излагање метеријала на што више различитих начина, конкретност (очигледни материјал), показати како су настала знања, повезивање материјала, поступно изграђивање знања (умерен сазнајни конфликт, поступно изграђивање појмова, објашњење нових појмова), систематизација, подстицање маште, коришћење хумора;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3. Начин утврђивања и провера стечених знања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-понављање – истицање значаја преслишавања и понављања, промена наученог, анализа погрешних одговора, фидбек резултата, играње улога, слободно бирање активности, повећање практичне компетенце, повећање компетенце за учење...</a:t>
            </a:r>
          </a:p>
          <a:p>
            <a:pPr algn="just"/>
            <a:endParaRPr lang="sr-Cyrl-C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a:extLst>
              <a:ext uri="{FF2B5EF4-FFF2-40B4-BE49-F238E27FC236}">
                <a16:creationId xmlns:a16="http://schemas.microsoft.com/office/drawing/2014/main" id="{0E971948-60BF-4E79-839B-9BC862DE4CDE}"/>
              </a:ext>
            </a:extLst>
          </p:cNvPr>
          <p:cNvSpPr>
            <a:spLocks noChangeArrowheads="1"/>
          </p:cNvSpPr>
          <p:nvPr/>
        </p:nvSpPr>
        <p:spPr bwMode="auto">
          <a:xfrm>
            <a:off x="192947" y="1256775"/>
            <a:ext cx="1136708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42900">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ctr"/>
            <a:r>
              <a:rPr lang="sr-Cyrl-CS" altLang="en-US" b="1" dirty="0">
                <a:solidFill>
                  <a:srgbClr val="FFC000"/>
                </a:solidFill>
                <a:latin typeface="Times New Roman" panose="02020603050405020304" pitchFamily="18" charset="0"/>
                <a:cs typeface="Times New Roman" panose="02020603050405020304" pitchFamily="18" charset="0"/>
              </a:rPr>
              <a:t> </a:t>
            </a:r>
            <a:r>
              <a:rPr lang="sr-Cyrl-CS" altLang="en-US" sz="2000" b="1" dirty="0">
                <a:solidFill>
                  <a:srgbClr val="FFC000"/>
                </a:solidFill>
                <a:latin typeface="Times New Roman" panose="02020603050405020304" pitchFamily="18" charset="0"/>
                <a:cs typeface="Times New Roman" panose="02020603050405020304" pitchFamily="18" charset="0"/>
              </a:rPr>
              <a:t>ОСНОВНЕ ПРЕТПОСТАВКЕ</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ctr"/>
            <a:r>
              <a:rPr lang="sr-Cyrl-CS" altLang="en-US" sz="2000" b="1" dirty="0">
                <a:solidFill>
                  <a:srgbClr val="FFC000"/>
                </a:solidFill>
                <a:latin typeface="Times New Roman" panose="02020603050405020304" pitchFamily="18" charset="0"/>
                <a:cs typeface="Times New Roman" panose="02020603050405020304" pitchFamily="18" charset="0"/>
              </a:rPr>
              <a:t>РАДИОНИЧКОГ ПОСТУПКА</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Вртић је снажан посредник између друштвене средине и детета</a:t>
            </a:r>
          </a:p>
          <a:p>
            <a:pPr algn="just"/>
            <a:r>
              <a:rPr lang="sr-Cyrl-CS" altLang="en-US" sz="2000" dirty="0">
                <a:latin typeface="Times New Roman" panose="02020603050405020304" pitchFamily="18" charset="0"/>
                <a:cs typeface="Times New Roman" panose="02020603050405020304" pitchFamily="18" charset="0"/>
              </a:rPr>
              <a:t>„Вртић није припрема за живот, већ сам дечји живот, начин живота детета“ (Марјановић, 	1987).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Ради подизања квалитета и осавремењавања васпитно-образовног рада у предшколским установама последњих година намеће се потреба новог, активног приступа детету као целовитој, аутентичној личности.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У асиметричном дијадном односу васпитач - дете, „дете није пасиван прималац инпута из спољашње средине, већ активан учесник у интерперсоналним сусретима у којима је значење понашања заједнички конструисано од стране оба партнера“ (Нинио и Сноу, 1996).</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4">
            <a:extLst>
              <a:ext uri="{FF2B5EF4-FFF2-40B4-BE49-F238E27FC236}">
                <a16:creationId xmlns:a16="http://schemas.microsoft.com/office/drawing/2014/main" id="{F22C5FA2-F52C-4C4A-BC7B-ED9EE0EBF408}"/>
              </a:ext>
            </a:extLst>
          </p:cNvPr>
          <p:cNvSpPr>
            <a:spLocks noChangeArrowheads="1"/>
          </p:cNvSpPr>
          <p:nvPr/>
        </p:nvSpPr>
        <p:spPr bwMode="auto">
          <a:xfrm>
            <a:off x="729841" y="1709610"/>
            <a:ext cx="10813409"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42900">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eaLnBrk="1" hangingPunct="1"/>
            <a:r>
              <a:rPr lang="sr-Cyrl-CS" altLang="en-US" sz="2000">
                <a:latin typeface="Times New Roman" panose="02020603050405020304" pitchFamily="18" charset="0"/>
                <a:cs typeface="Times New Roman" panose="02020603050405020304" pitchFamily="18" charset="0"/>
              </a:rPr>
              <a:t>Активно-креативно учење подразумева интензиван рад, тј. обузетост проблемима, преданост послу, радозналост, настојање да се и у обичним стварима тражи необичност, слободу у изношењу властитих ставова, оцена и уверења, без зазирања и страха од неуспеха, отвореност духа, стваралачко посматрање, неконформизам, креативну усмереност мишљења, дивергентно мишљење, толеранцију, покретљивост мишљења, имагинативну усмереност мишљења, неговање посебности, богат интелектуални и емоционални доживљај, односе поверења и сарадње васпитача и детета (Мајлс).</a:t>
            </a:r>
            <a:endParaRPr lang="en-US" altLang="en-US" sz="2000">
              <a:latin typeface="Times New Roman" panose="02020603050405020304" pitchFamily="18" charset="0"/>
              <a:cs typeface="Times New Roman" panose="02020603050405020304" pitchFamily="18" charset="0"/>
            </a:endParaRPr>
          </a:p>
          <a:p>
            <a:pPr algn="just"/>
            <a:endParaRPr lang="en-US" altLang="en-US" sz="200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4">
            <a:extLst>
              <a:ext uri="{FF2B5EF4-FFF2-40B4-BE49-F238E27FC236}">
                <a16:creationId xmlns:a16="http://schemas.microsoft.com/office/drawing/2014/main" id="{178718E8-3D7C-4F35-BDCF-DCF3A33463CC}"/>
              </a:ext>
            </a:extLst>
          </p:cNvPr>
          <p:cNvSpPr>
            <a:spLocks noChangeArrowheads="1"/>
          </p:cNvSpPr>
          <p:nvPr/>
        </p:nvSpPr>
        <p:spPr bwMode="auto">
          <a:xfrm>
            <a:off x="713064" y="1407587"/>
            <a:ext cx="1073790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42900">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a:endParaRPr lang="sr-Cyrl-CS" altLang="en-US" sz="2000" b="1"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Својства активног учења стичу се у радионичком облику рада; то је и разлог да су радионице веома актуелан облик групног рада, прихватљив како у вртићима, тако и у групама школске деце и одраслих.</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Честа употреба, понекад и злоупотреба, значења појма радионичког групног рада, наметнули су неопходност одређења овог облика рада као организационе форме рада интервентног програма за вртиће који предлажемо.</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„Радионица је облик активног, доживљеног искуства учења, који се остварује захваљујући разменама на нивоу групе уз планирано увођење образовних садржаја и вођење од стране сртучњака“ </a:t>
            </a:r>
            <a:r>
              <a:rPr lang="sr-Cyrl-CS" altLang="en-US" sz="2000" dirty="0">
                <a:latin typeface="Times New Roman" panose="02020603050405020304" pitchFamily="18" charset="0"/>
                <a:cs typeface="Times New Roman" panose="02020603050405020304" pitchFamily="18" charset="0"/>
              </a:rPr>
              <a:t>(Медић и сар., 1997).</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a:extLst>
              <a:ext uri="{FF2B5EF4-FFF2-40B4-BE49-F238E27FC236}">
                <a16:creationId xmlns:a16="http://schemas.microsoft.com/office/drawing/2014/main" id="{292832AE-9249-44F6-A635-C6A1B4C358F7}"/>
              </a:ext>
            </a:extLst>
          </p:cNvPr>
          <p:cNvSpPr>
            <a:spLocks noChangeArrowheads="1"/>
          </p:cNvSpPr>
          <p:nvPr/>
        </p:nvSpPr>
        <p:spPr bwMode="auto">
          <a:xfrm>
            <a:off x="637563" y="1192608"/>
            <a:ext cx="10813409"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42900">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a:r>
              <a:rPr lang="sr-Cyrl-CS" altLang="en-US" dirty="0">
                <a:latin typeface="Times New Roman" panose="02020603050405020304" pitchFamily="18" charset="0"/>
                <a:cs typeface="Times New Roman" panose="02020603050405020304" pitchFamily="18" charset="0"/>
              </a:rPr>
              <a:t>Радионицама није циљ стварање неког материјалног конкретног производа - у </a:t>
            </a:r>
            <a:r>
              <a:rPr lang="sr-Cyrl-CS" altLang="en-US">
                <a:latin typeface="Times New Roman" panose="02020603050405020304" pitchFamily="18" charset="0"/>
                <a:cs typeface="Times New Roman" panose="02020603050405020304" pitchFamily="18" charset="0"/>
              </a:rPr>
              <a:t>психолошким радионицама </a:t>
            </a:r>
            <a:r>
              <a:rPr lang="sr-Cyrl-CS" altLang="en-US" dirty="0">
                <a:latin typeface="Times New Roman" panose="02020603050405020304" pitchFamily="18" charset="0"/>
                <a:cs typeface="Times New Roman" panose="02020603050405020304" pitchFamily="18" charset="0"/>
              </a:rPr>
              <a:t>продукти који настају су у служби процеса и начина рада. Циљ радионице је развијање позитивне климе у групи, групне кохезије, развој самопоштовања, асертивности, толеранције и емпатије најпре међу припадницима групе, као и према осталим људима.</a:t>
            </a:r>
            <a:endParaRPr lang="en-US" altLang="en-US" dirty="0">
              <a:latin typeface="Times New Roman" panose="02020603050405020304" pitchFamily="18" charset="0"/>
              <a:cs typeface="Times New Roman" panose="02020603050405020304" pitchFamily="18" charset="0"/>
            </a:endParaRPr>
          </a:p>
          <a:p>
            <a:pPr algn="just"/>
            <a:r>
              <a:rPr lang="sr-Cyrl-CS" altLang="en-US" dirty="0">
                <a:latin typeface="Times New Roman" panose="02020603050405020304" pitchFamily="18" charset="0"/>
                <a:cs typeface="Times New Roman" panose="02020603050405020304" pitchFamily="18" charset="0"/>
              </a:rPr>
              <a:t>У радионицама водитељ усмерава лични ангажман учесника преко конкретних захтева дефинисаних садржајем, који је унапред осмишљен и дефинисан - циљ радионице је да учесници преко личног доживљаја и уобличавања доживљаја обраде свој доживљај и дођу до нових увида. Разменом у групи путем дискусије, искуства се уопштавају, осмишљавају и постају применљива у животним ситуацијама. </a:t>
            </a:r>
          </a:p>
          <a:p>
            <a:pPr algn="just"/>
            <a:r>
              <a:rPr lang="sr-Cyrl-CS" altLang="en-US" dirty="0">
                <a:latin typeface="Times New Roman" panose="02020603050405020304" pitchFamily="18" charset="0"/>
                <a:cs typeface="Times New Roman" panose="02020603050405020304" pitchFamily="18" charset="0"/>
              </a:rPr>
              <a:t>Предност радионице је да се </a:t>
            </a:r>
            <a:r>
              <a:rPr lang="sr-Cyrl-CS" altLang="en-US" dirty="0">
                <a:solidFill>
                  <a:srgbClr val="FFC000"/>
                </a:solidFill>
                <a:latin typeface="Times New Roman" panose="02020603050405020304" pitchFamily="18" charset="0"/>
                <a:cs typeface="Times New Roman" panose="02020603050405020304" pitchFamily="18" charset="0"/>
              </a:rPr>
              <a:t>учесници играју </a:t>
            </a:r>
            <a:r>
              <a:rPr lang="sr-Cyrl-CS" altLang="en-US" dirty="0">
                <a:latin typeface="Times New Roman" panose="02020603050405020304" pitchFamily="18" charset="0"/>
                <a:cs typeface="Times New Roman" panose="02020603050405020304" pitchFamily="18" charset="0"/>
              </a:rPr>
              <a:t>својим потенцијалима и могућностима, у имагинарним ситуацијама, да експериментишу и тако долазе до најбољих решења. </a:t>
            </a:r>
          </a:p>
          <a:p>
            <a:pPr algn="just"/>
            <a:r>
              <a:rPr lang="sr-Cyrl-CS" altLang="en-US" dirty="0">
                <a:latin typeface="Times New Roman" panose="02020603050405020304" pitchFamily="18" charset="0"/>
                <a:cs typeface="Times New Roman" panose="02020603050405020304" pitchFamily="18" charset="0"/>
              </a:rPr>
              <a:t>Радионице обилују динамиком и различитим техникама - играње улога, вођена фантазија, цртање, бојење, вајање и сл.</a:t>
            </a:r>
            <a:endParaRPr lang="en-US" altLang="en-US" dirty="0">
              <a:latin typeface="Times New Roman" panose="02020603050405020304" pitchFamily="18" charset="0"/>
              <a:cs typeface="Times New Roman" panose="02020603050405020304" pitchFamily="18" charset="0"/>
            </a:endParaRPr>
          </a:p>
          <a:p>
            <a:pPr algn="just"/>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a:extLst>
              <a:ext uri="{FF2B5EF4-FFF2-40B4-BE49-F238E27FC236}">
                <a16:creationId xmlns:a16="http://schemas.microsoft.com/office/drawing/2014/main" id="{A0B0D6FE-81D4-4E74-A9B7-5A671555AD6F}"/>
              </a:ext>
            </a:extLst>
          </p:cNvPr>
          <p:cNvSpPr>
            <a:spLocks noChangeArrowheads="1"/>
          </p:cNvSpPr>
          <p:nvPr/>
        </p:nvSpPr>
        <p:spPr bwMode="auto">
          <a:xfrm>
            <a:off x="721453" y="1410662"/>
            <a:ext cx="10771464"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a:r>
              <a:rPr lang="sr-Cyrl-CS" altLang="en-US" b="1" dirty="0"/>
              <a:t>	</a:t>
            </a:r>
            <a:r>
              <a:rPr lang="sr-Cyrl-CS" altLang="en-US" sz="2000" dirty="0">
                <a:solidFill>
                  <a:srgbClr val="FFC000"/>
                </a:solidFill>
                <a:latin typeface="Times New Roman" panose="02020603050405020304" pitchFamily="18" charset="0"/>
                <a:cs typeface="Times New Roman" panose="02020603050405020304" pitchFamily="18" charset="0"/>
              </a:rPr>
              <a:t>Радионичка правила предвиђају:</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„Свака радионица почиње тако што сви учесници седе у кругу. Из тог просторног размештаја произилази да су сви равноправни; нема оних који су у бољем или горем положају, оних који су испред и који су иза, водитељ и учесници се обраћају свима, сви виде остале и имају једнаку шансу да учествују. Поред тога, овакав размештај симболизује и заједништво и дискрецију у погледу оног што се у радионици дешава: што је у кругу, остаје у кругу.</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Сви учесници имају једнаку шансу да буду саслушани. Најчешће је то организовано тако да говоре један за другим, оним редоследом којим седе.</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Да би свако могао да буде саслушан, остали учесници ће се трудити да му не упадају у реч, да га не прекидају, не ометају и не воде паралелни разговор са неким другим.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a:extLst>
              <a:ext uri="{FF2B5EF4-FFF2-40B4-BE49-F238E27FC236}">
                <a16:creationId xmlns:a16="http://schemas.microsoft.com/office/drawing/2014/main" id="{3E86BEAB-659A-4DE1-9658-52326732CFFE}"/>
              </a:ext>
            </a:extLst>
          </p:cNvPr>
          <p:cNvSpPr>
            <a:spLocks noChangeArrowheads="1"/>
          </p:cNvSpPr>
          <p:nvPr/>
        </p:nvSpPr>
        <p:spPr bwMode="auto">
          <a:xfrm>
            <a:off x="629173" y="1559095"/>
            <a:ext cx="10947633"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a:endParaRPr lang="sr-Cyrl-CS" altLang="en-US" sz="2000" b="1" dirty="0">
              <a:latin typeface="Times New Roman" panose="02020603050405020304" pitchFamily="18" charset="0"/>
              <a:cs typeface="Times New Roman" panose="02020603050405020304" pitchFamily="18" charset="0"/>
            </a:endParaRPr>
          </a:p>
          <a:p>
            <a:pPr algn="just"/>
            <a:endParaRPr lang="sr-Cyrl-CS" altLang="en-US" sz="2000" b="1"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Свако мишљење, ма колико различито и ма колико усамљено има право да се чује. И не само то, оно је драгоцено, јер обогаћује наше властито мишљење.</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У радионици нема посматрача, сви учествују у раду, али сваки учесник има право да задржи за себе неки свој доживљај, тј. да не извести групу о нечему о чему не жели да говори. Он ће, у том случају, само рећи "Даље" и не мора никоме да објашњава своје разлоге. Уколико се ова институција "Даље" на добар начин уведе у групу, учесници ће је прихватити, јер им она обезбеђује сигурну одступницу и осећање да иза сваке њихове одлуке стоји могућност слободног избора.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 </a:t>
            </a:r>
            <a:r>
              <a:rPr lang="en-US" altLang="en-US" sz="2000" dirty="0">
                <a:latin typeface="Times New Roman" panose="02020603050405020304" pitchFamily="18" charset="0"/>
                <a:cs typeface="Times New Roman" panose="02020603050405020304" pitchFamily="18" charset="0"/>
              </a:rPr>
              <a:t>K</a:t>
            </a:r>
            <a:r>
              <a:rPr lang="sr-Cyrl-CS" altLang="en-US" sz="2000" dirty="0">
                <a:latin typeface="Times New Roman" panose="02020603050405020304" pitchFamily="18" charset="0"/>
                <a:cs typeface="Times New Roman" panose="02020603050405020304" pitchFamily="18" charset="0"/>
              </a:rPr>
              <a:t>овач и сар., 1996.)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a:extLst>
              <a:ext uri="{FF2B5EF4-FFF2-40B4-BE49-F238E27FC236}">
                <a16:creationId xmlns:a16="http://schemas.microsoft.com/office/drawing/2014/main" id="{06204F06-9615-4237-B704-C9243EA07B95}"/>
              </a:ext>
            </a:extLst>
          </p:cNvPr>
          <p:cNvSpPr>
            <a:spLocks noChangeArrowheads="1"/>
          </p:cNvSpPr>
          <p:nvPr/>
        </p:nvSpPr>
        <p:spPr bwMode="auto">
          <a:xfrm>
            <a:off x="713063" y="1557408"/>
            <a:ext cx="1081340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sr-Cyrl-CS" altLang="en-US" sz="2000" b="1" dirty="0"/>
              <a:t>		</a:t>
            </a:r>
            <a:r>
              <a:rPr lang="sr-Cyrl-CS" altLang="en-US" sz="2000" b="1" dirty="0">
                <a:solidFill>
                  <a:srgbClr val="FFC000"/>
                </a:solidFill>
                <a:latin typeface="Times New Roman" panose="02020603050405020304" pitchFamily="18" charset="0"/>
                <a:cs typeface="Times New Roman" panose="02020603050405020304" pitchFamily="18" charset="0"/>
              </a:rPr>
              <a:t>АКТИВНО УЧЕЊЕ-НАСТАВА</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(интерпретација према приручнику Активно</a:t>
            </a:r>
            <a:r>
              <a:rPr lang="en-US" altLang="en-US" sz="2000" b="1" dirty="0">
                <a:latin typeface="Times New Roman" panose="02020603050405020304" pitchFamily="18" charset="0"/>
                <a:cs typeface="Times New Roman" panose="02020603050405020304" pitchFamily="18" charset="0"/>
              </a:rPr>
              <a:t> </a:t>
            </a:r>
            <a:r>
              <a:rPr lang="sr-Cyrl-CS" altLang="en-US" sz="2000" b="1" dirty="0">
                <a:latin typeface="Times New Roman" panose="02020603050405020304" pitchFamily="18" charset="0"/>
                <a:cs typeface="Times New Roman" panose="02020603050405020304" pitchFamily="18" charset="0"/>
              </a:rPr>
              <a:t>учење-настава, проф.</a:t>
            </a:r>
            <a:r>
              <a:rPr lang="en-US" altLang="en-US" sz="2000" b="1" dirty="0">
                <a:latin typeface="Times New Roman" panose="02020603050405020304" pitchFamily="18" charset="0"/>
                <a:cs typeface="Times New Roman" panose="02020603050405020304" pitchFamily="18" charset="0"/>
              </a:rPr>
              <a:t> </a:t>
            </a:r>
            <a:r>
              <a:rPr lang="sr-Cyrl-CS" altLang="en-US" sz="2000" b="1" dirty="0">
                <a:latin typeface="Times New Roman" panose="02020603050405020304" pitchFamily="18" charset="0"/>
                <a:cs typeface="Times New Roman" panose="02020603050405020304" pitchFamily="18" charset="0"/>
              </a:rPr>
              <a:t>др Иван Ивић и сарадници, Институт за психологију, Министарство просвете Републике Србије, Београд, 1997)</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Приручник је настао из потребе да се „технологија производње знања“ осавремени</a:t>
            </a:r>
            <a:r>
              <a:rPr lang="en-US" altLang="en-US" sz="2000" b="1" dirty="0">
                <a:latin typeface="Times New Roman" panose="02020603050405020304" pitchFamily="18" charset="0"/>
                <a:cs typeface="Times New Roman" panose="02020603050405020304" pitchFamily="18" charset="0"/>
              </a:rPr>
              <a:t>.</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Ученик је пре свега ДЕТЕ, целовита личност</a:t>
            </a:r>
            <a:r>
              <a:rPr lang="sr-Cyrl-CS" altLang="en-US" sz="2000" b="1" dirty="0">
                <a:latin typeface="Times New Roman" panose="02020603050405020304" pitchFamily="18" charset="0"/>
                <a:cs typeface="Times New Roman" panose="02020603050405020304" pitchFamily="18" charset="0"/>
              </a:rPr>
              <a:t>, са склоностима, афинитетима, мотивацијама, потребама, способностима, могућностима;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Процес преношења знања је у највећем броју случајева трансмисиван – једносмерно деловање од учитеља (васпитача, наставника...) ка ученику</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детету</a:t>
            </a:r>
            <a:r>
              <a:rPr lang="en-US" altLang="en-US" sz="2000" b="1" dirty="0">
                <a:latin typeface="Times New Roman" panose="02020603050405020304" pitchFamily="18" charset="0"/>
                <a:cs typeface="Times New Roman" panose="02020603050405020304" pitchFamily="18" charset="0"/>
              </a:rPr>
              <a:t>.</a:t>
            </a:r>
            <a:r>
              <a:rPr lang="sr-Cyrl-CS" altLang="en-US"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4">
            <a:extLst>
              <a:ext uri="{FF2B5EF4-FFF2-40B4-BE49-F238E27FC236}">
                <a16:creationId xmlns:a16="http://schemas.microsoft.com/office/drawing/2014/main" id="{4E6C3082-E4D7-49DB-BF52-8F36DEFCF9A0}"/>
              </a:ext>
            </a:extLst>
          </p:cNvPr>
          <p:cNvSpPr>
            <a:spLocks noChangeArrowheads="1"/>
          </p:cNvSpPr>
          <p:nvPr/>
        </p:nvSpPr>
        <p:spPr bwMode="auto">
          <a:xfrm>
            <a:off x="763398" y="303183"/>
            <a:ext cx="1073790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42900">
              <a:tabLst>
                <a:tab pos="2790825" algn="l"/>
              </a:tabLst>
              <a:defRPr>
                <a:solidFill>
                  <a:schemeClr val="tx1"/>
                </a:solidFill>
                <a:latin typeface="Verdana" panose="020B0604030504040204" pitchFamily="34" charset="0"/>
              </a:defRPr>
            </a:lvl1pPr>
            <a:lvl2pPr marL="742950" indent="-285750">
              <a:tabLst>
                <a:tab pos="2790825" algn="l"/>
              </a:tabLst>
              <a:defRPr>
                <a:solidFill>
                  <a:schemeClr val="tx1"/>
                </a:solidFill>
                <a:latin typeface="Verdana" panose="020B0604030504040204" pitchFamily="34" charset="0"/>
              </a:defRPr>
            </a:lvl2pPr>
            <a:lvl3pPr marL="1143000" indent="-228600">
              <a:tabLst>
                <a:tab pos="2790825" algn="l"/>
              </a:tabLst>
              <a:defRPr>
                <a:solidFill>
                  <a:schemeClr val="tx1"/>
                </a:solidFill>
                <a:latin typeface="Verdana" panose="020B0604030504040204" pitchFamily="34" charset="0"/>
              </a:defRPr>
            </a:lvl3pPr>
            <a:lvl4pPr marL="1600200" indent="-228600">
              <a:tabLst>
                <a:tab pos="2790825" algn="l"/>
              </a:tabLst>
              <a:defRPr>
                <a:solidFill>
                  <a:schemeClr val="tx1"/>
                </a:solidFill>
                <a:latin typeface="Verdana" panose="020B0604030504040204" pitchFamily="34" charset="0"/>
              </a:defRPr>
            </a:lvl4pPr>
            <a:lvl5pPr marL="2057400" indent="-228600">
              <a:tabLst>
                <a:tab pos="2790825"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2790825" algn="l"/>
              </a:tabLst>
              <a:defRPr>
                <a:solidFill>
                  <a:schemeClr val="tx1"/>
                </a:solidFill>
                <a:latin typeface="Verdana" panose="020B0604030504040204" pitchFamily="34" charset="0"/>
              </a:defRPr>
            </a:lvl9pPr>
          </a:lstStyle>
          <a:p>
            <a:pPr algn="just"/>
            <a:endParaRPr lang="sr-Cyrl-CS" altLang="en-US" sz="2000" b="1" dirty="0">
              <a:latin typeface="Times New Roman" panose="02020603050405020304" pitchFamily="18" charset="0"/>
              <a:cs typeface="Times New Roman" panose="02020603050405020304" pitchFamily="18" charset="0"/>
            </a:endParaRPr>
          </a:p>
          <a:p>
            <a:pPr algn="just"/>
            <a:endParaRPr lang="sr-Cyrl-CS" altLang="en-US" sz="2000" b="1"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Важно је да водитељ, приликом стварања сценарија пође од интереса, сазнајних и узрасних могућности учесника, треба пажљиво испланирати сваки корак у радионици, као и време неопходно за њено извођење. Програм радионица конципира се флексибилно - ради прилагођавања карактеристикама саме групе и учесника у њима.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У првој, почетној фази, веома је важно </a:t>
            </a:r>
            <a:r>
              <a:rPr lang="sr-Cyrl-CS" altLang="en-US" sz="2000" dirty="0">
                <a:solidFill>
                  <a:srgbClr val="FFC000"/>
                </a:solidFill>
                <a:latin typeface="Times New Roman" panose="02020603050405020304" pitchFamily="18" charset="0"/>
                <a:cs typeface="Times New Roman" panose="02020603050405020304" pitchFamily="18" charset="0"/>
              </a:rPr>
              <a:t>мотивисати учеснике</a:t>
            </a:r>
            <a:r>
              <a:rPr lang="sr-Cyrl-CS" altLang="en-US" sz="2000" dirty="0">
                <a:latin typeface="Times New Roman" panose="02020603050405020304" pitchFamily="18" charset="0"/>
                <a:cs typeface="Times New Roman" panose="02020603050405020304" pitchFamily="18" charset="0"/>
              </a:rPr>
              <a:t>, подстаћи их на учење и активност и све време тока радионице држати њихову пажњу будном. </a:t>
            </a:r>
          </a:p>
          <a:p>
            <a:pPr algn="just"/>
            <a:r>
              <a:rPr lang="sr-Cyrl-CS" altLang="en-US" sz="2000" dirty="0">
                <a:latin typeface="Times New Roman" panose="02020603050405020304" pitchFamily="18" charset="0"/>
                <a:cs typeface="Times New Roman" panose="02020603050405020304" pitchFamily="18" charset="0"/>
              </a:rPr>
              <a:t>Радионице, подразумевају различите активне облике учења - решавање проблема, кооперативно учење, учење по моделу, рад у групама или паровима и сл. </a:t>
            </a:r>
          </a:p>
          <a:p>
            <a:pPr algn="just"/>
            <a:r>
              <a:rPr lang="sr-Cyrl-CS" altLang="en-US" sz="2000" dirty="0">
                <a:latin typeface="Times New Roman" panose="02020603050405020304" pitchFamily="18" charset="0"/>
                <a:cs typeface="Times New Roman" panose="02020603050405020304" pitchFamily="18" charset="0"/>
              </a:rPr>
              <a:t>Осим сазнајног аспекта,  радионице имају доминантан социјално-емоционални аспект - активну размену увида, ставова и осећања између учесника</a:t>
            </a:r>
            <a:r>
              <a:rPr lang="en-US" altLang="en-US" sz="2000" dirty="0">
                <a:latin typeface="Times New Roman" panose="02020603050405020304" pitchFamily="18" charset="0"/>
                <a:cs typeface="Times New Roman" panose="02020603050405020304" pitchFamily="18" charset="0"/>
              </a:rPr>
              <a:t> </a:t>
            </a:r>
            <a:endParaRPr lang="sr-Cyrl-R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Испитивања су показала да "постоји снажна позитивна веза између виших облика учења, с једне, и развијености способности учења, са друге стране. Стваралачки облици учења могу да прерасту у стил учења и решавања проблема, ако учесници вежбају да их користе у свом свакодневном учењу" (Стојаковић, 1999).</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4">
            <a:extLst>
              <a:ext uri="{FF2B5EF4-FFF2-40B4-BE49-F238E27FC236}">
                <a16:creationId xmlns:a16="http://schemas.microsoft.com/office/drawing/2014/main" id="{0BAD5005-5F77-412A-9B64-60D5AFDB384E}"/>
              </a:ext>
            </a:extLst>
          </p:cNvPr>
          <p:cNvSpPr>
            <a:spLocks noChangeArrowheads="1"/>
          </p:cNvSpPr>
          <p:nvPr/>
        </p:nvSpPr>
        <p:spPr bwMode="auto">
          <a:xfrm>
            <a:off x="788565" y="796697"/>
            <a:ext cx="10788242"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t>			</a:t>
            </a:r>
          </a:p>
          <a:p>
            <a:pPr algn="ctr"/>
            <a:r>
              <a:rPr lang="sr-Cyrl-CS" altLang="en-US" sz="2000" b="1" dirty="0">
                <a:solidFill>
                  <a:srgbClr val="FFC000"/>
                </a:solidFill>
                <a:latin typeface="Times New Roman" panose="02020603050405020304" pitchFamily="18" charset="0"/>
                <a:cs typeface="Times New Roman" panose="02020603050405020304" pitchFamily="18" charset="0"/>
              </a:rPr>
              <a:t>ВРСТЕ РАДИОНИЦА</a:t>
            </a:r>
          </a:p>
          <a:p>
            <a:pPr algn="ct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1.</a:t>
            </a:r>
            <a:r>
              <a:rPr lang="sr-Cyrl-CS" altLang="en-US" sz="2000" b="1" dirty="0">
                <a:solidFill>
                  <a:srgbClr val="FFC000"/>
                </a:solidFill>
                <a:latin typeface="Times New Roman" panose="02020603050405020304" pitchFamily="18" charset="0"/>
                <a:cs typeface="Times New Roman" panose="02020603050405020304" pitchFamily="18" charset="0"/>
              </a:rPr>
              <a:t>креативне</a:t>
            </a:r>
            <a:r>
              <a:rPr lang="sr-Cyrl-CS" altLang="en-US" sz="2000" b="1" dirty="0">
                <a:latin typeface="Times New Roman" panose="02020603050405020304" pitchFamily="18" charset="0"/>
                <a:cs typeface="Times New Roman" panose="02020603050405020304" pitchFamily="18" charset="0"/>
              </a:rPr>
              <a:t> </a:t>
            </a:r>
            <a:r>
              <a:rPr lang="sr-Cyrl-CS" altLang="en-US" sz="2000" dirty="0">
                <a:latin typeface="Times New Roman" panose="02020603050405020304" pitchFamily="18" charset="0"/>
                <a:cs typeface="Times New Roman" panose="02020603050405020304" pitchFamily="18" charset="0"/>
              </a:rPr>
              <a:t>- подстицање и развијање дивергентног изражавања (драмске, ликовне, песничке, видео...)</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2. едукативне - циљ - сазнање у најширем смислу речи:</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	а) </a:t>
            </a:r>
            <a:r>
              <a:rPr lang="sr-Cyrl-CS" altLang="en-US" sz="2000" b="1" dirty="0">
                <a:solidFill>
                  <a:srgbClr val="FFC000"/>
                </a:solidFill>
                <a:latin typeface="Times New Roman" panose="02020603050405020304" pitchFamily="18" charset="0"/>
                <a:cs typeface="Times New Roman" panose="02020603050405020304" pitchFamily="18" charset="0"/>
              </a:rPr>
              <a:t>когнитивне радионице</a:t>
            </a:r>
            <a:r>
              <a:rPr lang="sr-Cyrl-CS" altLang="en-US" sz="2000" dirty="0">
                <a:latin typeface="Times New Roman" panose="02020603050405020304" pitchFamily="18" charset="0"/>
                <a:cs typeface="Times New Roman" panose="02020603050405020304" pitchFamily="18" charset="0"/>
              </a:rPr>
              <a:t> - ради стицања конкретних знања и вештина, усмеравње и подстицање базичних когнитивних процеса - расуђивање, стицање стратегија учења и памћења, артикулација сопственог мишљења, аргументовање ставова, децентрација, планирање...</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a:t>
            </a:r>
            <a:r>
              <a:rPr lang="sr-Cyrl-CS" altLang="en-US" sz="2000" dirty="0">
                <a:solidFill>
                  <a:srgbClr val="FFC000"/>
                </a:solidFill>
                <a:latin typeface="Times New Roman" panose="02020603050405020304" pitchFamily="18" charset="0"/>
                <a:cs typeface="Times New Roman" panose="02020603050405020304" pitchFamily="18" charset="0"/>
              </a:rPr>
              <a:t>б) </a:t>
            </a:r>
            <a:r>
              <a:rPr lang="sr-Cyrl-CS" altLang="en-US" sz="2000" b="1" dirty="0">
                <a:solidFill>
                  <a:srgbClr val="FFC000"/>
                </a:solidFill>
                <a:latin typeface="Times New Roman" panose="02020603050405020304" pitchFamily="18" charset="0"/>
                <a:cs typeface="Times New Roman" panose="02020603050405020304" pitchFamily="18" charset="0"/>
              </a:rPr>
              <a:t>превентивне </a:t>
            </a:r>
            <a:r>
              <a:rPr lang="sr-Cyrl-CS" altLang="en-US" sz="2000" dirty="0">
                <a:solidFill>
                  <a:srgbClr val="FFC000"/>
                </a:solidFill>
                <a:latin typeface="Times New Roman" panose="02020603050405020304" pitchFamily="18" charset="0"/>
                <a:cs typeface="Times New Roman" panose="02020603050405020304" pitchFamily="18" charset="0"/>
              </a:rPr>
              <a:t>- "психолошке" </a:t>
            </a:r>
            <a:r>
              <a:rPr lang="sr-Cyrl-CS" altLang="en-US" sz="2000" dirty="0">
                <a:latin typeface="Times New Roman" panose="02020603050405020304" pitchFamily="18" charset="0"/>
                <a:cs typeface="Times New Roman" panose="02020603050405020304" pitchFamily="18" charset="0"/>
              </a:rPr>
              <a:t>- усмерене на развој личности, иентитета, изражавање емоција и сл. - циљ - стицање знања и увида о себи и другима, односима са другима... намењене онима који желе да науче нешто ново и развију своје способности, без залажења у базичне структуре личности, без изазивања јаких емоција,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	</a:t>
            </a:r>
            <a:r>
              <a:rPr lang="sr-Cyrl-CS" altLang="en-US" sz="2000" dirty="0">
                <a:solidFill>
                  <a:srgbClr val="FFC000"/>
                </a:solidFill>
                <a:latin typeface="Times New Roman" panose="02020603050405020304" pitchFamily="18" charset="0"/>
                <a:cs typeface="Times New Roman" panose="02020603050405020304" pitchFamily="18" charset="0"/>
              </a:rPr>
              <a:t>в) радионице за развијање социјалних вештина, за конструктивно решавање сукоба...</a:t>
            </a:r>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a:extLst>
              <a:ext uri="{FF2B5EF4-FFF2-40B4-BE49-F238E27FC236}">
                <a16:creationId xmlns:a16="http://schemas.microsoft.com/office/drawing/2014/main" id="{6391FD2D-B75B-4A8B-B39D-268A7C977D20}"/>
              </a:ext>
            </a:extLst>
          </p:cNvPr>
          <p:cNvSpPr>
            <a:spLocks noChangeArrowheads="1"/>
          </p:cNvSpPr>
          <p:nvPr/>
        </p:nvSpPr>
        <p:spPr bwMode="auto">
          <a:xfrm>
            <a:off x="696286" y="944563"/>
            <a:ext cx="1080502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t>		</a:t>
            </a:r>
            <a:r>
              <a:rPr lang="sr-Cyrl-CS" altLang="en-US" sz="2000" b="1" dirty="0">
                <a:solidFill>
                  <a:srgbClr val="FFC000"/>
                </a:solidFill>
                <a:latin typeface="Times New Roman" panose="02020603050405020304" pitchFamily="18" charset="0"/>
                <a:cs typeface="Times New Roman" panose="02020603050405020304" pitchFamily="18" charset="0"/>
              </a:rPr>
              <a:t>Радионица има:</a:t>
            </a:r>
          </a:p>
          <a:p>
            <a:pPr algn="just"/>
            <a:endParaRPr lang="en-US" altLang="en-US" sz="2000" dirty="0">
              <a:solidFill>
                <a:srgbClr val="FFC000"/>
              </a:solidFill>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-структурирани сценарио</a:t>
            </a:r>
            <a:r>
              <a:rPr lang="sr-Cyrl-CS" altLang="en-US" sz="2000" dirty="0">
                <a:latin typeface="Times New Roman" panose="02020603050405020304" pitchFamily="18" charset="0"/>
                <a:cs typeface="Times New Roman" panose="02020603050405020304" pitchFamily="18" charset="0"/>
              </a:rPr>
              <a:t> - преко конкретног захтева водитеља усмерава лични ангажман учесника чији је циљ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-захтев је дат у форми игре</a:t>
            </a:r>
            <a:r>
              <a:rPr lang="sr-Cyrl-CS" altLang="en-US" sz="2000" dirty="0">
                <a:solidFill>
                  <a:srgbClr val="FFC000"/>
                </a:solidFill>
                <a:latin typeface="Times New Roman" panose="02020603050405020304" pitchFamily="18" charset="0"/>
                <a:cs typeface="Times New Roman" panose="02020603050405020304" pitchFamily="18" charset="0"/>
              </a:rPr>
              <a:t> </a:t>
            </a:r>
            <a:r>
              <a:rPr lang="sr-Cyrl-CS" altLang="en-US" sz="2000" dirty="0">
                <a:latin typeface="Times New Roman" panose="02020603050405020304" pitchFamily="18" charset="0"/>
                <a:cs typeface="Times New Roman" panose="02020603050405020304" pitchFamily="18" charset="0"/>
              </a:rPr>
              <a:t>- игра је водећа активност детета, она је доборовољна, прати је доживљај задовољства....</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1. </a:t>
            </a:r>
            <a:r>
              <a:rPr lang="sr-Cyrl-CS" altLang="en-US" sz="2000" b="1" dirty="0">
                <a:solidFill>
                  <a:srgbClr val="FFC000"/>
                </a:solidFill>
                <a:latin typeface="Times New Roman" panose="02020603050405020304" pitchFamily="18" charset="0"/>
                <a:cs typeface="Times New Roman" panose="02020603050405020304" pitchFamily="18" charset="0"/>
              </a:rPr>
              <a:t>иницирање доживљаја</a:t>
            </a:r>
            <a:r>
              <a:rPr lang="sr-Cyrl-CS" altLang="en-US" sz="2000" dirty="0">
                <a:latin typeface="Times New Roman" panose="02020603050405020304" pitchFamily="18" charset="0"/>
                <a:cs typeface="Times New Roman" panose="02020603050405020304" pitchFamily="18" charset="0"/>
              </a:rPr>
              <a:t> који настаје спонтано као реакција на неку стимулацију,  доживљај прате различита осећања -  несигурност, недоумица, сумња, "аха" доживљај... тешко се вербализују,</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2. </a:t>
            </a:r>
            <a:r>
              <a:rPr lang="sr-Cyrl-CS" altLang="en-US" sz="2000" b="1" dirty="0">
                <a:solidFill>
                  <a:srgbClr val="FFC000"/>
                </a:solidFill>
                <a:latin typeface="Times New Roman" panose="02020603050405020304" pitchFamily="18" charset="0"/>
                <a:cs typeface="Times New Roman" panose="02020603050405020304" pitchFamily="18" charset="0"/>
              </a:rPr>
              <a:t>доживљаји се уобличавају</a:t>
            </a:r>
            <a:r>
              <a:rPr lang="sr-Cyrl-CS" altLang="en-US" sz="2000" b="1" dirty="0">
                <a:latin typeface="Times New Roman" panose="02020603050405020304" pitchFamily="18" charset="0"/>
                <a:cs typeface="Times New Roman" panose="02020603050405020304" pitchFamily="18" charset="0"/>
              </a:rPr>
              <a:t>,</a:t>
            </a:r>
            <a:r>
              <a:rPr lang="sr-Cyrl-CS" altLang="en-US" sz="2000" dirty="0">
                <a:latin typeface="Times New Roman" panose="02020603050405020304" pitchFamily="18" charset="0"/>
                <a:cs typeface="Times New Roman" panose="02020603050405020304" pitchFamily="18" charset="0"/>
              </a:rPr>
              <a:t> што радионице и разликује од класичне наставе која осећања углавном искључује, преводе у неки симболички систем - обично близак деци - сликање, реч, покрет...</a:t>
            </a:r>
            <a:endParaRPr lang="en-US" alt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a:extLst>
              <a:ext uri="{FF2B5EF4-FFF2-40B4-BE49-F238E27FC236}">
                <a16:creationId xmlns:a16="http://schemas.microsoft.com/office/drawing/2014/main" id="{1895C038-9583-4E23-897A-9C8A71A6AC94}"/>
              </a:ext>
            </a:extLst>
          </p:cNvPr>
          <p:cNvSpPr>
            <a:spLocks noChangeArrowheads="1"/>
          </p:cNvSpPr>
          <p:nvPr/>
        </p:nvSpPr>
        <p:spPr bwMode="auto">
          <a:xfrm>
            <a:off x="662729" y="2307204"/>
            <a:ext cx="10830187"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cs typeface="Times New Roman" panose="02020603050405020304" pitchFamily="18" charset="0"/>
              </a:rPr>
              <a:t>3.следи размена доживљаја међу учесницима</a:t>
            </a:r>
            <a:r>
              <a:rPr lang="sr-Cyrl-CS" altLang="en-US" sz="2000" b="1" dirty="0">
                <a:latin typeface="Times New Roman" panose="02020603050405020304" pitchFamily="18" charset="0"/>
                <a:cs typeface="Times New Roman" panose="02020603050405020304" pitchFamily="18" charset="0"/>
              </a:rPr>
              <a:t>,</a:t>
            </a:r>
            <a:r>
              <a:rPr lang="sr-Cyrl-CS" altLang="en-US" sz="2000" dirty="0">
                <a:latin typeface="Times New Roman" panose="02020603050405020304" pitchFamily="18" charset="0"/>
                <a:cs typeface="Times New Roman" panose="02020603050405020304" pitchFamily="18" charset="0"/>
              </a:rPr>
              <a:t>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-чиме постајемо свесни свог доживљаја и начина на који он утиче на наше понашање,</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latin typeface="Times New Roman" panose="02020603050405020304" pitchFamily="18" charset="0"/>
                <a:cs typeface="Times New Roman" panose="02020603050405020304" pitchFamily="18" charset="0"/>
              </a:rPr>
              <a:t>-туђа искуства обогаћују наше искуство - она дограђују, прерађују, уопштавају, освешћују наша искуства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dirty="0">
                <a:solidFill>
                  <a:srgbClr val="FFC000"/>
                </a:solidFill>
                <a:latin typeface="Times New Roman" panose="02020603050405020304" pitchFamily="18" charset="0"/>
                <a:cs typeface="Times New Roman" panose="02020603050405020304" pitchFamily="18" charset="0"/>
              </a:rPr>
              <a:t>4. </a:t>
            </a:r>
            <a:r>
              <a:rPr lang="sr-Cyrl-CS" altLang="en-US" sz="2000" b="1" dirty="0">
                <a:solidFill>
                  <a:srgbClr val="FFC000"/>
                </a:solidFill>
                <a:latin typeface="Times New Roman" panose="02020603050405020304" pitchFamily="18" charset="0"/>
                <a:cs typeface="Times New Roman" panose="02020603050405020304" pitchFamily="18" charset="0"/>
              </a:rPr>
              <a:t>елаборација, обрада и увид доживљеног </a:t>
            </a:r>
            <a:r>
              <a:rPr lang="sr-Cyrl-CS" altLang="en-US" sz="2000" b="1" dirty="0">
                <a:latin typeface="Times New Roman" panose="02020603050405020304" pitchFamily="18" charset="0"/>
                <a:cs typeface="Times New Roman" panose="02020603050405020304" pitchFamily="18" charset="0"/>
              </a:rPr>
              <a:t>- </a:t>
            </a:r>
            <a:r>
              <a:rPr lang="sr-Cyrl-CS" altLang="en-US" sz="2000" dirty="0">
                <a:latin typeface="Times New Roman" panose="02020603050405020304" pitchFamily="18" charset="0"/>
                <a:cs typeface="Times New Roman" panose="02020603050405020304" pitchFamily="18" charset="0"/>
              </a:rPr>
              <a:t>смислено повезивање размењеног и обогаћеног дожвљаја у </a:t>
            </a:r>
            <a:r>
              <a:rPr lang="sr-Cyrl-CS" altLang="en-US" sz="2000" b="1" dirty="0">
                <a:latin typeface="Times New Roman" panose="02020603050405020304" pitchFamily="18" charset="0"/>
                <a:cs typeface="Times New Roman" panose="02020603050405020304" pitchFamily="18" charset="0"/>
              </a:rPr>
              <a:t>сазнање </a:t>
            </a:r>
            <a:r>
              <a:rPr lang="sr-Cyrl-CS" altLang="en-US" sz="2000" dirty="0">
                <a:latin typeface="Times New Roman" panose="02020603050405020304" pitchFamily="18" charset="0"/>
                <a:cs typeface="Times New Roman" panose="02020603050405020304" pitchFamily="18" charset="0"/>
              </a:rPr>
              <a:t>(на дечјем узрасту то је "опипавање Зоне наредног развоја")</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996D1-8D08-4A15-98C4-FA92DF684030}"/>
              </a:ext>
            </a:extLst>
          </p:cNvPr>
          <p:cNvSpPr>
            <a:spLocks noGrp="1"/>
          </p:cNvSpPr>
          <p:nvPr>
            <p:ph type="title"/>
          </p:nvPr>
        </p:nvSpPr>
        <p:spPr/>
        <p:txBody>
          <a:bodyPr/>
          <a:lstStyle/>
          <a:p>
            <a:pPr>
              <a:defRPr/>
            </a:pPr>
            <a:endParaRPr lang="en-US" sz="2800"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CC81F753-79FF-4E13-8C90-3C35BD04468D}"/>
              </a:ext>
            </a:extLst>
          </p:cNvPr>
          <p:cNvSpPr>
            <a:spLocks noGrp="1"/>
          </p:cNvSpPr>
          <p:nvPr>
            <p:ph idx="1"/>
          </p:nvPr>
        </p:nvSpPr>
        <p:spPr>
          <a:xfrm>
            <a:off x="684211" y="685800"/>
            <a:ext cx="10716427" cy="4884490"/>
          </a:xfrm>
        </p:spPr>
        <p:txBody>
          <a:bodyPr>
            <a:normAutofit/>
          </a:bodyPr>
          <a:lstStyle/>
          <a:p>
            <a:pPr marL="0" indent="0" algn="ctr">
              <a:buNone/>
              <a:defRPr/>
            </a:pPr>
            <a:r>
              <a:rPr lang="sr-Cyrl-RS" sz="3000" b="1" dirty="0">
                <a:solidFill>
                  <a:srgbClr val="FFC000"/>
                </a:solidFill>
                <a:latin typeface="Times New Roman" pitchFamily="18" charset="0"/>
                <a:cs typeface="Times New Roman" pitchFamily="18" charset="0"/>
              </a:rPr>
              <a:t>Улога водитеља - едукатора</a:t>
            </a:r>
          </a:p>
          <a:p>
            <a:pPr marL="0" indent="0" algn="just">
              <a:buNone/>
              <a:defRPr/>
            </a:pPr>
            <a:r>
              <a:rPr lang="sr-Cyrl-RS" dirty="0">
                <a:solidFill>
                  <a:schemeClr val="tx1"/>
                </a:solidFill>
                <a:latin typeface="Times New Roman" pitchFamily="18" charset="0"/>
                <a:cs typeface="Times New Roman" pitchFamily="18" charset="0"/>
              </a:rPr>
              <a:t>Потребно је да поседује сензитивност за потребе и осећања другог, да своје понашање и поступке прилагоди индивидуалним карактерстикама учесника, „флексибилна шетња“ између симетричне и асиметричне позиције, подршке и подстицања, препустити учесницима (детету) иницијативу кад год је то могуће.</a:t>
            </a:r>
          </a:p>
          <a:p>
            <a:pPr marL="0" indent="0" algn="just">
              <a:buNone/>
              <a:defRPr/>
            </a:pPr>
            <a:r>
              <a:rPr lang="sr-Cyrl-RS" dirty="0">
                <a:solidFill>
                  <a:schemeClr val="tx1"/>
                </a:solidFill>
                <a:latin typeface="Times New Roman" pitchFamily="18" charset="0"/>
                <a:cs typeface="Times New Roman" pitchFamily="18" charset="0"/>
              </a:rPr>
              <a:t>Сценарио полази од интереса, сазнајних и узрасних карактеристика учесника.</a:t>
            </a:r>
          </a:p>
          <a:p>
            <a:pPr marL="0" indent="0" algn="just">
              <a:buNone/>
              <a:defRPr/>
            </a:pPr>
            <a:r>
              <a:rPr lang="sr-Cyrl-RS" dirty="0">
                <a:solidFill>
                  <a:schemeClr val="tx1"/>
                </a:solidFill>
                <a:latin typeface="Times New Roman" pitchFamily="18" charset="0"/>
                <a:cs typeface="Times New Roman" pitchFamily="18" charset="0"/>
              </a:rPr>
              <a:t>Водитељ није – шеф, учитељ, судија или процењивач, особа која једина зна тачне одговоре.</a:t>
            </a:r>
          </a:p>
          <a:p>
            <a:pPr marL="0" indent="0" algn="just">
              <a:buNone/>
              <a:defRPr/>
            </a:pPr>
            <a:r>
              <a:rPr lang="sr-Cyrl-RS" dirty="0">
                <a:solidFill>
                  <a:schemeClr val="tx1"/>
                </a:solidFill>
                <a:latin typeface="Times New Roman" pitchFamily="18" charset="0"/>
                <a:cs typeface="Times New Roman" pitchFamily="18" charset="0"/>
              </a:rPr>
              <a:t>Водитељ је фацилитатор – олакшава, подржава процес рада у групи.</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A6F38-9843-4666-9ECF-799291702AF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A23E995-516D-4E46-8592-75A93F788796}"/>
              </a:ext>
            </a:extLst>
          </p:cNvPr>
          <p:cNvSpPr>
            <a:spLocks noGrp="1"/>
          </p:cNvSpPr>
          <p:nvPr>
            <p:ph idx="1"/>
          </p:nvPr>
        </p:nvSpPr>
        <p:spPr>
          <a:xfrm>
            <a:off x="684212" y="685800"/>
            <a:ext cx="10540258" cy="3615267"/>
          </a:xfrm>
        </p:spPr>
        <p:txBody>
          <a:bodyPr/>
          <a:lstStyle/>
          <a:p>
            <a:pPr marL="0" indent="0">
              <a:buNone/>
            </a:pPr>
            <a:r>
              <a:rPr lang="sr-Cyrl-RS" dirty="0">
                <a:latin typeface="Times New Roman" panose="02020603050405020304" pitchFamily="18" charset="0"/>
                <a:cs typeface="Times New Roman" panose="02020603050405020304" pitchFamily="18" charset="0"/>
              </a:rPr>
              <a:t>ПОШТОВАНИ СТУДЕНТИ,</a:t>
            </a:r>
          </a:p>
          <a:p>
            <a:pPr marL="0" indent="0" algn="just">
              <a:buNone/>
            </a:pPr>
            <a:r>
              <a:rPr lang="sr-Cyrl-RS" dirty="0">
                <a:latin typeface="Times New Roman" panose="02020603050405020304" pitchFamily="18" charset="0"/>
                <a:cs typeface="Times New Roman" panose="02020603050405020304" pitchFamily="18" charset="0"/>
              </a:rPr>
              <a:t>Овим путем вас обавештавам да студенти који су слушали овај предмет у пролећном семестру (у време ванредног стања) полажу и колоквијалне делове и испитни део заједно. </a:t>
            </a:r>
          </a:p>
          <a:p>
            <a:pPr marL="0" indent="0" algn="just">
              <a:buNone/>
            </a:pPr>
            <a:r>
              <a:rPr lang="sr-Cyrl-RS" dirty="0">
                <a:latin typeface="Times New Roman" panose="02020603050405020304" pitchFamily="18" charset="0"/>
                <a:cs typeface="Times New Roman" panose="02020603050405020304" pitchFamily="18" charset="0"/>
              </a:rPr>
              <a:t>На испиту ћете добити тест знања који максимално вреди 100 бодова.</a:t>
            </a:r>
          </a:p>
          <a:p>
            <a:pPr marL="0" indent="0" algn="just">
              <a:buNone/>
            </a:pPr>
            <a:r>
              <a:rPr lang="sr-Cyrl-RS" dirty="0">
                <a:latin typeface="Times New Roman" panose="02020603050405020304" pitchFamily="18" charset="0"/>
                <a:cs typeface="Times New Roman" panose="02020603050405020304" pitchFamily="18" charset="0"/>
              </a:rPr>
              <a:t>Студентима који су урадили семинарски рад следи максимално 10 додатних поена.</a:t>
            </a:r>
          </a:p>
          <a:p>
            <a:pPr marL="0" indent="0" algn="just">
              <a:buNone/>
            </a:pPr>
            <a:r>
              <a:rPr lang="sr-Cyrl-RS" dirty="0">
                <a:latin typeface="Times New Roman" panose="02020603050405020304" pitchFamily="18" charset="0"/>
                <a:cs typeface="Times New Roman" panose="02020603050405020304" pitchFamily="18" charset="0"/>
              </a:rPr>
              <a:t>И даље важи да је полагање Развојне и педагошке психологије условљено положеним испитом из Опште и психологије личности.</a:t>
            </a:r>
          </a:p>
          <a:p>
            <a:pPr marL="0" indent="0">
              <a:buNone/>
            </a:pPr>
            <a:r>
              <a:rPr lang="sr-Cyrl-RS" b="1" dirty="0">
                <a:solidFill>
                  <a:srgbClr val="FFC000"/>
                </a:solidFill>
                <a:latin typeface="Times New Roman" panose="02020603050405020304" pitchFamily="18" charset="0"/>
                <a:cs typeface="Times New Roman" panose="02020603050405020304" pitchFamily="18" charset="0"/>
              </a:rPr>
              <a:t>За студенте старијих генерација важе правила студирања од пре ванредне ситуације.</a:t>
            </a:r>
            <a:endParaRPr lang="en-US" b="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58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a:extLst>
              <a:ext uri="{FF2B5EF4-FFF2-40B4-BE49-F238E27FC236}">
                <a16:creationId xmlns:a16="http://schemas.microsoft.com/office/drawing/2014/main" id="{02E46F28-8174-4294-877C-003F2F79800F}"/>
              </a:ext>
            </a:extLst>
          </p:cNvPr>
          <p:cNvSpPr>
            <a:spLocks noChangeArrowheads="1"/>
          </p:cNvSpPr>
          <p:nvPr/>
        </p:nvSpPr>
        <p:spPr bwMode="auto">
          <a:xfrm>
            <a:off x="687897" y="1382425"/>
            <a:ext cx="10830187"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sr-Cyrl-CS" altLang="en-US" sz="2400" b="1" dirty="0">
                <a:solidFill>
                  <a:srgbClr val="FFC000"/>
                </a:solidFill>
                <a:latin typeface="Times New Roman" panose="02020603050405020304" pitchFamily="18" charset="0"/>
                <a:cs typeface="Times New Roman" panose="02020603050405020304" pitchFamily="18" charset="0"/>
              </a:rPr>
              <a:t>ТРАДИЦИОНАЛНА ШКОЛА, НАСУПРОТ АКТИВНОЈ</a:t>
            </a:r>
          </a:p>
          <a:p>
            <a:pPr algn="ctr"/>
            <a:endParaRPr lang="en-US" altLang="en-US" sz="2400" dirty="0">
              <a:latin typeface="Times New Roman" panose="02020603050405020304" pitchFamily="18" charset="0"/>
              <a:cs typeface="Times New Roman" panose="02020603050405020304" pitchFamily="18" charset="0"/>
            </a:endParaRPr>
          </a:p>
          <a:p>
            <a:pPr algn="just"/>
            <a:r>
              <a:rPr lang="sr-Cyrl-CS" altLang="en-US" sz="2400" dirty="0">
                <a:solidFill>
                  <a:srgbClr val="FFC000"/>
                </a:solidFill>
                <a:latin typeface="Times New Roman" panose="02020603050405020304" pitchFamily="18" charset="0"/>
                <a:cs typeface="Times New Roman" panose="02020603050405020304" pitchFamily="18" charset="0"/>
              </a:rPr>
              <a:t>Традиционална школа </a:t>
            </a:r>
            <a:r>
              <a:rPr lang="sr-Cyrl-CS" altLang="en-US" sz="2400" dirty="0">
                <a:latin typeface="Times New Roman" panose="02020603050405020304" pitchFamily="18" charset="0"/>
                <a:cs typeface="Times New Roman" panose="02020603050405020304" pitchFamily="18" charset="0"/>
              </a:rPr>
              <a:t>је заснована на старој концепцији по којој постоји унапред дефинисан и строго одређен план и програм, циљ је усвајање програма, основна метода је фронтално, пленарно предавање (уз таблу и креду као помагала),  а задатак ученика је да седи, ћути, слуша, памти и репродукује градиво, оцењивање знања подразумева проверу – писмену или усмену, а мотивација ученика је углавном спољашња.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a:extLst>
              <a:ext uri="{FF2B5EF4-FFF2-40B4-BE49-F238E27FC236}">
                <a16:creationId xmlns:a16="http://schemas.microsoft.com/office/drawing/2014/main" id="{92CD7E41-431E-4F64-9728-063DC5F2BE68}"/>
              </a:ext>
            </a:extLst>
          </p:cNvPr>
          <p:cNvSpPr>
            <a:spLocks noChangeArrowheads="1"/>
          </p:cNvSpPr>
          <p:nvPr/>
        </p:nvSpPr>
        <p:spPr bwMode="auto">
          <a:xfrm>
            <a:off x="796954" y="1748066"/>
            <a:ext cx="1042751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eaLnBrk="1" hangingPunct="1"/>
            <a:r>
              <a:rPr lang="sr-Cyrl-CS" altLang="en-US" sz="2400" dirty="0">
                <a:solidFill>
                  <a:srgbClr val="FFC000"/>
                </a:solidFill>
                <a:latin typeface="Times New Roman" panose="02020603050405020304" pitchFamily="18" charset="0"/>
                <a:cs typeface="Times New Roman" panose="02020603050405020304" pitchFamily="18" charset="0"/>
              </a:rPr>
              <a:t>Активна школа је центрирана на дете </a:t>
            </a:r>
            <a:r>
              <a:rPr lang="sr-Cyrl-CS" altLang="en-US" sz="2400" dirty="0">
                <a:latin typeface="Times New Roman" panose="02020603050405020304" pitchFamily="18" charset="0"/>
                <a:cs typeface="Times New Roman" panose="02020603050405020304" pitchFamily="18" charset="0"/>
              </a:rPr>
              <a:t>и подразумева  оријентационе планове и програме, који полазе од интересовања деце, постоји повезивање са личним, животним искуством детета, циљ поучавања је развој личности и индивидуалности сваког детета, основне методе су методе активног учења – решавања проблема, рад у групама, тимски рад, рад у лабораторији, на терену... оцењује се задовољство деце предузетим активностима, напредак у односу на почетно стање, док је мотивација унутрашња.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a:extLst>
              <a:ext uri="{FF2B5EF4-FFF2-40B4-BE49-F238E27FC236}">
                <a16:creationId xmlns:a16="http://schemas.microsoft.com/office/drawing/2014/main" id="{62C67289-6C86-463F-8936-3454E7BF35F2}"/>
              </a:ext>
            </a:extLst>
          </p:cNvPr>
          <p:cNvSpPr>
            <a:spLocks noChangeArrowheads="1"/>
          </p:cNvSpPr>
          <p:nvPr/>
        </p:nvSpPr>
        <p:spPr bwMode="auto">
          <a:xfrm>
            <a:off x="654341" y="963187"/>
            <a:ext cx="1081340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sr-Cyrl-CS" altLang="en-US" b="1" dirty="0"/>
              <a:t>		</a:t>
            </a:r>
            <a:r>
              <a:rPr lang="sr-Cyrl-CS" altLang="en-US" sz="2000" b="1" dirty="0">
                <a:solidFill>
                  <a:srgbClr val="FFC000"/>
                </a:solidFill>
                <a:latin typeface="Times New Roman" panose="02020603050405020304" pitchFamily="18" charset="0"/>
                <a:cs typeface="Times New Roman" panose="02020603050405020304" pitchFamily="18" charset="0"/>
              </a:rPr>
              <a:t>МЕТОДЕ НАСТАВЕ –УЧЕЊА</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А) смислено наспрам механичког учења,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Б) практично  (</a:t>
            </a:r>
            <a:r>
              <a:rPr lang="sr-Cyrl-CS" altLang="en-US" b="1" dirty="0">
                <a:latin typeface="Times New Roman" panose="02020603050405020304" pitchFamily="18" charset="0"/>
                <a:cs typeface="Times New Roman" panose="02020603050405020304" pitchFamily="18" charset="0"/>
              </a:rPr>
              <a:t>у виду практичних спољашњих активности)  - механичко и смислено</a:t>
            </a:r>
            <a:r>
              <a:rPr lang="sr-Cyrl-CS" altLang="en-US" sz="2000" b="1" dirty="0">
                <a:latin typeface="Times New Roman" panose="02020603050405020304" pitchFamily="18" charset="0"/>
                <a:cs typeface="Times New Roman" panose="02020603050405020304" pitchFamily="18" charset="0"/>
              </a:rPr>
              <a:t>, наспрам вербалног </a:t>
            </a:r>
            <a:r>
              <a:rPr lang="sr-Cyrl-CS" altLang="en-US" b="1" dirty="0">
                <a:latin typeface="Times New Roman" panose="02020603050405020304" pitchFamily="18" charset="0"/>
                <a:cs typeface="Times New Roman" panose="02020603050405020304" pitchFamily="18" charset="0"/>
              </a:rPr>
              <a:t>(механичко и смислено),</a:t>
            </a:r>
            <a:endParaRPr lang="en-US" altLang="en-US"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Ц) рецептивно наспрам учења путем открића (проблемска настава),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Д) конвергентно (логичко) наспрам дивергентног (стваралачког учења),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Е) трансмисивни наспрам интерактивних облика учења (када су наставник и ученик партнери – кооперативна настава - учи се кроз сазнајни конфликт, асиметричан партнерски однос, кооперативно учење у групама, тимска настава, учење по моделу - разни модели, сукоби модела),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latin typeface="Times New Roman" panose="02020603050405020304" pitchFamily="18" charset="0"/>
                <a:cs typeface="Times New Roman" panose="02020603050405020304" pitchFamily="18" charset="0"/>
              </a:rPr>
              <a:t>Ф) учење без, насупрот учењу уз помагала.</a:t>
            </a:r>
          </a:p>
          <a:p>
            <a:pPr algn="just"/>
            <a:r>
              <a:rPr lang="en-US" altLang="en-US"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a:extLst>
              <a:ext uri="{FF2B5EF4-FFF2-40B4-BE49-F238E27FC236}">
                <a16:creationId xmlns:a16="http://schemas.microsoft.com/office/drawing/2014/main" id="{2C08687E-A653-4BD8-A499-E1E7786CC74B}"/>
              </a:ext>
            </a:extLst>
          </p:cNvPr>
          <p:cNvSpPr>
            <a:spLocks noChangeArrowheads="1"/>
          </p:cNvSpPr>
          <p:nvPr/>
        </p:nvSpPr>
        <p:spPr bwMode="auto">
          <a:xfrm>
            <a:off x="637563" y="1255881"/>
            <a:ext cx="1080502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552450" algn="l"/>
              </a:tabLst>
              <a:defRPr>
                <a:solidFill>
                  <a:schemeClr val="tx1"/>
                </a:solidFill>
                <a:latin typeface="Verdana" panose="020B0604030504040204" pitchFamily="34" charset="0"/>
              </a:defRPr>
            </a:lvl1pPr>
            <a:lvl2pPr marL="742950" indent="-285750">
              <a:tabLst>
                <a:tab pos="552450" algn="l"/>
              </a:tabLst>
              <a:defRPr>
                <a:solidFill>
                  <a:schemeClr val="tx1"/>
                </a:solidFill>
                <a:latin typeface="Verdana" panose="020B0604030504040204" pitchFamily="34" charset="0"/>
              </a:defRPr>
            </a:lvl2pPr>
            <a:lvl3pPr marL="1143000" indent="-228600">
              <a:tabLst>
                <a:tab pos="552450" algn="l"/>
              </a:tabLst>
              <a:defRPr>
                <a:solidFill>
                  <a:schemeClr val="tx1"/>
                </a:solidFill>
                <a:latin typeface="Verdana" panose="020B0604030504040204" pitchFamily="34" charset="0"/>
              </a:defRPr>
            </a:lvl3pPr>
            <a:lvl4pPr marL="1600200" indent="-228600">
              <a:tabLst>
                <a:tab pos="552450" algn="l"/>
              </a:tabLst>
              <a:defRPr>
                <a:solidFill>
                  <a:schemeClr val="tx1"/>
                </a:solidFill>
                <a:latin typeface="Verdana" panose="020B0604030504040204" pitchFamily="34" charset="0"/>
              </a:defRPr>
            </a:lvl4pPr>
            <a:lvl5pPr marL="2057400" indent="-228600">
              <a:tabLst>
                <a:tab pos="5524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9pPr>
          </a:lstStyle>
          <a:p>
            <a:pPr algn="just"/>
            <a:r>
              <a:rPr lang="sr-Cyrl-CS" altLang="en-US" sz="2000" b="1" dirty="0"/>
              <a:t>	</a:t>
            </a:r>
            <a:r>
              <a:rPr lang="sr-Cyrl-CS" altLang="en-US" sz="2000" b="1" dirty="0">
                <a:solidFill>
                  <a:srgbClr val="FFC000"/>
                </a:solidFill>
                <a:latin typeface="Times New Roman" panose="02020603050405020304" pitchFamily="18" charset="0"/>
                <a:cs typeface="Times New Roman" panose="02020603050405020304" pitchFamily="18" charset="0"/>
              </a:rPr>
              <a:t>ЗАБЛУДЕ О АКТИВНОМ УЧЕЊУ-НАСТАВИ</a:t>
            </a:r>
          </a:p>
          <a:p>
            <a:pPr algn="just"/>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1. то је забава</a:t>
            </a:r>
            <a:r>
              <a:rPr lang="sr-Cyrl-CS" altLang="en-US" sz="2000" b="1" dirty="0">
                <a:latin typeface="Times New Roman" panose="02020603050405020304" pitchFamily="18" charset="0"/>
                <a:cs typeface="Times New Roman" panose="02020603050405020304" pitchFamily="18" charset="0"/>
              </a:rPr>
              <a:t>, атрактивна активност, која разбија озбиљан школски рад – циљ активног учења је квалитетније учење и поправљање положаја детета у школи – дати деци могућност да бирају, деца су партнери у стицању знања;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2. активним учењем се реализују само парцијални циљеви</a:t>
            </a:r>
            <a:r>
              <a:rPr lang="sr-Cyrl-CS" altLang="en-US" sz="2000" b="1" dirty="0">
                <a:latin typeface="Times New Roman" panose="02020603050405020304" pitchFamily="18" charset="0"/>
                <a:cs typeface="Times New Roman" panose="02020603050405020304" pitchFamily="18" charset="0"/>
              </a:rPr>
              <a:t>, док су важни васпитно-образовни циљеви запостављени - широк избор метода омогућава остваривање већег број циљева него у Т-школи;</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3. активним учењем није могуће реализовати план и програм </a:t>
            </a:r>
            <a:r>
              <a:rPr lang="sr-Cyrl-CS" altLang="en-US" sz="2000" b="1" dirty="0">
                <a:latin typeface="Times New Roman" panose="02020603050405020304" pitchFamily="18" charset="0"/>
                <a:cs typeface="Times New Roman" panose="02020603050405020304" pitchFamily="18" charset="0"/>
              </a:rPr>
              <a:t>– мноштво метода омогућава реализовање плана и програма на различите начине, циљ су </a:t>
            </a:r>
            <a:r>
              <a:rPr lang="sr-Cyrl-CS" altLang="en-US" sz="2000" b="1" dirty="0">
                <a:solidFill>
                  <a:srgbClr val="FFC000"/>
                </a:solidFill>
                <a:latin typeface="Times New Roman" panose="02020603050405020304" pitchFamily="18" charset="0"/>
                <a:cs typeface="Times New Roman" panose="02020603050405020304" pitchFamily="18" charset="0"/>
              </a:rPr>
              <a:t>АКТИВИРАЈУЋА ПРЕДАВАЊА </a:t>
            </a:r>
            <a:r>
              <a:rPr lang="sr-Cyrl-CS" altLang="en-US" sz="2000" b="1" dirty="0">
                <a:latin typeface="Times New Roman" panose="02020603050405020304" pitchFamily="18" charset="0"/>
                <a:cs typeface="Times New Roman" panose="02020603050405020304" pitchFamily="18" charset="0"/>
              </a:rPr>
              <a:t>– најефикаснијег пута да одабрано градиво стигне до детета;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a:extLst>
              <a:ext uri="{FF2B5EF4-FFF2-40B4-BE49-F238E27FC236}">
                <a16:creationId xmlns:a16="http://schemas.microsoft.com/office/drawing/2014/main" id="{D76D379D-53F9-45B5-A681-A74B4C39BB46}"/>
              </a:ext>
            </a:extLst>
          </p:cNvPr>
          <p:cNvSpPr>
            <a:spLocks noChangeArrowheads="1"/>
          </p:cNvSpPr>
          <p:nvPr/>
        </p:nvSpPr>
        <p:spPr bwMode="auto">
          <a:xfrm>
            <a:off x="654341" y="1709609"/>
            <a:ext cx="10788242"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552450" algn="l"/>
              </a:tabLst>
              <a:defRPr>
                <a:solidFill>
                  <a:schemeClr val="tx1"/>
                </a:solidFill>
                <a:latin typeface="Verdana" panose="020B0604030504040204" pitchFamily="34" charset="0"/>
              </a:defRPr>
            </a:lvl1pPr>
            <a:lvl2pPr marL="742950" indent="-285750">
              <a:tabLst>
                <a:tab pos="552450" algn="l"/>
              </a:tabLst>
              <a:defRPr>
                <a:solidFill>
                  <a:schemeClr val="tx1"/>
                </a:solidFill>
                <a:latin typeface="Verdana" panose="020B0604030504040204" pitchFamily="34" charset="0"/>
              </a:defRPr>
            </a:lvl2pPr>
            <a:lvl3pPr marL="1143000" indent="-228600">
              <a:tabLst>
                <a:tab pos="552450" algn="l"/>
              </a:tabLst>
              <a:defRPr>
                <a:solidFill>
                  <a:schemeClr val="tx1"/>
                </a:solidFill>
                <a:latin typeface="Verdana" panose="020B0604030504040204" pitchFamily="34" charset="0"/>
              </a:defRPr>
            </a:lvl3pPr>
            <a:lvl4pPr marL="1600200" indent="-228600">
              <a:tabLst>
                <a:tab pos="552450" algn="l"/>
              </a:tabLst>
              <a:defRPr>
                <a:solidFill>
                  <a:schemeClr val="tx1"/>
                </a:solidFill>
                <a:latin typeface="Verdana" panose="020B0604030504040204" pitchFamily="34" charset="0"/>
              </a:defRPr>
            </a:lvl4pPr>
            <a:lvl5pPr marL="2057400" indent="-228600">
              <a:tabLst>
                <a:tab pos="5524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cs typeface="Times New Roman" panose="02020603050405020304" pitchFamily="18" charset="0"/>
              </a:rPr>
              <a:t>4. активно учење захтева примену технике  </a:t>
            </a:r>
            <a:r>
              <a:rPr lang="sr-Cyrl-CS" altLang="en-US" sz="2000" b="1" dirty="0">
                <a:latin typeface="Times New Roman" panose="02020603050405020304" pitchFamily="18" charset="0"/>
                <a:cs typeface="Times New Roman" panose="02020603050405020304" pitchFamily="18" charset="0"/>
              </a:rPr>
              <a:t>(помагала, уређаја) – то није неопходан услов, али А-школа користи све предности медија,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5. активно учење захтева богато опремљене школе </a:t>
            </a:r>
            <a:r>
              <a:rPr lang="sr-Cyrl-CS" altLang="en-US" sz="2000" b="1" dirty="0">
                <a:latin typeface="Times New Roman" panose="02020603050405020304" pitchFamily="18" charset="0"/>
                <a:cs typeface="Times New Roman" panose="02020603050405020304" pitchFamily="18" charset="0"/>
              </a:rPr>
              <a:t>– „опрема је само алатка који треба знати сврсисходно употребити“(могу се користити и приручни материјали);</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6. активно учење се може свести на учење путем открића </a:t>
            </a:r>
            <a:r>
              <a:rPr lang="sr-Cyrl-CS" altLang="en-US" sz="2000" b="1" dirty="0">
                <a:latin typeface="Times New Roman" panose="02020603050405020304" pitchFamily="18" charset="0"/>
                <a:cs typeface="Times New Roman" panose="02020603050405020304" pitchFamily="18" charset="0"/>
              </a:rPr>
              <a:t>– то је само једна од метода -  на континууму учења на једном крају је механичко учење, а на другом низ активних метода – учење решавањем проблема, учење путем открића, кооперативно, стваралачко...користити ону методу којом се извлачи максимум из градива,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a:extLst>
              <a:ext uri="{FF2B5EF4-FFF2-40B4-BE49-F238E27FC236}">
                <a16:creationId xmlns:a16="http://schemas.microsoft.com/office/drawing/2014/main" id="{077BDC74-F2C0-4436-91C2-12CA930D87CC}"/>
              </a:ext>
            </a:extLst>
          </p:cNvPr>
          <p:cNvSpPr>
            <a:spLocks noChangeArrowheads="1"/>
          </p:cNvSpPr>
          <p:nvPr/>
        </p:nvSpPr>
        <p:spPr bwMode="auto">
          <a:xfrm>
            <a:off x="755009" y="1712784"/>
            <a:ext cx="1073790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552450" algn="l"/>
              </a:tabLst>
              <a:defRPr>
                <a:solidFill>
                  <a:schemeClr val="tx1"/>
                </a:solidFill>
                <a:latin typeface="Verdana" panose="020B0604030504040204" pitchFamily="34" charset="0"/>
              </a:defRPr>
            </a:lvl1pPr>
            <a:lvl2pPr marL="742950" indent="-285750">
              <a:tabLst>
                <a:tab pos="552450" algn="l"/>
              </a:tabLst>
              <a:defRPr>
                <a:solidFill>
                  <a:schemeClr val="tx1"/>
                </a:solidFill>
                <a:latin typeface="Verdana" panose="020B0604030504040204" pitchFamily="34" charset="0"/>
              </a:defRPr>
            </a:lvl2pPr>
            <a:lvl3pPr marL="1143000" indent="-228600">
              <a:tabLst>
                <a:tab pos="552450" algn="l"/>
              </a:tabLst>
              <a:defRPr>
                <a:solidFill>
                  <a:schemeClr val="tx1"/>
                </a:solidFill>
                <a:latin typeface="Verdana" panose="020B0604030504040204" pitchFamily="34" charset="0"/>
              </a:defRPr>
            </a:lvl3pPr>
            <a:lvl4pPr marL="1600200" indent="-228600">
              <a:tabLst>
                <a:tab pos="552450" algn="l"/>
              </a:tabLst>
              <a:defRPr>
                <a:solidFill>
                  <a:schemeClr val="tx1"/>
                </a:solidFill>
                <a:latin typeface="Verdana" panose="020B0604030504040204" pitchFamily="34" charset="0"/>
              </a:defRPr>
            </a:lvl4pPr>
            <a:lvl5pPr marL="2057400" indent="-228600">
              <a:tabLst>
                <a:tab pos="5524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9pPr>
          </a:lstStyle>
          <a:p>
            <a:pPr algn="just"/>
            <a:r>
              <a:rPr lang="sr-Cyrl-CS" altLang="en-US" sz="2000" b="1" dirty="0">
                <a:solidFill>
                  <a:srgbClr val="FFC000"/>
                </a:solidFill>
                <a:latin typeface="Times New Roman" panose="02020603050405020304" pitchFamily="18" charset="0"/>
                <a:cs typeface="Times New Roman" panose="02020603050405020304" pitchFamily="18" charset="0"/>
              </a:rPr>
              <a:t>7. активно учење је овладавање вештинама- </a:t>
            </a:r>
            <a:r>
              <a:rPr lang="sr-Cyrl-CS" altLang="en-US" sz="2000" b="1" dirty="0">
                <a:latin typeface="Times New Roman" panose="02020603050405020304" pitchFamily="18" charset="0"/>
                <a:cs typeface="Times New Roman" panose="02020603050405020304" pitchFamily="18" charset="0"/>
              </a:rPr>
              <a:t>подразумева споља видљиве активности – активност у смислу менталне активности, све активности које доприносе бољем и квалитенијем овладавању знањима и умењима, </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8. активно учење је примена радионица </a:t>
            </a:r>
            <a:r>
              <a:rPr lang="sr-Cyrl-CS" altLang="en-US" sz="2000" b="1" dirty="0">
                <a:latin typeface="Times New Roman" panose="02020603050405020304" pitchFamily="18" charset="0"/>
                <a:cs typeface="Times New Roman" panose="02020603050405020304" pitchFamily="18" charset="0"/>
              </a:rPr>
              <a:t>– пре свега се бави основном школском делатношћу – наставом и учењем, наравно, поправља се и положај ученика, али то је последица боље конципираног, квалитетнијег, ефикаснијег  педагошког рада,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9. активно учење је збирка рецепата </a:t>
            </a:r>
            <a:r>
              <a:rPr lang="sr-Cyrl-CS" altLang="en-US" sz="2000" b="1" dirty="0">
                <a:latin typeface="Times New Roman" panose="02020603050405020304" pitchFamily="18" charset="0"/>
                <a:cs typeface="Times New Roman" panose="02020603050405020304" pitchFamily="18" charset="0"/>
              </a:rPr>
              <a:t>– нема „образовног кувара“, сам наставник конципира активности,</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4">
            <a:extLst>
              <a:ext uri="{FF2B5EF4-FFF2-40B4-BE49-F238E27FC236}">
                <a16:creationId xmlns:a16="http://schemas.microsoft.com/office/drawing/2014/main" id="{B9CE92A6-0662-4F61-A53C-A09DEE9B2E71}"/>
              </a:ext>
            </a:extLst>
          </p:cNvPr>
          <p:cNvSpPr>
            <a:spLocks noChangeArrowheads="1"/>
          </p:cNvSpPr>
          <p:nvPr/>
        </p:nvSpPr>
        <p:spPr bwMode="auto">
          <a:xfrm>
            <a:off x="696286" y="1253600"/>
            <a:ext cx="1080502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552450" algn="l"/>
              </a:tabLst>
              <a:defRPr>
                <a:solidFill>
                  <a:schemeClr val="tx1"/>
                </a:solidFill>
                <a:latin typeface="Verdana" panose="020B0604030504040204" pitchFamily="34" charset="0"/>
              </a:defRPr>
            </a:lvl1pPr>
            <a:lvl2pPr marL="742950" indent="-285750">
              <a:tabLst>
                <a:tab pos="552450" algn="l"/>
              </a:tabLst>
              <a:defRPr>
                <a:solidFill>
                  <a:schemeClr val="tx1"/>
                </a:solidFill>
                <a:latin typeface="Verdana" panose="020B0604030504040204" pitchFamily="34" charset="0"/>
              </a:defRPr>
            </a:lvl2pPr>
            <a:lvl3pPr marL="1143000" indent="-228600">
              <a:tabLst>
                <a:tab pos="552450" algn="l"/>
              </a:tabLst>
              <a:defRPr>
                <a:solidFill>
                  <a:schemeClr val="tx1"/>
                </a:solidFill>
                <a:latin typeface="Verdana" panose="020B0604030504040204" pitchFamily="34" charset="0"/>
              </a:defRPr>
            </a:lvl3pPr>
            <a:lvl4pPr marL="1600200" indent="-228600">
              <a:tabLst>
                <a:tab pos="552450" algn="l"/>
              </a:tabLst>
              <a:defRPr>
                <a:solidFill>
                  <a:schemeClr val="tx1"/>
                </a:solidFill>
                <a:latin typeface="Verdana" panose="020B0604030504040204" pitchFamily="34" charset="0"/>
              </a:defRPr>
            </a:lvl4pPr>
            <a:lvl5pPr marL="2057400" indent="-228600">
              <a:tabLst>
                <a:tab pos="552450" algn="l"/>
              </a:tabLst>
              <a:defRPr>
                <a:solidFill>
                  <a:schemeClr val="tx1"/>
                </a:solidFill>
                <a:latin typeface="Verdana" panose="020B0604030504040204" pitchFamily="34" charset="0"/>
              </a:defRPr>
            </a:lvl5pPr>
            <a:lvl6pPr marL="25146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6pPr>
            <a:lvl7pPr marL="29718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7pPr>
            <a:lvl8pPr marL="34290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8pPr>
            <a:lvl9pPr marL="3886200" indent="-228600" eaLnBrk="0" fontAlgn="base" hangingPunct="0">
              <a:spcBef>
                <a:spcPct val="0"/>
              </a:spcBef>
              <a:spcAft>
                <a:spcPct val="0"/>
              </a:spcAft>
              <a:tabLst>
                <a:tab pos="552450" algn="l"/>
              </a:tabLst>
              <a:defRPr>
                <a:solidFill>
                  <a:schemeClr val="tx1"/>
                </a:solidFill>
                <a:latin typeface="Verdana" panose="020B0604030504040204" pitchFamily="34" charset="0"/>
              </a:defRPr>
            </a:lvl9pPr>
          </a:lstStyle>
          <a:p>
            <a:pPr algn="just"/>
            <a:endParaRPr lang="sr-Cyrl-CS" altLang="en-US" sz="2000" b="1" dirty="0">
              <a:latin typeface="Times New Roman" panose="02020603050405020304" pitchFamily="18" charset="0"/>
              <a:cs typeface="Times New Roman" panose="02020603050405020304" pitchFamily="18" charset="0"/>
            </a:endParaRPr>
          </a:p>
          <a:p>
            <a:pPr algn="just"/>
            <a:endParaRPr lang="sr-Cyrl-CS" altLang="en-US" sz="2000" b="1"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10. активно учење је лако за примену </a:t>
            </a:r>
            <a:r>
              <a:rPr lang="sr-Cyrl-CS" altLang="en-US" sz="2000" b="1" dirty="0">
                <a:latin typeface="Times New Roman" panose="02020603050405020304" pitchFamily="18" charset="0"/>
                <a:cs typeface="Times New Roman" panose="02020603050405020304" pitchFamily="18" charset="0"/>
              </a:rPr>
              <a:t>– наставник је организатор, креатор, дизајнер часа, „проналазач путева“ до ученика, ученици су, пак лично веома ангажовани – разне врсте активности, иницијативе, доношење одлука, повезивање, трансфер знања, критички став...</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11. активно учење разбија предметно-разредно-часовни систем</a:t>
            </a:r>
            <a:r>
              <a:rPr lang="sr-Cyrl-CS" altLang="en-US" sz="2000" b="1" dirty="0">
                <a:latin typeface="Times New Roman" panose="02020603050405020304" pitchFamily="18" charset="0"/>
                <a:cs typeface="Times New Roman" panose="02020603050405020304" pitchFamily="18" charset="0"/>
              </a:rPr>
              <a:t> – то је пре свега флексибилна оргнизација школског рада,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12. активно учење је исто што и груни облик рада </a:t>
            </a:r>
            <a:r>
              <a:rPr lang="sr-Cyrl-CS" altLang="en-US" sz="2000" b="1" dirty="0">
                <a:latin typeface="Times New Roman" panose="02020603050405020304" pitchFamily="18" charset="0"/>
                <a:cs typeface="Times New Roman" panose="02020603050405020304" pitchFamily="18" charset="0"/>
              </a:rPr>
              <a:t>– да, ако се гледа само спољашњи изглед активности, тимски рад, кооперативност су у суштини активног учења,</a:t>
            </a:r>
            <a:endParaRPr lang="en-US" altLang="en-US" sz="2000" dirty="0">
              <a:latin typeface="Times New Roman" panose="02020603050405020304" pitchFamily="18" charset="0"/>
              <a:cs typeface="Times New Roman" panose="02020603050405020304" pitchFamily="18" charset="0"/>
            </a:endParaRPr>
          </a:p>
          <a:p>
            <a:pPr algn="just"/>
            <a:r>
              <a:rPr lang="sr-Cyrl-CS" altLang="en-US" sz="2000" b="1" dirty="0">
                <a:solidFill>
                  <a:srgbClr val="FFC000"/>
                </a:solidFill>
                <a:latin typeface="Times New Roman" panose="02020603050405020304" pitchFamily="18" charset="0"/>
                <a:cs typeface="Times New Roman" panose="02020603050405020304" pitchFamily="18" charset="0"/>
              </a:rPr>
              <a:t>13. за активно учење је карактеристичан </a:t>
            </a:r>
            <a:r>
              <a:rPr lang="en-US" altLang="en-US" sz="2000" b="1" dirty="0">
                <a:solidFill>
                  <a:srgbClr val="FFC000"/>
                </a:solidFill>
                <a:latin typeface="Times New Roman" panose="02020603050405020304" pitchFamily="18" charset="0"/>
                <a:cs typeface="Times New Roman" panose="02020603050405020304" pitchFamily="18" charset="0"/>
              </a:rPr>
              <a:t>laissez-faire </a:t>
            </a:r>
            <a:r>
              <a:rPr lang="sr-Cyrl-CS" altLang="en-US" sz="2000" b="1" dirty="0">
                <a:solidFill>
                  <a:srgbClr val="FFC000"/>
                </a:solidFill>
                <a:latin typeface="Times New Roman" panose="02020603050405020304" pitchFamily="18" charset="0"/>
                <a:cs typeface="Times New Roman" panose="02020603050405020304" pitchFamily="18" charset="0"/>
              </a:rPr>
              <a:t>начин руковођења групом</a:t>
            </a:r>
            <a:r>
              <a:rPr lang="sr-Cyrl-CS" altLang="en-US" sz="2000" b="1" dirty="0">
                <a:latin typeface="Times New Roman" panose="02020603050405020304" pitchFamily="18" charset="0"/>
                <a:cs typeface="Times New Roman" panose="02020603050405020304" pitchFamily="18" charset="0"/>
              </a:rPr>
              <a:t> – живост заварава – то су сврховита, задатком изазвана понашања и активности.</a:t>
            </a:r>
            <a:endParaRPr lang="en-US" altLang="en-US" sz="2000" dirty="0">
              <a:latin typeface="Times New Roman" panose="02020603050405020304" pitchFamily="18" charset="0"/>
              <a:cs typeface="Times New Roman" panose="02020603050405020304" pitchFamily="18" charset="0"/>
            </a:endParaRPr>
          </a:p>
          <a:p>
            <a:pPr algn="just"/>
            <a:endParaRPr lang="en-US" altLang="en-US" sz="2000" dirty="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39</TotalTime>
  <Words>2739</Words>
  <Application>Microsoft Office PowerPoint</Application>
  <PresentationFormat>Widescreen</PresentationFormat>
  <Paragraphs>149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Century Gothic</vt:lpstr>
      <vt:lpstr>Times New Roman</vt:lpstr>
      <vt:lpstr>Verdana</vt:lpstr>
      <vt:lpstr>Wingdings 3</vt:lpstr>
      <vt:lpstr>Slice</vt:lpstr>
      <vt:lpstr>Академија техничко-васпитачких струковних студија Ниш Одсек Пирот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Академија техничко-васпитачких струковних студија Ниш Одсек Пирот</dc:title>
  <dc:creator>Admin</dc:creator>
  <cp:lastModifiedBy>Admin</cp:lastModifiedBy>
  <cp:revision>10</cp:revision>
  <dcterms:created xsi:type="dcterms:W3CDTF">2020-05-23T07:02:15Z</dcterms:created>
  <dcterms:modified xsi:type="dcterms:W3CDTF">2020-05-24T10:58:36Z</dcterms:modified>
</cp:coreProperties>
</file>