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03" r:id="rId3"/>
    <p:sldId id="304" r:id="rId4"/>
    <p:sldId id="305" r:id="rId5"/>
    <p:sldId id="306" r:id="rId6"/>
    <p:sldId id="307" r:id="rId7"/>
    <p:sldId id="313" r:id="rId8"/>
    <p:sldId id="308" r:id="rId9"/>
    <p:sldId id="309" r:id="rId10"/>
    <p:sldId id="314" r:id="rId11"/>
    <p:sldId id="315" r:id="rId12"/>
    <p:sldId id="316" r:id="rId13"/>
    <p:sldId id="317" r:id="rId14"/>
    <p:sldId id="318" r:id="rId15"/>
    <p:sldId id="319" r:id="rId16"/>
    <p:sldId id="32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754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1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15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1327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13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234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70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28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1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7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59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7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34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9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5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9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9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4F52075-B194-4A87-8BC2-10E33CBC60D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39FDFA-4F48-4415-A203-99A5B0C13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50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4FCE-3D6C-4752-BC6B-0900B7CC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88123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техничко-васпитачких струковних студија Ниш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Пирот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6EE81-C249-4419-AF63-B6B5364D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567033"/>
            <a:ext cx="10464757" cy="3224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из предмета</a:t>
            </a:r>
          </a:p>
          <a:p>
            <a:pPr marL="0" indent="0" algn="ctr">
              <a:buNone/>
            </a:pP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и педагошка психологија</a:t>
            </a:r>
          </a:p>
          <a:p>
            <a:pPr marL="0" indent="0" algn="ctr">
              <a:buNone/>
            </a:pPr>
            <a:r>
              <a:rPr 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19.5.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2020.</a:t>
            </a: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Мирјана Станковић-Ђорђевић,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струковних студија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6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>
            <a:extLst>
              <a:ext uri="{FF2B5EF4-FFF2-40B4-BE49-F238E27FC236}">
                <a16:creationId xmlns:a16="http://schemas.microsoft.com/office/drawing/2014/main" id="{1801EB4A-0854-493E-9E2D-E518D39DA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09" y="920623"/>
            <a:ext cx="1070435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dirty="0">
                <a:latin typeface="Times New Roman" panose="02020603050405020304" pitchFamily="18" charset="0"/>
              </a:rPr>
              <a:t>1.човек је социјално биће пре свега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– општи генетички закон културног развоја:“ми кроз друге постајемо оно што јесмо“ </a:t>
            </a:r>
            <a:r>
              <a:rPr lang="sr-Cyrl-CS" altLang="en-US" sz="2000" dirty="0">
                <a:latin typeface="Times New Roman" panose="02020603050405020304" pitchFamily="18" charset="0"/>
              </a:rPr>
              <a:t>и „за један процес рећи да је спољашњи значи да је социјални“, „свака функција се у културном развоју детета појављује два пута – најпре на социјалном, а потом на психолошком плану – најпре међу људима као интерпсихичка категорија, а затим унутар детета као  интрапсихичка категорија“.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dirty="0">
                <a:latin typeface="Times New Roman" panose="02020603050405020304" pitchFamily="18" charset="0"/>
              </a:rPr>
              <a:t>2. Виши психички процеси се обликују из спољашњих форми процесом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интериоризације – поунутрења – </a:t>
            </a:r>
            <a:r>
              <a:rPr lang="sr-Cyrl-CS" altLang="en-US" sz="2000" dirty="0">
                <a:latin typeface="Times New Roman" panose="02020603050405020304" pitchFamily="18" charset="0"/>
              </a:rPr>
              <a:t>„сваки сигнал постаје обележје за мене, само зато што је он обележје за друге“.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dirty="0">
                <a:latin typeface="Times New Roman" panose="02020603050405020304" pitchFamily="18" charset="0"/>
              </a:rPr>
              <a:t>Говор је средство које омогућава интериоризацију, захваљујући говору одређени облик предметне активности сели се на мисаони план – најпре је то гласни говор, па унутрашњи дијалог (говор за себе), затим прелази на чисто ментални план. 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dirty="0">
                <a:latin typeface="Times New Roman" panose="02020603050405020304" pitchFamily="18" charset="0"/>
              </a:rPr>
              <a:t>3. Виготски проучава развој ради решавања општих психолошких проблема и при том користи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генетичку методу – развојну  - прати развојни ток, формирање сазнајних функција код деце; </a:t>
            </a:r>
            <a:r>
              <a:rPr lang="sr-Cyrl-CS" altLang="en-US" sz="2000" dirty="0">
                <a:latin typeface="Times New Roman" panose="02020603050405020304" pitchFamily="18" charset="0"/>
              </a:rPr>
              <a:t>најбољи пример је формирање појмова од синкрета, преко комплекса, до правих појмова (видети Развојну психологију, целину о когнитивном развоју на предшколском узрасту)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>
            <a:extLst>
              <a:ext uri="{FF2B5EF4-FFF2-40B4-BE49-F238E27FC236}">
                <a16:creationId xmlns:a16="http://schemas.microsoft.com/office/drawing/2014/main" id="{98375A8B-7FBB-4386-A114-D10F8B557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88" y="522099"/>
            <a:ext cx="10586906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			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Однос учења и развоја – Виготски</a:t>
            </a:r>
          </a:p>
          <a:p>
            <a:r>
              <a:rPr lang="sr-Cyrl-RS" altLang="en-US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			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- Учење има диминантну улогу -</a:t>
            </a:r>
          </a:p>
          <a:p>
            <a:endParaRPr lang="en-US" altLang="en-US" sz="24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dirty="0">
                <a:latin typeface="Times New Roman" panose="02020603050405020304" pitchFamily="18" charset="0"/>
              </a:rPr>
              <a:t>Специфичне сазнајне човекове функције су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стечене и даље се развијају учењем</a:t>
            </a:r>
            <a:r>
              <a:rPr lang="sr-Cyrl-CS" altLang="en-US" sz="2000" dirty="0">
                <a:latin typeface="Times New Roman" panose="02020603050405020304" pitchFamily="18" charset="0"/>
              </a:rPr>
              <a:t>, развој је прилагођавање детета спољашњем свету, развојем се нижи облици менталне активности развијају у више; свако развојно доба се формира узајамним односом учења, на једној, и интелектуалним растом, на другој страни. Однос учења и развоја је сложен и узајаман;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социјална интеракција има формативну, конструктивну улогу у развоју виших менталних функција – однос са другим људима покреће и води сазнајни развој.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dirty="0">
                <a:latin typeface="Times New Roman" panose="02020603050405020304" pitchFamily="18" charset="0"/>
              </a:rPr>
              <a:t>Конструктивна је она интеракција која се одвија у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ЗОНИ НАРЕДНОГ РАЗВОЈА </a:t>
            </a:r>
            <a:r>
              <a:rPr lang="sr-Cyrl-CS" altLang="en-US" sz="2000" dirty="0">
                <a:latin typeface="Times New Roman" panose="02020603050405020304" pitchFamily="18" charset="0"/>
              </a:rPr>
              <a:t>– то је могућност да се у сарадњи интелектуални потецијали дижу на виши ниво, да дете пређе од онога што уме, на оно што не уме; то је оптимални ток обучавања – сензитивни период –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„учење вуче развој“ („ићи за корак испред детета“); </a:t>
            </a:r>
            <a:r>
              <a:rPr lang="sr-Cyrl-CS" altLang="en-US" sz="2000" dirty="0">
                <a:latin typeface="Times New Roman" panose="02020603050405020304" pitchFamily="18" charset="0"/>
              </a:rPr>
              <a:t>за Виготског није важно шта дете уме у одређеном тренутку, него шта може да оствари уз помоћ одраслог, да би у наредном периоду то могло да уради само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dirty="0">
                <a:latin typeface="Times New Roman" panose="02020603050405020304" pitchFamily="18" charset="0"/>
              </a:rPr>
              <a:t>Постоје одређене развојне фазе, дете не може да савлада наредну фазу, ако није савладало претходну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>
            <a:extLst>
              <a:ext uri="{FF2B5EF4-FFF2-40B4-BE49-F238E27FC236}">
                <a16:creationId xmlns:a16="http://schemas.microsoft.com/office/drawing/2014/main" id="{95A42F41-0AFF-4D1D-AFF5-1EE85D5A3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20" y="1445430"/>
            <a:ext cx="1067918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sr-Cyrl-CS" altLang="en-US" b="1" dirty="0"/>
              <a:t>	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Педагошке импликације Виготскове теорије – Утицај теорије Виготског на васпитно-образовну праксу</a:t>
            </a:r>
          </a:p>
          <a:p>
            <a:pPr algn="just"/>
            <a:endParaRPr lang="en-US" altLang="en-US" sz="2400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Карактер учења детета:</a:t>
            </a: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„Од треће године за дете постаје могућан нови тип учења, у стању је да започне нови циклус који му је до тада био недоступан“ - дете предшколског узраста учи „спонтано-реактивно и у оној мери у којој је програм учитеља и његов програм“; треба пратити развој сваког детета и програм прилагодити његовим могућностима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„Задатак учитеља (васпитача) је да дету отвори свет уметности речи... да га доведе до науке...“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>
            <a:extLst>
              <a:ext uri="{FF2B5EF4-FFF2-40B4-BE49-F238E27FC236}">
                <a16:creationId xmlns:a16="http://schemas.microsoft.com/office/drawing/2014/main" id="{D7909A40-C0DF-4180-9897-DC5520DCC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97" y="2154902"/>
            <a:ext cx="10570129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Брунер истиче значај језика као начина репрезентације стварности, заговара тезу о могућем убрзању когнитивног развоја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сваком детету на одређеном ступњу развоја може се репрезентовати ма који садржај и дете је у стању да га усвоји, уколико је представљен у складу са његовим  когнитивним нивоом – преведен на детету приступачне логичке облике. 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Спирални програм учења 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значи да деца одређено градиво савладавају најпре на нижем ступњу презентовања, а касније на вишем, док потпуно не оваладају одређеном градивом.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>
            <a:extLst>
              <a:ext uri="{FF2B5EF4-FFF2-40B4-BE49-F238E27FC236}">
                <a16:creationId xmlns:a16="http://schemas.microsoft.com/office/drawing/2014/main" id="{31B50AD5-9419-4C37-9349-434AB98EE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233" y="2091760"/>
            <a:ext cx="1036879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18. Међународни конгрес за научну психологију </a:t>
            </a:r>
            <a:r>
              <a:rPr lang="sr-Cyrl-CS" altLang="en-US" sz="2400" b="1" dirty="0">
                <a:latin typeface="Times New Roman" panose="02020603050405020304" pitchFamily="18" charset="0"/>
              </a:rPr>
              <a:t>– проблем односа развоја и учења: дилема да ли се законитости менталног развоја могу свести на законитости по којима се одвија процес учења или развој има сопствене, специфичне законитости: </a:t>
            </a:r>
          </a:p>
          <a:p>
            <a:pPr algn="just" eaLnBrk="1" hangingPunct="1"/>
            <a:endParaRPr lang="sr-Cyrl-CS" altLang="en-US" sz="2400" b="1" dirty="0"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ДА ЛИ ЈЕ РАЗВОЈ СУБОРДИНИРАН (подређен) УЧЕЊУ ИЛИ ОБРНУТО?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>
            <a:extLst>
              <a:ext uri="{FF2B5EF4-FFF2-40B4-BE49-F238E27FC236}">
                <a16:creationId xmlns:a16="http://schemas.microsoft.com/office/drawing/2014/main" id="{A1C3EA17-0B93-47F5-9583-77469689B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65" y="754035"/>
            <a:ext cx="10536573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b="1" u="sng" dirty="0">
                <a:solidFill>
                  <a:srgbClr val="FFC000"/>
                </a:solidFill>
                <a:latin typeface="Times New Roman" panose="02020603050405020304" pitchFamily="18" charset="0"/>
              </a:rPr>
              <a:t>Женевска школа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– Пијаже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когнитивистичка теза: </a:t>
            </a: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„Развој се одвија по сопственим законистостима (које су и биолошке и социјалне природе), а учење је субординирано (подређено) развојном процесу до те мере да прилично може мењати своје механизме у зависности од одређеног нивоа развоја“... „брзина учења зависи од степена развоја“ (Инхелдер), развој има водећу улогу, а ефикасност учења зависи од достигнутог развојног ступња;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„учење се не може извести тамо где нервни систем није оспособљен“</a:t>
            </a: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– наглашава се утицај наслеђа</a:t>
            </a:r>
          </a:p>
          <a:p>
            <a:pPr algn="just"/>
            <a:endParaRPr lang="sr-Cyrl-CS" altLang="en-US" sz="2000" b="1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u="sng" dirty="0">
                <a:solidFill>
                  <a:srgbClr val="FFC000"/>
                </a:solidFill>
                <a:latin typeface="Times New Roman" panose="02020603050405020304" pitchFamily="18" charset="0"/>
              </a:rPr>
              <a:t>Московска школа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– Виготски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процес учења се може убрзати,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учење „вуче“ развој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, треба деловати у Зони наредног развоја</a:t>
            </a: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Гаљперин – „психа човека има своје корене у целини у спољашњем свету и све њене структуре се могу усвојити. Развој може имати различит ток у зависности од организације активности субјекта-од учења“.</a:t>
            </a:r>
            <a:r>
              <a:rPr lang="sr-Cyrl-CS" altLang="en-US" sz="2000" dirty="0">
                <a:latin typeface="Times New Roman" panose="02020603050405020304" pitchFamily="18" charset="0"/>
              </a:rPr>
              <a:t> </a:t>
            </a:r>
          </a:p>
          <a:p>
            <a:pPr marL="342900" indent="-342900" algn="just">
              <a:buFontTx/>
              <a:buChar char="-"/>
            </a:pP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Наглашава се утицај социјалне средине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– учења и искуства </a:t>
            </a:r>
            <a:r>
              <a:rPr lang="sr-Cyrl-CS" altLang="en-US" sz="2000" dirty="0">
                <a:latin typeface="Times New Roman" panose="02020603050405020304" pitchFamily="18" charset="0"/>
              </a:rPr>
              <a:t>под утицајем других људи</a:t>
            </a:r>
          </a:p>
          <a:p>
            <a:pPr marL="342900" indent="-342900" algn="just">
              <a:buFontTx/>
              <a:buChar char="-"/>
            </a:pP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Оптимистичка теза </a:t>
            </a:r>
            <a:r>
              <a:rPr lang="sr-Cyrl-CS" altLang="en-US" sz="2000" dirty="0">
                <a:latin typeface="Times New Roman" panose="02020603050405020304" pitchFamily="18" charset="0"/>
              </a:rPr>
              <a:t>– не чекамо да дете дође у одређену фазу развоја, већ подстичемо, „гурамо“ развој идући „за корак испред детета“, делујући у </a:t>
            </a:r>
            <a:r>
              <a:rPr lang="sr-Cyrl-C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Зони наредног развоја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>
            <a:extLst>
              <a:ext uri="{FF2B5EF4-FFF2-40B4-BE49-F238E27FC236}">
                <a16:creationId xmlns:a16="http://schemas.microsoft.com/office/drawing/2014/main" id="{8DFB5B55-37BE-46A5-9635-7F05C402E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73" y="1999428"/>
            <a:ext cx="10771465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Когнитивни развој је условљен факторима у самој индивидуи али и ван ње, највећи ефекти у образовању се постижу интеракцијом ових чинилаца; </a:t>
            </a: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„треба трагати за периодима када се у индивидуи дешавају матурационе промене или припреме за промене (кад је дете зрело, спремно) и онда посебно организованим и психолошки испланираним утицајима потпомагати и усмеравати развој (подстицати развој)“ </a:t>
            </a:r>
            <a:r>
              <a:rPr lang="sr-Cyrl-CS" altLang="en-US" sz="2000" b="1">
                <a:latin typeface="Times New Roman" panose="02020603050405020304" pitchFamily="18" charset="0"/>
              </a:rPr>
              <a:t>(Нешић,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1998).</a:t>
            </a: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Нешић жели да каже да је за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когнитивни развој битно наслеђе 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- Пијаже, али и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подстицаји (учење средине – других људи)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Виготски, желећи тиме да истакне значај обе теорије за когнитивни развој  деце - и Пијажеове и Виготскове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>
            <a:extLst>
              <a:ext uri="{FF2B5EF4-FFF2-40B4-BE49-F238E27FC236}">
                <a16:creationId xmlns:a16="http://schemas.microsoft.com/office/drawing/2014/main" id="{37A95E39-931D-43BD-8332-12D24606F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53" y="1004402"/>
            <a:ext cx="1053657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ОДНОС УЧЕЊА И  РАЗВОЈА</a:t>
            </a:r>
          </a:p>
          <a:p>
            <a:pPr algn="just"/>
            <a:endParaRPr lang="en-US" altLang="en-US" sz="2400" b="1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400" b="1" dirty="0">
                <a:latin typeface="Times New Roman" panose="02020603050405020304" pitchFamily="18" charset="0"/>
              </a:rPr>
              <a:t>Теза која је често разматрана још у филозофији: </a:t>
            </a:r>
          </a:p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нативизам </a:t>
            </a:r>
            <a:r>
              <a:rPr lang="sr-Cyrl-CS" altLang="en-US" sz="2400" b="1" dirty="0">
                <a:latin typeface="Times New Roman" panose="02020603050405020304" pitchFamily="18" charset="0"/>
              </a:rPr>
              <a:t>(наслеђе) – 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емпиризам</a:t>
            </a:r>
            <a:r>
              <a:rPr lang="sr-Cyrl-CS" altLang="en-US" sz="2400" b="1" dirty="0">
                <a:latin typeface="Times New Roman" panose="02020603050405020304" pitchFamily="18" charset="0"/>
              </a:rPr>
              <a:t> (искуство, учење)</a:t>
            </a:r>
          </a:p>
          <a:p>
            <a:pPr algn="just"/>
            <a:endParaRPr lang="en-US" altLang="en-US" sz="2400" b="1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Проблем: ШТА ЈЕ ПРИМАРНО – РАЗВОЈ  (наслеђе) ИЛИ УЧЕЊЕ?</a:t>
            </a:r>
          </a:p>
          <a:p>
            <a:pPr algn="just"/>
            <a:endParaRPr lang="en-US" altLang="en-US" sz="2400" b="1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Шта је чему подређено :</a:t>
            </a:r>
          </a:p>
          <a:p>
            <a:pPr algn="just"/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– Пијаже </a:t>
            </a:r>
            <a:r>
              <a:rPr lang="sr-Cyrl-R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- Женевска школа – Теорија стадијалног развоја – Когнитивно-развојна теорија</a:t>
            </a:r>
            <a:r>
              <a:rPr lang="sr-Cyrl-RS" altLang="en-US" sz="2400" b="1" dirty="0">
                <a:latin typeface="Times New Roman" panose="02020603050405020304" pitchFamily="18" charset="0"/>
              </a:rPr>
              <a:t> – значај развоја – наслеђа</a:t>
            </a:r>
          </a:p>
          <a:p>
            <a:pPr algn="just"/>
            <a:r>
              <a:rPr lang="sr-Latn-R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- </a:t>
            </a:r>
            <a:r>
              <a:rPr lang="sr-Cyrl-R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Виготски – Московска школа - Културно-историјска теорија </a:t>
            </a:r>
            <a:r>
              <a:rPr lang="sr-Cyrl-RS" altLang="en-US" sz="2400" b="1" dirty="0">
                <a:latin typeface="Times New Roman" panose="02020603050405020304" pitchFamily="18" charset="0"/>
              </a:rPr>
              <a:t>– значај учења, деловања у </a:t>
            </a:r>
            <a:r>
              <a:rPr lang="sr-Cyrl-R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„Зони наредног развоја“</a:t>
            </a:r>
            <a:endParaRPr lang="en-US" altLang="en-US" sz="2400" b="1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24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>
            <a:extLst>
              <a:ext uri="{FF2B5EF4-FFF2-40B4-BE49-F238E27FC236}">
                <a16:creationId xmlns:a16="http://schemas.microsoft.com/office/drawing/2014/main" id="{AD305363-B026-4F92-A64F-7F411E30B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507" y="1387049"/>
            <a:ext cx="10637241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Теорија стадијалног развоја</a:t>
            </a:r>
            <a:r>
              <a:rPr lang="sr-Latn-R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-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  ПИЈАЖЕ</a:t>
            </a:r>
          </a:p>
          <a:p>
            <a:pPr algn="just"/>
            <a:r>
              <a:rPr lang="sr-Cyrl-CS" altLang="en-US" sz="2000" b="1" dirty="0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– Женевска школа (Х.Синклер де Цварт, К.Ками, Б. Инхелдер)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Основно питање: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Како живи системи опстају у спољашњој средини?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Живи системи су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саморегулишући системи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, теже успостављању складног – равнотежног односа са спољашњом средином - еквилибријума, што им само делимично успева – апсолутне равнотеже нема.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Сазнајни развој је резултат интеракције јединке (сазревања) и средине, организам има активан однос према средини (мења средину и сам се мења).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>
            <a:extLst>
              <a:ext uri="{FF2B5EF4-FFF2-40B4-BE49-F238E27FC236}">
                <a16:creationId xmlns:a16="http://schemas.microsoft.com/office/drawing/2014/main" id="{52558A1C-80AD-478B-88C3-DC4C29B15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842" y="1385462"/>
            <a:ext cx="10771464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Фактори развоја:</a:t>
            </a:r>
          </a:p>
          <a:p>
            <a:pPr algn="just"/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1.зрење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– стадијуми одражавају унутрашње зрење нервног система, само зрење не објашњава развој (говори се о доминацији наследног фактора);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2.искуство: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физичко – својства објеката и логичко-математичко – акције које се врше на објектима и то искуство Пијаже сматра важнијим за когнитивни развој (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извор логике је у акцији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),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3. социјално-језичка трансмисија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дете може да прима информацију само ако има развијену структуру која ће му омогућити асимилацију („упијање“) информација;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4. уравнотежавање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 – најважнији фактор у развоју когнитивних структура.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>
            <a:extLst>
              <a:ext uri="{FF2B5EF4-FFF2-40B4-BE49-F238E27FC236}">
                <a16:creationId xmlns:a16="http://schemas.microsoft.com/office/drawing/2014/main" id="{491E4A27-A406-4689-BC4A-22E5BCDBA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840" y="1599317"/>
            <a:ext cx="10813410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	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Однос учења и развоја - Пијаже:</a:t>
            </a:r>
          </a:p>
          <a:p>
            <a:pPr algn="just"/>
            <a:r>
              <a:rPr lang="sr-Cyrl-RS" altLang="en-US" sz="2400" dirty="0">
                <a:solidFill>
                  <a:schemeClr val="folHlink"/>
                </a:solidFill>
                <a:latin typeface="Times New Roman" panose="02020603050405020304" pitchFamily="18" charset="0"/>
              </a:rPr>
              <a:t>		</a:t>
            </a:r>
            <a:r>
              <a:rPr lang="sr-Cyrl-RS" altLang="en-US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- Развој има доминантну улогу-</a:t>
            </a:r>
            <a:endParaRPr lang="sr-Latn-RS" altLang="en-US" sz="24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24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Учење је подређено развоју –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„учење подразумева одређен ниво развоја субјекта“,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дете је активан субјект који учи.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Питање убрзања развоја: </a:t>
            </a: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нема потребе за убрзањем развоја, свака врста има оптималну брзину развоја, средина може да подстакне развој,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преласци са стадијума на стадијум су одређени одговарајућим структурама  - „нужност је на крају развоја, а не на његовом почетку“, основни принцип когнитивног развоја је принцип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когнитивне неравнотеже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>
            <a:extLst>
              <a:ext uri="{FF2B5EF4-FFF2-40B4-BE49-F238E27FC236}">
                <a16:creationId xmlns:a16="http://schemas.microsoft.com/office/drawing/2014/main" id="{E3E1D7F6-1CE9-423C-80C9-47920C8D2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231" y="1385462"/>
            <a:ext cx="10737908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Педагошке импликације (последице) Пијажеове теорије – Утицај Пијажеове теорије на васпитно-образовну праксу – рад са децом предшколског узраста</a:t>
            </a:r>
          </a:p>
          <a:p>
            <a:pPr algn="just"/>
            <a:endParaRPr lang="en-US" altLang="en-US" sz="2000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Његова теорија је основа принципа значајних за унапређење васпитно-образовне праксе –Принципе је дефинисала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К.Ками:</a:t>
            </a:r>
          </a:p>
          <a:p>
            <a:pPr algn="just"/>
            <a:endParaRPr lang="sr-Cyrl-CS" altLang="en-US" sz="2000" dirty="0"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r>
              <a:rPr lang="sr-Cyrl-CS" altLang="en-US" sz="2000" b="1" dirty="0">
                <a:latin typeface="Times New Roman" panose="02020603050405020304" pitchFamily="18" charset="0"/>
              </a:rPr>
              <a:t>учење мора да буде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активан процес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, омогућити детету да учи на свој начин, створити ситуације у којима оно може  само да експериментише,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2. за интелектуални развој детета важна је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кооперација између деце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, колико и кооперација деце и одраслих,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3. за успех у учењу важно је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истицати тачне одговоре и правилности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>
            <a:extLst>
              <a:ext uri="{FF2B5EF4-FFF2-40B4-BE49-F238E27FC236}">
                <a16:creationId xmlns:a16="http://schemas.microsoft.com/office/drawing/2014/main" id="{5679DEB5-A380-4A65-A30B-1B41519F4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53" y="1383874"/>
            <a:ext cx="10821798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Значај: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1.питања као сазнајних задатака,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2.правог времена за учење,</a:t>
            </a:r>
            <a:endParaRPr lang="en-US" altLang="en-US" sz="2000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3.понављања.</a:t>
            </a:r>
          </a:p>
          <a:p>
            <a:pPr algn="just"/>
            <a:endParaRPr lang="en-US" altLang="en-US" sz="2000" dirty="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Васпитач је посредник између могућности, потреба и интересовања детета и програма вртића, васпитач је „кормилар“ који ненападно помаже да се ситуација учења одвија и који се као скела када се сагради зграда уклања, чим зграда може сама да стоји. Радост откривања треба препустити деци, у понуђеним садржајима треба да буде за сваког по нешто, дати деци прилике за интеракцију и размену идеја; васпитач треба да прати и посматра децу – шта их занима, шта им је проблем, шта су им потребе... Учење је узајамно улагање учитељ-родитељ-дете;</a:t>
            </a:r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„Учење је узајамно давање – учитељ узима, али се не плаши да даје...“ (Дјуи).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>
            <a:extLst>
              <a:ext uri="{FF2B5EF4-FFF2-40B4-BE49-F238E27FC236}">
                <a16:creationId xmlns:a16="http://schemas.microsoft.com/office/drawing/2014/main" id="{2923154B-1161-4620-A468-822E4BB3C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068" y="2154903"/>
            <a:ext cx="10276514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Пијаже се залаже за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активне методе учења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– вршење радњи на предметима, а не слушање учитеља или читање књига, ученик треба да сам конструише своје знање; један од циљева образовања треба да буде прилагођавање детета социјалној средини; сазнати објекат значи деловати на њега;</a:t>
            </a:r>
          </a:p>
          <a:p>
            <a:pPr algn="just" eaLnBrk="1" hangingPunct="1"/>
            <a:endParaRPr lang="sr-Cyrl-CS" altLang="en-US" sz="2000" b="1" dirty="0"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sr-Cyrl-CS" altLang="en-US" sz="2000" b="1" dirty="0">
                <a:latin typeface="Times New Roman" panose="02020603050405020304" pitchFamily="18" charset="0"/>
              </a:rPr>
              <a:t>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неравнотежа – когнитивни конфликт је фактор развоја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; активности у вртићу треба да аранжирају „умерене“ когнитивне конфликте – умерена дискрепанца (разлика) између онога што дете зна и онога што треба да открије,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неговати осетљивост за проблеме</a:t>
            </a:r>
            <a:r>
              <a:rPr lang="en-US" altLang="en-US" sz="2000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>
            <a:extLst>
              <a:ext uri="{FF2B5EF4-FFF2-40B4-BE49-F238E27FC236}">
                <a16:creationId xmlns:a16="http://schemas.microsoft.com/office/drawing/2014/main" id="{7EEFC5D1-DE86-430A-B1C8-27EB41BA5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75" y="2216459"/>
            <a:ext cx="10855354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/>
            <a:r>
              <a:rPr lang="sr-Cyrl-CS" altLang="en-US" b="1" dirty="0"/>
              <a:t>	</a:t>
            </a:r>
            <a:r>
              <a:rPr lang="sr-Cyrl-CS" altLang="en-US" sz="24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Културно-историјска теорија – Л.С. Виготски</a:t>
            </a:r>
          </a:p>
          <a:p>
            <a:pPr algn="just"/>
            <a:endParaRPr lang="sr-Cyrl-CS" altLang="en-US" sz="2400" b="1" dirty="0">
              <a:solidFill>
                <a:srgbClr val="FFC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Виготски је сматрао да треба у психологији истраживати оне проблеме који су специфични за човека, а то су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више менталне функције – мишљење и говор;</a:t>
            </a:r>
          </a:p>
          <a:p>
            <a:pPr algn="just"/>
            <a:endParaRPr lang="en-US" altLang="en-US" sz="2000" dirty="0">
              <a:latin typeface="Times New Roman" panose="02020603050405020304" pitchFamily="18" charset="0"/>
            </a:endParaRPr>
          </a:p>
          <a:p>
            <a:pPr algn="just"/>
            <a:r>
              <a:rPr lang="sr-Cyrl-CS" altLang="en-US" sz="2000" b="1" dirty="0">
                <a:latin typeface="Times New Roman" panose="02020603050405020304" pitchFamily="18" charset="0"/>
              </a:rPr>
              <a:t>У човеку поред личног, постоји </a:t>
            </a:r>
            <a:r>
              <a:rPr lang="sr-Cyrl-CS" altLang="en-US" sz="2000" b="1" dirty="0">
                <a:solidFill>
                  <a:srgbClr val="FFC000"/>
                </a:solidFill>
                <a:latin typeface="Times New Roman" panose="02020603050405020304" pitchFamily="18" charset="0"/>
              </a:rPr>
              <a:t>историјско и социјално искуство </a:t>
            </a:r>
            <a:r>
              <a:rPr lang="sr-Cyrl-CS" altLang="en-US" sz="2000" b="1" dirty="0">
                <a:latin typeface="Times New Roman" panose="02020603050405020304" pitchFamily="18" charset="0"/>
              </a:rPr>
              <a:t>(колективна координација понашања, везана за односе са другим људима), у оквиру кога се јавља свест о себи: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45</TotalTime>
  <Words>1716</Words>
  <Application>Microsoft Office PowerPoint</Application>
  <PresentationFormat>Widescreen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Century Gothic</vt:lpstr>
      <vt:lpstr>Times New Roman</vt:lpstr>
      <vt:lpstr>Verdana</vt:lpstr>
      <vt:lpstr>Wingdings 3</vt:lpstr>
      <vt:lpstr>Slice</vt:lpstr>
      <vt:lpstr>Академија техничко-васпитачких струковних студија Ниш Одсек Пирот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Академија техничко-васпитачких струковних студија Ниш Одсек Пирот</dc:title>
  <dc:creator>Admin</dc:creator>
  <cp:lastModifiedBy>Admin</cp:lastModifiedBy>
  <cp:revision>8</cp:revision>
  <dcterms:created xsi:type="dcterms:W3CDTF">2020-05-15T07:27:04Z</dcterms:created>
  <dcterms:modified xsi:type="dcterms:W3CDTF">2020-05-17T06:33:37Z</dcterms:modified>
</cp:coreProperties>
</file>