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10" r:id="rId12"/>
    <p:sldId id="311" r:id="rId13"/>
    <p:sldId id="31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502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4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5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9548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17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4667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64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25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0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5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4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29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6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1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7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9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E1EEFC-67B0-40F5-89DB-4F0A7BA4EA3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23DFD7B-65CF-4C65-BBC4-36F7B160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32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4FCE-3D6C-4752-BC6B-0900B7CC6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881232"/>
          </a:xfrm>
        </p:spPr>
        <p:txBody>
          <a:bodyPr>
            <a:normAutofit/>
          </a:bodyPr>
          <a:lstStyle/>
          <a:p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техничко-васпитачких струковних студија Ниш</a:t>
            </a:r>
            <a:b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Пирот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86EE81-C249-4419-AF63-B6B5364D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567033"/>
            <a:ext cx="10464757" cy="32241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 из предмета</a:t>
            </a:r>
          </a:p>
          <a:p>
            <a:pPr marL="0" indent="0" algn="ctr">
              <a:buNone/>
            </a:pPr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Развојна и педагошка психологија</a:t>
            </a:r>
          </a:p>
          <a:p>
            <a:pPr marL="0" indent="0" algn="ctr">
              <a:buNone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12.5.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2020.</a:t>
            </a: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Мирјана Станковић-Ђорђевић,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 струковних студија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69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>
            <a:extLst>
              <a:ext uri="{FF2B5EF4-FFF2-40B4-BE49-F238E27FC236}">
                <a16:creationId xmlns:a16="http://schemas.microsoft.com/office/drawing/2014/main" id="{C500B7AE-EB90-44D9-8802-379453603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730" y="1250951"/>
            <a:ext cx="10838576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Методе испитивања трансфера: експерименти са контролном групом</a:t>
            </a:r>
          </a:p>
          <a:p>
            <a:pPr algn="just"/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Трансфер у области способности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: Барлов – 1937. – вежбањем се учи начин приступа проблему, Квашчев – развој критичког мишљења, </a:t>
            </a: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Вучић – социјална интелигенција – обраћање пажње на међуљудске односе и психолошке карактеристике људи,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Значајан је трансфер у области учења</a:t>
            </a: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 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Чиниоци који утичу на трансфер: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Позитивни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- интелигенција оног ко учи, методе учења – са разумевањем, што већи број примера, свесно повезивање чињеница и принципа, повезивање са раније ученим, са животним искуством, 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Негативни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– механизација у решавању проблема, погрешна дирекција – правац мисли, функционална фиксираност...</a:t>
            </a:r>
            <a:r>
              <a:rPr lang="sr-Cyrl-CS" altLang="en-US" sz="20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>
            <a:extLst>
              <a:ext uri="{FF2B5EF4-FFF2-40B4-BE49-F238E27FC236}">
                <a16:creationId xmlns:a16="http://schemas.microsoft.com/office/drawing/2014/main" id="{C83398B0-0702-4512-B79B-D151BECE8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341" y="1231574"/>
            <a:ext cx="10695963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/>
              <a:t>			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СПЕЦИФИЧНОСТИ УЧЕЊА 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	    	     ДЕЦЕ  ПРЕДШКОЛСКОГ УЗРАСТА</a:t>
            </a:r>
          </a:p>
          <a:p>
            <a:pPr algn="just"/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Значај: </a:t>
            </a: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све што није наслеђено у репертоару понашања је резултат учења: навике, вештине, знања, неки мотиви (лични), емоције, особине, читав развој и формирање човекове личности је условљено процесом учења.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„Сваки узраст се одликује различитим односом који постоји између карактера образовног и васпитног рада, с једне и интелектуалног развоја детета, са друге стране“ (Виготски).“До треће године деца уче по свом личном програму  - спонтано, од 7. године – по програму учитеља – реактивно,  а на предшколском узрасту спонтано-реактивно- дете ради оно што жели, али оно жели оно што жели његов руководилац“; у учењу постоји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Горња оптимална граница – сензитивни период развоја – ЗНР,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коју треба искористити.</a:t>
            </a:r>
            <a:r>
              <a:rPr lang="sr-Cyrl-CS" altLang="en-US" sz="20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>
            <a:extLst>
              <a:ext uri="{FF2B5EF4-FFF2-40B4-BE49-F238E27FC236}">
                <a16:creationId xmlns:a16="http://schemas.microsoft.com/office/drawing/2014/main" id="{20FBEF1B-E3FE-4A7B-BC3B-E5F9094AE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398" y="1387049"/>
            <a:ext cx="1056174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>
              <a:tabLst>
                <a:tab pos="657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657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657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657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657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/>
              <a:t>			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Специфичности</a:t>
            </a:r>
            <a:r>
              <a:rPr lang="sr-Latn-R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sr-Cyrl-R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учења код деце предшколског узраста</a:t>
            </a:r>
            <a:endParaRPr lang="sr-Cyrl-CS" altLang="en-US" sz="2000" b="1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2000" dirty="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r>
              <a:rPr lang="sr-Cyrl-CS" altLang="en-US" sz="2000" b="1" dirty="0">
                <a:latin typeface="Times New Roman" panose="02020603050405020304" pitchFamily="18" charset="0"/>
              </a:rPr>
              <a:t>центар сазнавања постаје памћење, за дете предшколског узраста мислити значи сналазити се у својим општим представама,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2. код деце е јавља прво ефектно уопштавање, замена и преношење интереса,</a:t>
            </a:r>
            <a:endParaRPr lang="sr-Cyrl-CS" altLang="en-US" sz="2000" dirty="0">
              <a:latin typeface="Times New Roman" panose="02020603050405020304" pitchFamily="18" charset="0"/>
            </a:endParaRPr>
          </a:p>
          <a:p>
            <a:pPr algn="just"/>
            <a:endParaRPr lang="sr-Cyrl-C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3. јавља се потпуно нови тип делатности – стваралачка делатност (од мисли ка ситуацији),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>
              <a:buFontTx/>
              <a:buAutoNum type="arabicPeriod" startAt="4"/>
            </a:pPr>
            <a:r>
              <a:rPr lang="sr-Cyrl-CS" altLang="en-US" sz="2000" b="1" dirty="0">
                <a:latin typeface="Times New Roman" panose="02020603050405020304" pitchFamily="18" charset="0"/>
              </a:rPr>
              <a:t>први пут се јављају етичке инстанце детета и формирају се етичка правила,</a:t>
            </a:r>
          </a:p>
          <a:p>
            <a:pPr algn="just">
              <a:buFontTx/>
              <a:buAutoNum type="arabicPeriod" startAt="4"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5. формира се прва контура дететовог погледа на свет, природу, друштво, самог себе.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>
            <a:extLst>
              <a:ext uri="{FF2B5EF4-FFF2-40B4-BE49-F238E27FC236}">
                <a16:creationId xmlns:a16="http://schemas.microsoft.com/office/drawing/2014/main" id="{735932D8-E655-48C6-BB39-87412CA95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09" y="799100"/>
            <a:ext cx="1068757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/>
              <a:t>		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УЛОГА ВАСПИТАЧА У РАЗВОЈУ 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		СПОСОБНОСТИ УЧЕЊА ДЕЦЕ</a:t>
            </a:r>
          </a:p>
          <a:p>
            <a:pPr algn="just"/>
            <a:endParaRPr lang="en-US" altLang="en-US" sz="2000" dirty="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На предшколском узрасту дете треба да створи опште представе о свету природе, о друштву, да диференцира физичку природу од друштвене сфере, треба детету „отоврити свет уметности речи, умености, слике...“довести га до науке“ деловањем у ЗНР.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Васпитач треба да буде организатор активости, партнер у педагошкој комуникацији, али и стручњак за своју област.</a:t>
            </a:r>
            <a:endParaRPr lang="sr-Latn-RS" altLang="en-US" sz="2000" b="1" dirty="0">
              <a:latin typeface="Times New Roman" panose="02020603050405020304" pitchFamily="18" charset="0"/>
            </a:endParaRPr>
          </a:p>
          <a:p>
            <a:pPr algn="just"/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„Васпитач треба да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замени дете у оним случајевима када оно није у стању да нешто учини за себе, било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због тога што њиме завладају импулси, било у случају кад страхови изазову стрес код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њега, због његове физичке слабости и невештине, или непознавања физичке и социјалне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стварности. Када је међутим дете нешто у стању самостално да уради, васпитач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да остане по страни“ ( Ајзекс, према Каменов, 1997).</a:t>
            </a:r>
          </a:p>
          <a:p>
            <a:pPr algn="just"/>
            <a:endParaRPr lang="sr-Latn-RS" altLang="en-US" sz="2000" b="1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8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ВАЖНО – Метакогниција, област од 319. до 322. </a:t>
            </a:r>
            <a:r>
              <a:rPr lang="sr-Cyrl-CS" altLang="en-US" sz="2800" b="1">
                <a:solidFill>
                  <a:srgbClr val="FFC000"/>
                </a:solidFill>
                <a:latin typeface="Times New Roman" panose="02020603050405020304" pitchFamily="18" charset="0"/>
              </a:rPr>
              <a:t>стр. није </a:t>
            </a:r>
            <a:r>
              <a:rPr lang="sr-Cyrl-CS" altLang="en-US" sz="28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неопходно учити за испит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>
            <a:extLst>
              <a:ext uri="{FF2B5EF4-FFF2-40B4-BE49-F238E27FC236}">
                <a16:creationId xmlns:a16="http://schemas.microsoft.com/office/drawing/2014/main" id="{C48500A9-8A63-4797-9EB4-8AED592AA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398" y="1539351"/>
            <a:ext cx="1072113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en-US" altLang="en-US" sz="2000" b="1" dirty="0">
                <a:latin typeface="Times New Roman" panose="02020603050405020304" pitchFamily="18" charset="0"/>
              </a:rPr>
              <a:t>			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ПАМЋЕЊЕ И ЗАБОРАВЉАЊЕ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Дефиниција: 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памћењу претходи учење,   </a:t>
            </a:r>
            <a:endParaRPr lang="sr-Latn-RS" altLang="en-US" sz="2000" b="1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памћење је трајање промена насталих учењем, а заборављање губљење, нестајање промена насталих учењем.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Функције </a:t>
            </a:r>
            <a:r>
              <a:rPr lang="sr-Latn-R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- </a:t>
            </a:r>
            <a:r>
              <a:rPr lang="sr-Cyrl-R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аспекти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памћења: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1.ретенција – задржавање ученог материјала,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2.репродукција – обнављање некад ученог,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3.рекогниција – препознавање раније ученог материјала.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>
            <a:extLst>
              <a:ext uri="{FF2B5EF4-FFF2-40B4-BE49-F238E27FC236}">
                <a16:creationId xmlns:a16="http://schemas.microsoft.com/office/drawing/2014/main" id="{C9C723DB-A0F3-4F25-B124-DBCF94F64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97" y="925385"/>
            <a:ext cx="10746297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en-US" altLang="en-US" sz="2000" b="1" dirty="0">
                <a:latin typeface="Times New Roman" panose="02020603050405020304" pitchFamily="18" charset="0"/>
              </a:rPr>
              <a:t>			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Методе испитивања памћења</a:t>
            </a:r>
          </a:p>
          <a:p>
            <a:pPr algn="just"/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Х.Ебингхаус – 1885. – „О памћењу“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не  памти се по принципу „све или ништа“- памти се до извесног степена – памћење бесмислених слогова – да елиминише утицај искуства и омогући објективно мерење,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1.метода уштеде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учење листе бесмислених слогова док се не научи у потпуности, после извесног времена поново се учи – сада је потребан мањи број понављања – то је „уштеда“,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2.метода репродукције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субјект учи до одређеног степена, затим после извесног времена репродукује,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3.метода реконструкције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испитивање памћења односа између података у једном низу,</a:t>
            </a:r>
          </a:p>
          <a:p>
            <a:pPr algn="just"/>
            <a:endParaRPr lang="sr-Cyrl-CS" altLang="en-US" sz="2000" b="1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4.метода рекогниције  (препознавања) –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количина препознавања некад ученог атеријаланекад </a:t>
            </a:r>
            <a:r>
              <a:rPr lang="sr-Latn-RS" altLang="en-US" sz="2000" b="1" dirty="0">
                <a:latin typeface="Times New Roman" panose="02020603050405020304" pitchFamily="18" charset="0"/>
              </a:rPr>
              <a:t>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ученог материјала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>
            <a:extLst>
              <a:ext uri="{FF2B5EF4-FFF2-40B4-BE49-F238E27FC236}">
                <a16:creationId xmlns:a16="http://schemas.microsoft.com/office/drawing/2014/main" id="{52FA2709-623F-48C1-991C-1F0A7D9D2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451" y="922209"/>
            <a:ext cx="1079663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Заборављање</a:t>
            </a:r>
            <a:r>
              <a:rPr lang="sr-Cyrl-CS" altLang="en-US" sz="2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је појава супротна памћењу, Ебингхаус</a:t>
            </a:r>
            <a:r>
              <a:rPr lang="sr-Cyrl-CS" altLang="en-US" sz="2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је испитивао ток заборављања –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кривуља заборављања: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после 20мин. заборави се 42%, после 1 сата – 56%, после 9 сати 64%, после 24 сата – 66%, после месец дана – 79% - у трајном сећању остане око 20% ученог материјала – заборављање је најпре убрзано, касније све спорије и спорије.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П.Радосављевић – реминесценција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другог дана учења спонтано долази до побољшања репродукције.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Узроци заборављања: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1. теорија неупотребе, 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2. теор</a:t>
            </a:r>
            <a:r>
              <a:rPr lang="en-U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и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ја о активном заборављању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мање се заборавља за време сна, 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3. Ретроактивна инхибиција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нове активности утичу на заборављање – временски размак између учења два градива, сличност градива, степен научености градива, разумевање смисла градива, 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4. потискивање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непријтне утисци се потискују у несвесно – Фројд, 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5. промењени услови репродукције...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>
            <a:extLst>
              <a:ext uri="{FF2B5EF4-FFF2-40B4-BE49-F238E27FC236}">
                <a16:creationId xmlns:a16="http://schemas.microsoft.com/office/drawing/2014/main" id="{2C2040B0-D904-4ACE-80E9-46D7525E8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85" y="1168430"/>
            <a:ext cx="1084696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Методе учења и трајање наученог: </a:t>
            </a:r>
            <a:r>
              <a:rPr lang="sr-Cyrl-CS" altLang="en-US" b="1" dirty="0">
                <a:latin typeface="Times New Roman" panose="02020603050405020304" pitchFamily="18" charset="0"/>
              </a:rPr>
              <a:t>расподељено, активно учење, преслишавање, учење глобалном методом, допунску учење („претерано учење“), брзина учења, свест и намера да се учи на дужи рок, свест о важности учења, одговорност, вера и поуздање у сопствено памћење...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</a:rPr>
              <a:t>			</a:t>
            </a: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</a:rPr>
              <a:t>			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УЧЕЊЕ И ПОЛ 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Разлике у учењу између дечака и девојчица нису велике,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</a:rPr>
              <a:t>- дечаци су нешто бољи у логичком рачунању, у решавању математичких задатака, а девојчице у основним рачунским радњама, читању, имају лепши рукопис, имају општи бољи успех од дечака у ОШ, 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</a:rPr>
              <a:t>- у средњој школи дечаци предњаче, посебно у историји, географији, геометрији, физици, мање у алгебри, девојчице су боље у настави литературе, анализи књижевних дела, у страним језицима...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sr-Cyrl-CS" altLang="en-US" b="1" dirty="0">
                <a:latin typeface="Times New Roman" panose="02020603050405020304" pitchFamily="18" charset="0"/>
              </a:rPr>
              <a:t>Стевановић – девојчице су боље у учењу вербалних симбола, у учењу марењег и страних језика, писменим саставима, естетској анализи дела, а дечаци у математици, физици, у схватању механичких, каузалних веза...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Разлике су мале и последица су различитих мотивационих  фактора и интереса.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>
            <a:extLst>
              <a:ext uri="{FF2B5EF4-FFF2-40B4-BE49-F238E27FC236}">
                <a16:creationId xmlns:a16="http://schemas.microsoft.com/office/drawing/2014/main" id="{0EAA2F4A-B28A-4417-BC27-8E4EB7AF9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74" y="1691650"/>
            <a:ext cx="1076307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/>
              <a:t>			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УЧЕЊЕ И УЗРАСТ</a:t>
            </a:r>
          </a:p>
          <a:p>
            <a:pPr algn="just"/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Везано за појам готовости за наставу, као и за прављење курикулума – оптималних наставних метода, као и за познавање тока учења одраслих;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П. Радосављевић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способност за учење се развија током развоја индивидуе – упоредо са развојем интелигенције – сматра се до 25-те године,  не развија се истим темпом – на млађим узрастима брже, касније спорије, али постоје и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критички периоди учења</a:t>
            </a:r>
            <a:r>
              <a:rPr lang="sr-Cyrl-CS" altLang="en-US" sz="2000" b="1" u="sng" dirty="0">
                <a:latin typeface="Times New Roman" panose="02020603050405020304" pitchFamily="18" charset="0"/>
              </a:rPr>
              <a:t>,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способност за учење се дуже развија код људи који се баве интелектуалним пословима, способност за учење се задражава на високом нивоу у позним годинама захваљујући искуству, стрпљењу, навикама, али старији људи нису мотивисани за учење као млади</a:t>
            </a:r>
            <a:r>
              <a:rPr lang="sr-Cyrl-CS" altLang="en-US" b="1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>
            <a:extLst>
              <a:ext uri="{FF2B5EF4-FFF2-40B4-BE49-F238E27FC236}">
                <a16:creationId xmlns:a16="http://schemas.microsoft.com/office/drawing/2014/main" id="{D07331F7-ED09-4447-9544-FE830838C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07" y="1387049"/>
            <a:ext cx="10771465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/>
              <a:t>			</a:t>
            </a:r>
            <a:r>
              <a:rPr lang="en-US" altLang="en-US" b="1" dirty="0"/>
              <a:t>	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ТРАНСФЕР УЧЕЊА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Latn-CS" altLang="en-US" sz="2000" b="1" dirty="0">
                <a:latin typeface="Times New Roman" panose="02020603050405020304" pitchFamily="18" charset="0"/>
              </a:rPr>
              <a:t>transferre </a:t>
            </a:r>
            <a:r>
              <a:rPr lang="sr-Cyrl-RS" altLang="en-US" sz="2000" b="1" dirty="0">
                <a:latin typeface="Times New Roman" panose="02020603050405020304" pitchFamily="18" charset="0"/>
              </a:rPr>
              <a:t>(лат.) </a:t>
            </a:r>
            <a:r>
              <a:rPr lang="sr-Latn-CS" altLang="en-US" sz="2000" b="1" dirty="0">
                <a:latin typeface="Times New Roman" panose="02020603050405020304" pitchFamily="18" charset="0"/>
              </a:rPr>
              <a:t>–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преносити, 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Дефиниција: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преношење дејства једног учења на друго учење или активност, коришћење раније стеченог искуства  у новим ситуацијама: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позитиван и негативан трансфер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; један од најзначајнијих проблема психологије учења, постоји у свим областима живота;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Теорије трансфера:</a:t>
            </a:r>
          </a:p>
          <a:p>
            <a:pPr algn="just"/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1. теорија формалне дисциплине – Платон, Лок –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формална дисциплина је главни циљ васпитања, заснована на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психологији моћи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људски дух се састоји из одређеног броја  менталних моћи – памћење, мишљење, воља, дар за математику, стране језике;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моћи могу да се појачавају вежбањем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, при том материјал за вежбање није битан, 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>
            <a:extLst>
              <a:ext uri="{FF2B5EF4-FFF2-40B4-BE49-F238E27FC236}">
                <a16:creationId xmlns:a16="http://schemas.microsoft.com/office/drawing/2014/main" id="{1DF85EDC-C5C6-41DF-B29B-50D364C9F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19" y="1691650"/>
            <a:ext cx="1067918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2. теорија идентичних (елемената) компонената – Торндајк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трансфер постоји само ако између два учења или две области у којима се учење врши има идентичних елемената; имала последице на школство – школа треба да даје што више идентичних елемената са животом, 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3. теорија генерализације – уопштеног учења – Џад – 1908.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са једног материјала који се учи преносе се на други материјал општи теоријски принципи, а не само конкретне чињенице, 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endParaRPr lang="sr-Cyrl-CS" altLang="en-US" sz="2000" b="1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- ове ве теорије нису у потпуној супротности, допуњују се, нису битни само идентични елементи, већ способност да се сличност увиди захваљујући  генерализацији.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>
            <a:extLst>
              <a:ext uri="{FF2B5EF4-FFF2-40B4-BE49-F238E27FC236}">
                <a16:creationId xmlns:a16="http://schemas.microsoft.com/office/drawing/2014/main" id="{56232F3F-D5D9-4E31-ABE9-763700CB9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728" y="1383874"/>
            <a:ext cx="10989578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buFontTx/>
              <a:buAutoNum type="arabicPeriod" startAt="4"/>
            </a:pP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когнитивне теорије трансфера:   </a:t>
            </a:r>
          </a:p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</a:rPr>
              <a:t>	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- Пијаже –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мотивациона вредност когнитивних конфликата, </a:t>
            </a:r>
          </a:p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</a:rPr>
              <a:t>	-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Виготски –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добра обука води за собом развој индивидуе, треба деловати у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Зони наредног развоја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– „учење је само онда добро када претходи развитку“, </a:t>
            </a:r>
          </a:p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</a:rPr>
              <a:t>     -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Брунер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– три нивоа репрезентовања градива: акциони, иконички, симболички, интелектуални развој се подстиче стављањем детета  пред одговарајуће проблеме, настава ће имати највећу трансферну вредност ако се у први план истиче процес сазнавања,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у процесу трансфера се не преносе готова знања, већ методе стицања знања; </a:t>
            </a:r>
          </a:p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</a:rPr>
              <a:t>	-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Гање – значај развоја интелектуалних вештина, а не стицање вербализованих знања,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хоризонтални и вертикални трансфер – хоризонтални постојеће способности служе за решавање сродних проблема, вертикални – субординантне способности су предуслов за стицање способности вишег реда; </a:t>
            </a:r>
          </a:p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</a:rPr>
              <a:t>	- Шулман – вођено откриће као нови модел учења,</a:t>
            </a:r>
            <a:r>
              <a:rPr lang="sr-Cyrl-CS" altLang="en-US" sz="2000" dirty="0">
                <a:latin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</TotalTime>
  <Words>1557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Century Gothic</vt:lpstr>
      <vt:lpstr>Times New Roman</vt:lpstr>
      <vt:lpstr>Verdana</vt:lpstr>
      <vt:lpstr>Wingdings 3</vt:lpstr>
      <vt:lpstr>Slice</vt:lpstr>
      <vt:lpstr>Академија техничко-васпитачких струковних студија Ниш Одсек Пирот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Академија техничко-васпитачких струковних студија Ниш Одсек Пирот</dc:title>
  <dc:creator>Admin</dc:creator>
  <cp:lastModifiedBy>Admin</cp:lastModifiedBy>
  <cp:revision>8</cp:revision>
  <dcterms:created xsi:type="dcterms:W3CDTF">2020-05-09T07:56:16Z</dcterms:created>
  <dcterms:modified xsi:type="dcterms:W3CDTF">2020-05-10T07:45:01Z</dcterms:modified>
</cp:coreProperties>
</file>