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300" r:id="rId18"/>
    <p:sldId id="301" r:id="rId19"/>
    <p:sldId id="30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154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0CBBA2CA-C172-4394-9BB8-4A7C08312DA1}"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1257930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2028854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88733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330723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077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1881937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3478978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117783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3191777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BBA2CA-C172-4394-9BB8-4A7C08312DA1}"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23568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BBA2CA-C172-4394-9BB8-4A7C08312DA1}"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489462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BBA2CA-C172-4394-9BB8-4A7C08312DA1}"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1690853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BBA2CA-C172-4394-9BB8-4A7C08312DA1}"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2728286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BBA2CA-C172-4394-9BB8-4A7C08312DA1}"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369877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BBA2CA-C172-4394-9BB8-4A7C08312DA1}"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293512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BBA2CA-C172-4394-9BB8-4A7C08312DA1}"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A4B79-FACD-4E63-A141-B5C5FB104DFD}" type="slidenum">
              <a:rPr lang="en-US" smtClean="0"/>
              <a:t>‹#›</a:t>
            </a:fld>
            <a:endParaRPr lang="en-US"/>
          </a:p>
        </p:txBody>
      </p:sp>
    </p:spTree>
    <p:extLst>
      <p:ext uri="{BB962C8B-B14F-4D97-AF65-F5344CB8AC3E}">
        <p14:creationId xmlns:p14="http://schemas.microsoft.com/office/powerpoint/2010/main" val="4707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CBBA2CA-C172-4394-9BB8-4A7C08312DA1}" type="datetimeFigureOut">
              <a:rPr lang="en-US" smtClean="0"/>
              <a:t>5/3/2020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E9A4B79-FACD-4E63-A141-B5C5FB104DFD}" type="slidenum">
              <a:rPr lang="en-US" smtClean="0"/>
              <a:t>‹#›</a:t>
            </a:fld>
            <a:endParaRPr lang="en-US"/>
          </a:p>
        </p:txBody>
      </p:sp>
    </p:spTree>
    <p:extLst>
      <p:ext uri="{BB962C8B-B14F-4D97-AF65-F5344CB8AC3E}">
        <p14:creationId xmlns:p14="http://schemas.microsoft.com/office/powerpoint/2010/main" val="16768542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954FCE-3D6C-4752-BC6B-0900B7CC6C93}"/>
              </a:ext>
            </a:extLst>
          </p:cNvPr>
          <p:cNvSpPr>
            <a:spLocks noGrp="1"/>
          </p:cNvSpPr>
          <p:nvPr>
            <p:ph type="ctrTitle"/>
          </p:nvPr>
        </p:nvSpPr>
        <p:spPr>
          <a:xfrm>
            <a:off x="684212" y="685800"/>
            <a:ext cx="8001000" cy="1881232"/>
          </a:xfrm>
        </p:spPr>
        <p:txBody>
          <a:bodyPr>
            <a:normAutofit/>
          </a:bodyPr>
          <a:lstStyle/>
          <a:p>
            <a:r>
              <a:rPr lang="sr-Cyrl-RS" sz="2800" dirty="0">
                <a:latin typeface="Times New Roman" panose="02020603050405020304" pitchFamily="18" charset="0"/>
                <a:cs typeface="Times New Roman" panose="02020603050405020304" pitchFamily="18" charset="0"/>
              </a:rPr>
              <a:t>Академија техничко-васпитачких струковних студија Ниш</a:t>
            </a:r>
            <a:br>
              <a:rPr lang="sr-Cyrl-RS" sz="2800" dirty="0">
                <a:latin typeface="Times New Roman" panose="02020603050405020304" pitchFamily="18" charset="0"/>
                <a:cs typeface="Times New Roman" panose="02020603050405020304" pitchFamily="18" charset="0"/>
              </a:rPr>
            </a:br>
            <a:r>
              <a:rPr lang="sr-Cyrl-RS" sz="2800" dirty="0">
                <a:latin typeface="Times New Roman" panose="02020603050405020304" pitchFamily="18" charset="0"/>
                <a:cs typeface="Times New Roman" panose="02020603050405020304" pitchFamily="18" charset="0"/>
              </a:rPr>
              <a:t>Одсек Пирот</a:t>
            </a:r>
            <a:endParaRPr lang="en-US" sz="2800"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E86EE81-C249-4419-AF63-B6B5364D1FE1}"/>
              </a:ext>
            </a:extLst>
          </p:cNvPr>
          <p:cNvSpPr>
            <a:spLocks noGrp="1"/>
          </p:cNvSpPr>
          <p:nvPr>
            <p:ph type="subTitle" idx="1"/>
          </p:nvPr>
        </p:nvSpPr>
        <p:spPr>
          <a:xfrm>
            <a:off x="684211" y="2567033"/>
            <a:ext cx="10464757" cy="3224168"/>
          </a:xfrm>
        </p:spPr>
        <p:txBody>
          <a:bodyPr>
            <a:normAutofit fontScale="85000" lnSpcReduction="20000"/>
          </a:bodyPr>
          <a:lstStyle/>
          <a:p>
            <a:pPr marL="0" indent="0" algn="ctr">
              <a:buNone/>
            </a:pPr>
            <a:r>
              <a:rPr lang="sr-Cyrl-RS" dirty="0">
                <a:latin typeface="Times New Roman" panose="02020603050405020304" pitchFamily="18" charset="0"/>
                <a:cs typeface="Times New Roman" panose="02020603050405020304" pitchFamily="18" charset="0"/>
              </a:rPr>
              <a:t>Предавања из предмета</a:t>
            </a:r>
          </a:p>
          <a:p>
            <a:pPr marL="0" indent="0" algn="ctr">
              <a:buNone/>
            </a:pPr>
            <a:r>
              <a:rPr lang="sr-Cyrl-RS" sz="2800" b="1" dirty="0">
                <a:latin typeface="Times New Roman" panose="02020603050405020304" pitchFamily="18" charset="0"/>
                <a:cs typeface="Times New Roman" panose="02020603050405020304" pitchFamily="18" charset="0"/>
              </a:rPr>
              <a:t>Развојна и педагошка психологија</a:t>
            </a:r>
          </a:p>
          <a:p>
            <a:pPr marL="0" indent="0" algn="ctr">
              <a:buNone/>
            </a:pPr>
            <a:r>
              <a:rPr lang="sr-Latn-RS" dirty="0">
                <a:latin typeface="Times New Roman" panose="02020603050405020304" pitchFamily="18" charset="0"/>
                <a:cs typeface="Times New Roman" panose="02020603050405020304" pitchFamily="18" charset="0"/>
              </a:rPr>
              <a:t>5.5.</a:t>
            </a:r>
            <a:r>
              <a:rPr lang="sr-Cyrl-RS" dirty="0">
                <a:latin typeface="Times New Roman" panose="02020603050405020304" pitchFamily="18" charset="0"/>
                <a:cs typeface="Times New Roman" panose="02020603050405020304" pitchFamily="18" charset="0"/>
              </a:rPr>
              <a:t>2020.</a:t>
            </a: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r>
              <a:rPr lang="sr-Cyrl-RS" dirty="0">
                <a:latin typeface="Times New Roman" panose="02020603050405020304" pitchFamily="18" charset="0"/>
                <a:cs typeface="Times New Roman" panose="02020603050405020304" pitchFamily="18" charset="0"/>
              </a:rPr>
              <a:t>др Мирјана Станковић-Ђорђевић,</a:t>
            </a:r>
          </a:p>
          <a:p>
            <a:pPr marL="0" indent="0" algn="ctr">
              <a:buNone/>
            </a:pPr>
            <a:r>
              <a:rPr lang="sr-Cyrl-RS" dirty="0">
                <a:latin typeface="Times New Roman" panose="02020603050405020304" pitchFamily="18" charset="0"/>
                <a:cs typeface="Times New Roman" panose="02020603050405020304" pitchFamily="18" charset="0"/>
              </a:rPr>
              <a:t>проф. струковних студија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169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id="{C128779F-CF90-4C26-AA7A-D456998F9B14}"/>
              </a:ext>
            </a:extLst>
          </p:cNvPr>
          <p:cNvSpPr>
            <a:spLocks noChangeArrowheads="1"/>
          </p:cNvSpPr>
          <p:nvPr/>
        </p:nvSpPr>
        <p:spPr bwMode="auto">
          <a:xfrm>
            <a:off x="595618" y="1064678"/>
            <a:ext cx="10855354"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tabLst>
                <a:tab pos="457200" algn="l"/>
              </a:tabLst>
              <a:defRPr>
                <a:solidFill>
                  <a:schemeClr val="tx1"/>
                </a:solidFill>
                <a:latin typeface="Verdana" panose="020B0604030504040204" pitchFamily="34" charset="0"/>
              </a:defRPr>
            </a:lvl1pPr>
            <a:lvl2pPr marL="742950" indent="-285750">
              <a:tabLst>
                <a:tab pos="457200" algn="l"/>
              </a:tabLst>
              <a:defRPr>
                <a:solidFill>
                  <a:schemeClr val="tx1"/>
                </a:solidFill>
                <a:latin typeface="Verdana" panose="020B0604030504040204" pitchFamily="34" charset="0"/>
              </a:defRPr>
            </a:lvl2pPr>
            <a:lvl3pPr marL="1143000" indent="-228600">
              <a:tabLst>
                <a:tab pos="457200" algn="l"/>
              </a:tabLst>
              <a:defRPr>
                <a:solidFill>
                  <a:schemeClr val="tx1"/>
                </a:solidFill>
                <a:latin typeface="Verdana" panose="020B0604030504040204" pitchFamily="34" charset="0"/>
              </a:defRPr>
            </a:lvl3pPr>
            <a:lvl4pPr marL="1600200" indent="-228600">
              <a:tabLst>
                <a:tab pos="457200" algn="l"/>
              </a:tabLst>
              <a:defRPr>
                <a:solidFill>
                  <a:schemeClr val="tx1"/>
                </a:solidFill>
                <a:latin typeface="Verdana" panose="020B0604030504040204" pitchFamily="34" charset="0"/>
              </a:defRPr>
            </a:lvl4pPr>
            <a:lvl5pPr marL="2057400" indent="-228600">
              <a:tabLst>
                <a:tab pos="45720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9pPr>
          </a:lstStyle>
          <a:p>
            <a:pPr algn="just"/>
            <a:r>
              <a:rPr lang="sr-Cyrl-CS" altLang="en-US" b="1" dirty="0"/>
              <a:t>				</a:t>
            </a:r>
            <a:r>
              <a:rPr lang="sr-Cyrl-CS" altLang="en-US" sz="2000" b="1" dirty="0">
                <a:solidFill>
                  <a:srgbClr val="FFC000"/>
                </a:solidFill>
                <a:latin typeface="Times New Roman" panose="02020603050405020304" pitchFamily="18" charset="0"/>
              </a:rPr>
              <a:t>УСЛОВИ УСПЕШНОГ УЧЕЊА</a:t>
            </a:r>
          </a:p>
          <a:p>
            <a:pPr algn="just"/>
            <a:endParaRPr lang="sr-Cyrl-CS" altLang="en-US" sz="2000" dirty="0">
              <a:solidFill>
                <a:srgbClr val="FFC000"/>
              </a:solidFill>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1.физички </a:t>
            </a:r>
            <a:endParaRPr lang="en-US" altLang="en-US" sz="2000" dirty="0">
              <a:solidFill>
                <a:srgbClr val="FFC000"/>
              </a:solidFill>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2. органски - физиолошки</a:t>
            </a:r>
            <a:endParaRPr lang="en-US" altLang="en-US" sz="2000" dirty="0">
              <a:solidFill>
                <a:srgbClr val="FFC000"/>
              </a:solidFill>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3.социјално-економски</a:t>
            </a:r>
            <a:endParaRPr lang="en-US" altLang="en-US" sz="2000" dirty="0">
              <a:solidFill>
                <a:srgbClr val="FFC000"/>
              </a:solidFill>
              <a:latin typeface="Times New Roman" panose="02020603050405020304" pitchFamily="18" charset="0"/>
            </a:endParaRPr>
          </a:p>
          <a:p>
            <a:pPr algn="just"/>
            <a:r>
              <a:rPr lang="sr-Cyrl-CS" altLang="en-US" sz="2000" b="1" u="sng" dirty="0">
                <a:solidFill>
                  <a:srgbClr val="FFC000"/>
                </a:solidFill>
                <a:latin typeface="Times New Roman" panose="02020603050405020304" pitchFamily="18" charset="0"/>
              </a:rPr>
              <a:t>4.Психолошки</a:t>
            </a:r>
          </a:p>
          <a:p>
            <a:pPr algn="just"/>
            <a:endParaRPr lang="en-US" altLang="en-US" sz="2000" dirty="0">
              <a:solidFill>
                <a:schemeClr val="folHlink"/>
              </a:solidFill>
              <a:latin typeface="Times New Roman" panose="02020603050405020304" pitchFamily="18" charset="0"/>
            </a:endParaRPr>
          </a:p>
          <a:p>
            <a:pPr algn="just">
              <a:buFontTx/>
              <a:buAutoNum type="arabicPeriod"/>
            </a:pPr>
            <a:r>
              <a:rPr lang="sr-Cyrl-CS" altLang="en-US" b="1" dirty="0">
                <a:latin typeface="Times New Roman" panose="02020603050405020304" pitchFamily="18" charset="0"/>
              </a:rPr>
              <a:t>климатски и атмосферски услови, температура (18-20 степени), влажност и кретање ваздуха, осветљење, бука...</a:t>
            </a:r>
          </a:p>
          <a:p>
            <a:pPr algn="just">
              <a:buFontTx/>
              <a:buAutoNum type="arabicPeriod"/>
            </a:pPr>
            <a:endParaRPr lang="en-US" altLang="en-US" dirty="0">
              <a:latin typeface="Times New Roman" panose="02020603050405020304" pitchFamily="18" charset="0"/>
            </a:endParaRPr>
          </a:p>
          <a:p>
            <a:pPr algn="just">
              <a:buFontTx/>
              <a:buAutoNum type="arabicPeriod" startAt="2"/>
            </a:pPr>
            <a:r>
              <a:rPr lang="sr-Cyrl-CS" altLang="en-US" b="1" dirty="0">
                <a:latin typeface="Times New Roman" panose="02020603050405020304" pitchFamily="18" charset="0"/>
              </a:rPr>
              <a:t>здравље-болест,  нормално функционисање чулних органа, задовољење основних потреба (глад – ситост, стимулативни напици – кафа – пола сата од испијања и траји 2-3 сата, алкохол – Холингворт – 5-15% смањује ефикасност), умор, узраст, пол,</a:t>
            </a:r>
          </a:p>
          <a:p>
            <a:pPr algn="just">
              <a:buFontTx/>
              <a:buAutoNum type="arabicPeriod" startAt="2"/>
            </a:pPr>
            <a:endParaRPr lang="en-US" altLang="en-US" dirty="0">
              <a:latin typeface="Times New Roman" panose="02020603050405020304" pitchFamily="18" charset="0"/>
            </a:endParaRPr>
          </a:p>
          <a:p>
            <a:pPr algn="just"/>
            <a:r>
              <a:rPr lang="sr-Latn-CS" altLang="en-US" b="1" dirty="0">
                <a:latin typeface="Times New Roman" panose="02020603050405020304" pitchFamily="18" charset="0"/>
              </a:rPr>
              <a:t>3. </a:t>
            </a:r>
            <a:r>
              <a:rPr lang="sr-Cyrl-CS" altLang="en-US" b="1" dirty="0">
                <a:latin typeface="Times New Roman" panose="02020603050405020304" pitchFamily="18" charset="0"/>
              </a:rPr>
              <a:t>образовни ниво породице, економски статус – СЕС – породице – „прилике за учење“, пример: Бернштајн – „разрађени и ограничени код“ говора, </a:t>
            </a:r>
            <a:r>
              <a:rPr lang="sr-Latn-CS" altLang="en-US" b="1" dirty="0">
                <a:latin typeface="Times New Roman" panose="02020603050405020304" pitchFamily="18" charset="0"/>
              </a:rPr>
              <a:t>Head Start program</a:t>
            </a:r>
            <a:r>
              <a:rPr lang="en-US" altLang="en-US" dirty="0">
                <a:latin typeface="Times New Roman" panose="02020603050405020304"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A206D653-E284-407E-8DF1-ECAE22A899A6}"/>
              </a:ext>
            </a:extLst>
          </p:cNvPr>
          <p:cNvSpPr>
            <a:spLocks noChangeArrowheads="1"/>
          </p:cNvSpPr>
          <p:nvPr/>
        </p:nvSpPr>
        <p:spPr bwMode="auto">
          <a:xfrm>
            <a:off x="612396" y="726918"/>
            <a:ext cx="10779854"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Latn-CS" altLang="en-US" sz="2000" dirty="0">
                <a:solidFill>
                  <a:srgbClr val="FFC000"/>
                </a:solidFill>
                <a:latin typeface="Times New Roman" panose="02020603050405020304" pitchFamily="18" charset="0"/>
              </a:rPr>
              <a:t>4. </a:t>
            </a:r>
            <a:r>
              <a:rPr lang="sr-Cyrl-CS" altLang="en-US" sz="2000" dirty="0">
                <a:solidFill>
                  <a:srgbClr val="FFC000"/>
                </a:solidFill>
                <a:latin typeface="Times New Roman" panose="02020603050405020304" pitchFamily="18" charset="0"/>
              </a:rPr>
              <a:t>ПСИХОЛОШКИ ФАКТОРИ УСПЕШНОГ УЧЕЊА</a:t>
            </a:r>
          </a:p>
          <a:p>
            <a:pPr algn="just"/>
            <a:endParaRPr lang="en-US" altLang="en-US" sz="2000" dirty="0">
              <a:solidFill>
                <a:schemeClr val="folHlink"/>
              </a:solidFill>
              <a:latin typeface="Times New Roman" panose="02020603050405020304" pitchFamily="18" charset="0"/>
            </a:endParaRPr>
          </a:p>
          <a:p>
            <a:pPr algn="just"/>
            <a:r>
              <a:rPr lang="sr-Cyrl-CS" altLang="en-US" sz="2400" dirty="0">
                <a:solidFill>
                  <a:srgbClr val="FFC000"/>
                </a:solidFill>
                <a:latin typeface="Times New Roman" panose="02020603050405020304" pitchFamily="18" charset="0"/>
              </a:rPr>
              <a:t>А) радне навике,</a:t>
            </a:r>
            <a:endParaRPr lang="en-US" altLang="en-US" sz="2400" dirty="0">
              <a:solidFill>
                <a:srgbClr val="FFC000"/>
              </a:solidFill>
              <a:latin typeface="Times New Roman" panose="02020603050405020304" pitchFamily="18" charset="0"/>
            </a:endParaRPr>
          </a:p>
          <a:p>
            <a:pPr algn="just"/>
            <a:r>
              <a:rPr lang="sr-Cyrl-CS" altLang="en-US" sz="2400" dirty="0">
                <a:solidFill>
                  <a:srgbClr val="FFC000"/>
                </a:solidFill>
                <a:latin typeface="Times New Roman" panose="02020603050405020304" pitchFamily="18" charset="0"/>
              </a:rPr>
              <a:t>Б) методе учења,</a:t>
            </a:r>
            <a:endParaRPr lang="en-US" altLang="en-US" sz="2400" dirty="0">
              <a:solidFill>
                <a:srgbClr val="FFC000"/>
              </a:solidFill>
              <a:latin typeface="Times New Roman" panose="02020603050405020304" pitchFamily="18" charset="0"/>
            </a:endParaRPr>
          </a:p>
          <a:p>
            <a:pPr algn="just"/>
            <a:r>
              <a:rPr lang="sr-Cyrl-CS" altLang="en-US" sz="2400" dirty="0">
                <a:solidFill>
                  <a:srgbClr val="FFC000"/>
                </a:solidFill>
                <a:latin typeface="Times New Roman" panose="02020603050405020304" pitchFamily="18" charset="0"/>
              </a:rPr>
              <a:t>В) мотивација за учење,</a:t>
            </a:r>
            <a:endParaRPr lang="en-US" altLang="en-US" sz="2400" dirty="0">
              <a:solidFill>
                <a:srgbClr val="FFC000"/>
              </a:solidFill>
              <a:latin typeface="Times New Roman" panose="02020603050405020304" pitchFamily="18" charset="0"/>
            </a:endParaRPr>
          </a:p>
          <a:p>
            <a:pPr algn="just"/>
            <a:r>
              <a:rPr lang="sr-Cyrl-CS" altLang="en-US" sz="2400" dirty="0">
                <a:solidFill>
                  <a:srgbClr val="FFC000"/>
                </a:solidFill>
                <a:latin typeface="Times New Roman" panose="02020603050405020304" pitchFamily="18" charset="0"/>
              </a:rPr>
              <a:t>Г) способност за учење</a:t>
            </a:r>
          </a:p>
          <a:p>
            <a:pPr algn="just"/>
            <a:endParaRPr lang="en-US" altLang="en-US" sz="2400" b="1" dirty="0">
              <a:solidFill>
                <a:srgbClr val="FFC000"/>
              </a:solidFill>
              <a:latin typeface="Times New Roman" panose="02020603050405020304" pitchFamily="18" charset="0"/>
            </a:endParaRPr>
          </a:p>
          <a:p>
            <a:pPr algn="just"/>
            <a:r>
              <a:rPr lang="sr-Cyrl-CS" altLang="en-US" sz="2400" dirty="0">
                <a:solidFill>
                  <a:srgbClr val="FFC000"/>
                </a:solidFill>
                <a:latin typeface="Times New Roman" panose="02020603050405020304" pitchFamily="18" charset="0"/>
              </a:rPr>
              <a:t>А) Радне навике </a:t>
            </a:r>
          </a:p>
          <a:p>
            <a:pPr algn="just"/>
            <a:endParaRPr lang="en-US" altLang="en-US" dirty="0">
              <a:latin typeface="Times New Roman" panose="02020603050405020304" pitchFamily="18" charset="0"/>
            </a:endParaRPr>
          </a:p>
          <a:p>
            <a:pPr algn="just">
              <a:buFontTx/>
              <a:buChar char="-"/>
            </a:pPr>
            <a:r>
              <a:rPr lang="sr-Cyrl-CS" altLang="en-US" b="1" dirty="0">
                <a:solidFill>
                  <a:srgbClr val="FFC000"/>
                </a:solidFill>
                <a:latin typeface="Times New Roman" panose="02020603050405020304" pitchFamily="18" charset="0"/>
              </a:rPr>
              <a:t>места („место за учење“) </a:t>
            </a:r>
            <a:r>
              <a:rPr lang="sr-Cyrl-CS" altLang="en-US" b="1" dirty="0">
                <a:latin typeface="Times New Roman" panose="02020603050405020304" pitchFamily="18" charset="0"/>
              </a:rPr>
              <a:t>– соба, део собе, проветреност, загрејаност, осветљење, бука-тишина, </a:t>
            </a:r>
          </a:p>
          <a:p>
            <a:pPr algn="just">
              <a:buFontTx/>
              <a:buChar char="-"/>
            </a:pPr>
            <a:endParaRPr lang="sr-Cyrl-CS" altLang="en-US" b="1" dirty="0">
              <a:latin typeface="Times New Roman" panose="02020603050405020304" pitchFamily="18" charset="0"/>
            </a:endParaRPr>
          </a:p>
          <a:p>
            <a:pPr algn="just">
              <a:buFontTx/>
              <a:buChar char="-"/>
            </a:pPr>
            <a:r>
              <a:rPr lang="sr-Cyrl-CS" altLang="en-US" b="1" dirty="0">
                <a:solidFill>
                  <a:srgbClr val="FFC000"/>
                </a:solidFill>
                <a:latin typeface="Times New Roman" panose="02020603050405020304" pitchFamily="18" charset="0"/>
              </a:rPr>
              <a:t>времена</a:t>
            </a:r>
            <a:r>
              <a:rPr lang="sr-Cyrl-CS" altLang="en-US" b="1" dirty="0">
                <a:latin typeface="Times New Roman" panose="02020603050405020304" pitchFamily="18" charset="0"/>
              </a:rPr>
              <a:t> – учи се кад смо најодморнији, у исто време („време за учење“), план рада (дугорочни и краткорочни, могу да буду писани, прецизни), </a:t>
            </a:r>
          </a:p>
          <a:p>
            <a:pPr algn="just"/>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Значај:</a:t>
            </a:r>
            <a:r>
              <a:rPr lang="sr-Cyrl-CS" altLang="en-US" b="1" dirty="0">
                <a:latin typeface="Times New Roman" panose="02020603050405020304" pitchFamily="18" charset="0"/>
              </a:rPr>
              <a:t> навикавање на систематски рад, рационално коришћење времена, бољи успех, самоконтрола, самоваспитање...</a:t>
            </a:r>
            <a:endParaRPr lang="en-US" altLang="en-US" dirty="0">
              <a:latin typeface="Times New Roman" panose="02020603050405020304" pitchFamily="18" charset="0"/>
            </a:endParaRPr>
          </a:p>
          <a:p>
            <a:pPr algn="just"/>
            <a:endParaRPr lang="en-US" altLang="en-US"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0EC2005C-2D06-4DB1-9D5E-79906CFEAE77}"/>
              </a:ext>
            </a:extLst>
          </p:cNvPr>
          <p:cNvSpPr>
            <a:spLocks noChangeArrowheads="1"/>
          </p:cNvSpPr>
          <p:nvPr/>
        </p:nvSpPr>
        <p:spPr bwMode="auto">
          <a:xfrm>
            <a:off x="729842" y="1228397"/>
            <a:ext cx="10595296"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tabLst>
                <a:tab pos="476250" algn="l"/>
              </a:tabLst>
              <a:defRPr>
                <a:solidFill>
                  <a:schemeClr val="tx1"/>
                </a:solidFill>
                <a:latin typeface="Verdana" panose="020B0604030504040204" pitchFamily="34" charset="0"/>
              </a:defRPr>
            </a:lvl1pPr>
            <a:lvl2pPr marL="742950" indent="-285750">
              <a:tabLst>
                <a:tab pos="476250" algn="l"/>
              </a:tabLst>
              <a:defRPr>
                <a:solidFill>
                  <a:schemeClr val="tx1"/>
                </a:solidFill>
                <a:latin typeface="Verdana" panose="020B0604030504040204" pitchFamily="34" charset="0"/>
              </a:defRPr>
            </a:lvl2pPr>
            <a:lvl3pPr marL="1143000" indent="-228600">
              <a:tabLst>
                <a:tab pos="476250" algn="l"/>
              </a:tabLst>
              <a:defRPr>
                <a:solidFill>
                  <a:schemeClr val="tx1"/>
                </a:solidFill>
                <a:latin typeface="Verdana" panose="020B0604030504040204" pitchFamily="34" charset="0"/>
              </a:defRPr>
            </a:lvl3pPr>
            <a:lvl4pPr marL="1600200" indent="-228600">
              <a:tabLst>
                <a:tab pos="476250" algn="l"/>
              </a:tabLst>
              <a:defRPr>
                <a:solidFill>
                  <a:schemeClr val="tx1"/>
                </a:solidFill>
                <a:latin typeface="Verdana" panose="020B0604030504040204" pitchFamily="34" charset="0"/>
              </a:defRPr>
            </a:lvl4pPr>
            <a:lvl5pPr marL="2057400" indent="-228600">
              <a:tabLst>
                <a:tab pos="47625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47625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47625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47625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476250" algn="l"/>
              </a:tabLst>
              <a:defRPr>
                <a:solidFill>
                  <a:schemeClr val="tx1"/>
                </a:solidFill>
                <a:latin typeface="Verdana" panose="020B0604030504040204" pitchFamily="34" charset="0"/>
              </a:defRPr>
            </a:lvl9pPr>
          </a:lstStyle>
          <a:p>
            <a:pPr algn="just"/>
            <a:r>
              <a:rPr lang="sr-Cyrl-CS" altLang="en-US" sz="2000" b="1" dirty="0">
                <a:solidFill>
                  <a:srgbClr val="FFC000"/>
                </a:solidFill>
                <a:latin typeface="Times New Roman" panose="02020603050405020304" pitchFamily="18" charset="0"/>
              </a:rPr>
              <a:t>Б) Методе учења </a:t>
            </a:r>
            <a:r>
              <a:rPr lang="sr-Cyrl-CS" altLang="en-US" sz="2000" b="1" dirty="0">
                <a:latin typeface="Times New Roman" panose="02020603050405020304" pitchFamily="18" charset="0"/>
              </a:rPr>
              <a:t>– рационализација процеса учења – економија и техника учења:</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	</a:t>
            </a:r>
            <a:r>
              <a:rPr lang="sr-Cyrl-CS" altLang="en-US" sz="2000" b="1" dirty="0">
                <a:solidFill>
                  <a:srgbClr val="FFC000"/>
                </a:solidFill>
                <a:latin typeface="Times New Roman" panose="02020603050405020304" pitchFamily="18" charset="0"/>
              </a:rPr>
              <a:t>1.учење расподељено на време и концентрисано- нерасподељено учење,</a:t>
            </a:r>
            <a:endParaRPr lang="en-US" altLang="en-US" sz="2000" dirty="0">
              <a:solidFill>
                <a:srgbClr val="FFC000"/>
              </a:solidFill>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	2.учење целине  и учење делова,</a:t>
            </a:r>
            <a:endParaRPr lang="en-US" altLang="en-US" sz="2000" dirty="0">
              <a:solidFill>
                <a:srgbClr val="FFC000"/>
              </a:solidFill>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	3.активно и пасивно учење.</a:t>
            </a:r>
          </a:p>
          <a:p>
            <a:pPr algn="just"/>
            <a:endParaRPr lang="en-US" altLang="en-US" sz="2000" dirty="0">
              <a:latin typeface="Times New Roman" panose="02020603050405020304" pitchFamily="18" charset="0"/>
            </a:endParaRPr>
          </a:p>
          <a:p>
            <a:pPr algn="just">
              <a:buFontTx/>
              <a:buAutoNum type="arabicPeriod"/>
            </a:pPr>
            <a:r>
              <a:rPr lang="sr-Cyrl-CS" altLang="en-US" sz="2000" b="1" dirty="0">
                <a:latin typeface="Times New Roman" panose="02020603050405020304" pitchFamily="18" charset="0"/>
              </a:rPr>
              <a:t>а) расподељено је боље од концентрисаног  - градиво се учвршћује за време пауза („пливање учимо зими, а клизање лети“) – учвршћивање већ постојећих веза, присећање у паузама, исправљају се погрешно успостављене везе, нов приступ градиву – Ебингхаус –питање трајања учења и пауза: врста градива, особине оног ко учи, млађи узраст – краћи интервали учења, паузе не треба да буду прекратке, али ни дугачке – да се не заборави учено, </a:t>
            </a:r>
          </a:p>
          <a:p>
            <a:pPr algn="just"/>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б) концентрисано – кад је потребно нешто научити брзо, већи напор – већа концентрација, кратак рок делује мотивишуће...</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59A2BAA9-A3B6-41B4-AEB1-7625EF41621A}"/>
              </a:ext>
            </a:extLst>
          </p:cNvPr>
          <p:cNvSpPr>
            <a:spLocks noChangeArrowheads="1"/>
          </p:cNvSpPr>
          <p:nvPr/>
        </p:nvSpPr>
        <p:spPr bwMode="auto">
          <a:xfrm>
            <a:off x="629174" y="2461092"/>
            <a:ext cx="1076307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76250" algn="l"/>
              </a:tabLst>
              <a:defRPr>
                <a:solidFill>
                  <a:schemeClr val="tx1"/>
                </a:solidFill>
                <a:latin typeface="Verdana" panose="020B0604030504040204" pitchFamily="34" charset="0"/>
              </a:defRPr>
            </a:lvl1pPr>
            <a:lvl2pPr marL="742950" indent="-285750">
              <a:tabLst>
                <a:tab pos="476250" algn="l"/>
              </a:tabLst>
              <a:defRPr>
                <a:solidFill>
                  <a:schemeClr val="tx1"/>
                </a:solidFill>
                <a:latin typeface="Verdana" panose="020B0604030504040204" pitchFamily="34" charset="0"/>
              </a:defRPr>
            </a:lvl2pPr>
            <a:lvl3pPr marL="1143000" indent="-228600">
              <a:tabLst>
                <a:tab pos="476250" algn="l"/>
              </a:tabLst>
              <a:defRPr>
                <a:solidFill>
                  <a:schemeClr val="tx1"/>
                </a:solidFill>
                <a:latin typeface="Verdana" panose="020B0604030504040204" pitchFamily="34" charset="0"/>
              </a:defRPr>
            </a:lvl3pPr>
            <a:lvl4pPr marL="1600200" indent="-228600">
              <a:tabLst>
                <a:tab pos="476250" algn="l"/>
              </a:tabLst>
              <a:defRPr>
                <a:solidFill>
                  <a:schemeClr val="tx1"/>
                </a:solidFill>
                <a:latin typeface="Verdana" panose="020B0604030504040204" pitchFamily="34" charset="0"/>
              </a:defRPr>
            </a:lvl4pPr>
            <a:lvl5pPr marL="2057400" indent="-228600">
              <a:tabLst>
                <a:tab pos="47625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47625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47625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47625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476250" algn="l"/>
              </a:tabLst>
              <a:defRPr>
                <a:solidFill>
                  <a:schemeClr val="tx1"/>
                </a:solidFill>
                <a:latin typeface="Verdana" panose="020B0604030504040204" pitchFamily="34" charset="0"/>
              </a:defRPr>
            </a:lvl9pPr>
          </a:lstStyle>
          <a:p>
            <a:pPr algn="just"/>
            <a:r>
              <a:rPr lang="sr-Cyrl-CS" altLang="en-US" sz="2000" b="1" dirty="0">
                <a:latin typeface="Times New Roman" panose="02020603050405020304" pitchFamily="18" charset="0"/>
              </a:rPr>
              <a:t>2. глобално – насупрот партитивном учењу - нема правила – фактори: смисао градива, величина и тежина градива, узраст, способности, радне навике...партитивна – за моторичке радње, бесмислени вербални материјал, глобална – песме, приче...</a:t>
            </a:r>
          </a:p>
          <a:p>
            <a:pPr algn="just"/>
            <a:endParaRPr lang="en-US" altLang="en-US" sz="2000" dirty="0">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Најчешће се користи </a:t>
            </a:r>
            <a:r>
              <a:rPr lang="sr-Cyrl-CS" altLang="en-US" sz="2000" b="1" u="sng" dirty="0">
                <a:solidFill>
                  <a:srgbClr val="FFC000"/>
                </a:solidFill>
                <a:latin typeface="Times New Roman" panose="02020603050405020304" pitchFamily="18" charset="0"/>
              </a:rPr>
              <a:t>комбинована метода</a:t>
            </a:r>
            <a:endParaRPr lang="en-US" altLang="en-US" sz="2000" dirty="0">
              <a:solidFill>
                <a:srgbClr val="FFC000"/>
              </a:solidFill>
              <a:latin typeface="Times New Roman" panose="02020603050405020304" pitchFamily="18" charset="0"/>
            </a:endParaRPr>
          </a:p>
          <a:p>
            <a:pPr algn="just"/>
            <a:endParaRPr lang="en-US" altLang="en-US" sz="2000" dirty="0">
              <a:solidFill>
                <a:schemeClr val="folHlink"/>
              </a:solidFill>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a:extLst>
              <a:ext uri="{FF2B5EF4-FFF2-40B4-BE49-F238E27FC236}">
                <a16:creationId xmlns:a16="http://schemas.microsoft.com/office/drawing/2014/main" id="{62D10EE3-3CDB-46D7-8400-75254005A623}"/>
              </a:ext>
            </a:extLst>
          </p:cNvPr>
          <p:cNvSpPr>
            <a:spLocks noChangeArrowheads="1"/>
          </p:cNvSpPr>
          <p:nvPr/>
        </p:nvSpPr>
        <p:spPr bwMode="auto">
          <a:xfrm>
            <a:off x="612396" y="1077686"/>
            <a:ext cx="10796632"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304800" algn="l"/>
              </a:tabLst>
              <a:defRPr>
                <a:solidFill>
                  <a:schemeClr val="tx1"/>
                </a:solidFill>
                <a:latin typeface="Verdana" panose="020B0604030504040204" pitchFamily="34" charset="0"/>
              </a:defRPr>
            </a:lvl1pPr>
            <a:lvl2pPr marL="742950" indent="-285750">
              <a:tabLst>
                <a:tab pos="304800" algn="l"/>
              </a:tabLst>
              <a:defRPr>
                <a:solidFill>
                  <a:schemeClr val="tx1"/>
                </a:solidFill>
                <a:latin typeface="Verdana" panose="020B0604030504040204" pitchFamily="34" charset="0"/>
              </a:defRPr>
            </a:lvl2pPr>
            <a:lvl3pPr marL="1143000" indent="-228600">
              <a:tabLst>
                <a:tab pos="304800" algn="l"/>
              </a:tabLst>
              <a:defRPr>
                <a:solidFill>
                  <a:schemeClr val="tx1"/>
                </a:solidFill>
                <a:latin typeface="Verdana" panose="020B0604030504040204" pitchFamily="34" charset="0"/>
              </a:defRPr>
            </a:lvl3pPr>
            <a:lvl4pPr marL="1600200" indent="-228600">
              <a:tabLst>
                <a:tab pos="304800" algn="l"/>
              </a:tabLst>
              <a:defRPr>
                <a:solidFill>
                  <a:schemeClr val="tx1"/>
                </a:solidFill>
                <a:latin typeface="Verdana" panose="020B0604030504040204" pitchFamily="34" charset="0"/>
              </a:defRPr>
            </a:lvl4pPr>
            <a:lvl5pPr marL="2057400" indent="-228600">
              <a:tabLst>
                <a:tab pos="30480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30480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30480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30480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304800" algn="l"/>
              </a:tabLst>
              <a:defRPr>
                <a:solidFill>
                  <a:schemeClr val="tx1"/>
                </a:solidFill>
                <a:latin typeface="Verdana" panose="020B0604030504040204" pitchFamily="34" charset="0"/>
              </a:defRPr>
            </a:lvl9pPr>
          </a:lstStyle>
          <a:p>
            <a:pPr algn="just"/>
            <a:r>
              <a:rPr lang="sr-Cyrl-CS" altLang="en-US" sz="2000" b="1" dirty="0">
                <a:solidFill>
                  <a:srgbClr val="FFC000"/>
                </a:solidFill>
                <a:latin typeface="Times New Roman" panose="02020603050405020304" pitchFamily="18" charset="0"/>
              </a:rPr>
              <a:t>3. Активно учење – активација виших менталних функција приликом учења</a:t>
            </a:r>
            <a:endParaRPr lang="en-US" altLang="en-US" sz="2000" dirty="0">
              <a:solidFill>
                <a:srgbClr val="FFC000"/>
              </a:solidFill>
              <a:latin typeface="Times New Roman" panose="02020603050405020304" pitchFamily="18" charset="0"/>
            </a:endParaRPr>
          </a:p>
          <a:p>
            <a:pPr algn="just"/>
            <a:r>
              <a:rPr lang="sr-Cyrl-CS" altLang="en-US" sz="2000" b="1" dirty="0">
                <a:latin typeface="Times New Roman" panose="02020603050405020304" pitchFamily="18" charset="0"/>
              </a:rPr>
              <a:t>Односи се на школско учење – активно размишљање о ономе што се учи, повезивање са претходним искуством, знањем, теоријама...</a:t>
            </a:r>
          </a:p>
          <a:p>
            <a:pPr algn="just"/>
            <a:endParaRPr lang="en-US" altLang="en-US" sz="2000" dirty="0">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Распоред активности током учења неког материјала – градива:</a:t>
            </a:r>
            <a:endParaRPr lang="en-US" altLang="en-US" sz="2000" dirty="0">
              <a:solidFill>
                <a:srgbClr val="FFC000"/>
              </a:solidFill>
              <a:latin typeface="Times New Roman" panose="02020603050405020304" pitchFamily="18" charset="0"/>
            </a:endParaRPr>
          </a:p>
          <a:p>
            <a:pPr algn="just"/>
            <a:r>
              <a:rPr lang="sr-Cyrl-CS" altLang="en-US" sz="2000" b="1" dirty="0">
                <a:latin typeface="Times New Roman" panose="02020603050405020304" pitchFamily="18" charset="0"/>
              </a:rPr>
              <a:t>1.претходни преглед градива,</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2.постављање питања,</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3.активно читање,</a:t>
            </a:r>
            <a:endParaRPr lang="en-US" altLang="en-US" sz="2000" dirty="0">
              <a:latin typeface="Times New Roman" panose="02020603050405020304" pitchFamily="18" charset="0"/>
            </a:endParaRPr>
          </a:p>
          <a:p>
            <a:pPr algn="just"/>
            <a:r>
              <a:rPr lang="sr-Cyrl-CS" altLang="en-US" sz="2000" b="1" u="sng" dirty="0">
                <a:solidFill>
                  <a:srgbClr val="FFC000"/>
                </a:solidFill>
                <a:latin typeface="Times New Roman" panose="02020603050405020304" pitchFamily="18" charset="0"/>
              </a:rPr>
              <a:t>4.преслишавање,</a:t>
            </a:r>
            <a:endParaRPr lang="en-US" altLang="en-US" sz="2000" dirty="0">
              <a:solidFill>
                <a:srgbClr val="FFC000"/>
              </a:solidFill>
              <a:latin typeface="Times New Roman" panose="02020603050405020304" pitchFamily="18" charset="0"/>
            </a:endParaRPr>
          </a:p>
          <a:p>
            <a:pPr algn="just"/>
            <a:r>
              <a:rPr lang="sr-Cyrl-CS" altLang="en-US" sz="2000" b="1" dirty="0">
                <a:latin typeface="Times New Roman" panose="02020603050405020304" pitchFamily="18" charset="0"/>
              </a:rPr>
              <a:t>5.завршни преглед градива</a:t>
            </a:r>
          </a:p>
          <a:p>
            <a:pPr algn="just"/>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Најважнији део учења је преслишавање – не прерано, усмено – гласно - писмено, то је активно вежбање ученог, повезивање у логичку целину, упознавање са тежим и лакшим деловима, јавља се свест о успеху, забелешке – резимеа, подвлачење </a:t>
            </a:r>
            <a:endParaRPr lang="en-US" altLang="en-US" sz="2000" dirty="0">
              <a:latin typeface="Times New Roman" panose="02020603050405020304" pitchFamily="18" charset="0"/>
            </a:endParaRPr>
          </a:p>
          <a:p>
            <a:pPr algn="just"/>
            <a:endParaRPr lang="en-US" altLang="en-US" sz="2000"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a:extLst>
              <a:ext uri="{FF2B5EF4-FFF2-40B4-BE49-F238E27FC236}">
                <a16:creationId xmlns:a16="http://schemas.microsoft.com/office/drawing/2014/main" id="{EB6D85C4-8D14-4A64-ACD8-53FD79EBF9A4}"/>
              </a:ext>
            </a:extLst>
          </p:cNvPr>
          <p:cNvSpPr>
            <a:spLocks noChangeArrowheads="1"/>
          </p:cNvSpPr>
          <p:nvPr/>
        </p:nvSpPr>
        <p:spPr bwMode="auto">
          <a:xfrm>
            <a:off x="679508" y="1199208"/>
            <a:ext cx="10821798"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sz="2400" b="1" u="sng" dirty="0">
                <a:solidFill>
                  <a:srgbClr val="FFC000"/>
                </a:solidFill>
                <a:latin typeface="Times New Roman" panose="02020603050405020304" pitchFamily="18" charset="0"/>
              </a:rPr>
              <a:t>В) Мотивација за учење</a:t>
            </a:r>
            <a:endParaRPr lang="en-US" altLang="en-US" sz="2400" b="1" dirty="0">
              <a:solidFill>
                <a:srgbClr val="FFC000"/>
              </a:solidFill>
              <a:latin typeface="Times New Roman" panose="02020603050405020304" pitchFamily="18" charset="0"/>
            </a:endParaRPr>
          </a:p>
          <a:p>
            <a:pPr algn="just"/>
            <a:r>
              <a:rPr lang="sr-Cyrl-CS" altLang="en-US" sz="2000" b="1" dirty="0">
                <a:latin typeface="Times New Roman" panose="02020603050405020304" pitchFamily="18" charset="0"/>
              </a:rPr>
              <a:t>50% успешности се објашњава нивоом интелигенције, осталих 50% су фактори неинтелектуалне природе – пре свега мотивација, </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Квашчев и Радовановић, 1977. – мотивационе компоненте, поред способности и особине личности имају значајно место у школском успеху,</a:t>
            </a:r>
          </a:p>
          <a:p>
            <a:pPr algn="just"/>
            <a:r>
              <a:rPr lang="sr-Cyrl-CS" altLang="en-US" sz="2000" b="1" dirty="0">
                <a:latin typeface="Times New Roman" panose="02020603050405020304" pitchFamily="18" charset="0"/>
              </a:rPr>
              <a:t> </a:t>
            </a:r>
            <a:endParaRPr lang="en-US" altLang="en-US" sz="2000" dirty="0">
              <a:latin typeface="Times New Roman" panose="02020603050405020304" pitchFamily="18" charset="0"/>
            </a:endParaRPr>
          </a:p>
          <a:p>
            <a:pPr algn="just"/>
            <a:r>
              <a:rPr lang="sr-Cyrl-CS" altLang="en-US" sz="2000" b="1" u="sng" dirty="0">
                <a:latin typeface="Times New Roman" panose="02020603050405020304" pitchFamily="18" charset="0"/>
              </a:rPr>
              <a:t>мотиви</a:t>
            </a:r>
            <a:r>
              <a:rPr lang="sr-Cyrl-CS" altLang="en-US" sz="2000" b="1" dirty="0">
                <a:latin typeface="Times New Roman" panose="02020603050405020304" pitchFamily="18" charset="0"/>
              </a:rPr>
              <a:t> су покретачи човекове активности – „процес покретања активности човека, његово усмеравање на одређене објекте и регулисање активности ради постизања циља“ – Рот</a:t>
            </a:r>
          </a:p>
          <a:p>
            <a:pPr algn="just"/>
            <a:endParaRPr lang="en-US" altLang="en-US" sz="2000" dirty="0">
              <a:latin typeface="Times New Roman" panose="02020603050405020304" pitchFamily="18" charset="0"/>
            </a:endParaRPr>
          </a:p>
          <a:p>
            <a:pPr algn="just"/>
            <a:r>
              <a:rPr lang="sr-Cyrl-CS" altLang="en-US" sz="2000" b="1" u="sng" dirty="0">
                <a:solidFill>
                  <a:srgbClr val="FFC000"/>
                </a:solidFill>
                <a:latin typeface="Times New Roman" panose="02020603050405020304" pitchFamily="18" charset="0"/>
              </a:rPr>
              <a:t>Подстицаји за учење - спољашња – екстринзичка мотивација:</a:t>
            </a:r>
            <a:r>
              <a:rPr lang="sr-Cyrl-CS" altLang="en-US" sz="2000" b="1" dirty="0">
                <a:solidFill>
                  <a:srgbClr val="FFC000"/>
                </a:solidFill>
                <a:latin typeface="Times New Roman" panose="02020603050405020304" pitchFamily="18" charset="0"/>
              </a:rPr>
              <a:t> </a:t>
            </a:r>
            <a:r>
              <a:rPr lang="sr-Cyrl-CS" altLang="en-US" sz="2000" b="1" dirty="0">
                <a:latin typeface="Times New Roman" panose="02020603050405020304" pitchFamily="18" charset="0"/>
              </a:rPr>
              <a:t>циљ, рок, интересовање, пријатност – непријатност  (Фројд) – став према градиву, познавање резултата – непосредно по учењу (Скинер – програмирано учење), похвала и покуда ( тип личности, пол, способности), сарадња и такмичарство (значајан је тимски рад),  успех и неуспех („сваки успех рађа нови успех“), степен аспирације – лична амбиција...</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a:extLst>
              <a:ext uri="{FF2B5EF4-FFF2-40B4-BE49-F238E27FC236}">
                <a16:creationId xmlns:a16="http://schemas.microsoft.com/office/drawing/2014/main" id="{E46DE32C-E125-4401-AFED-1ACF6DC10CC3}"/>
              </a:ext>
            </a:extLst>
          </p:cNvPr>
          <p:cNvSpPr>
            <a:spLocks noChangeArrowheads="1"/>
          </p:cNvSpPr>
          <p:nvPr/>
        </p:nvSpPr>
        <p:spPr bwMode="auto">
          <a:xfrm>
            <a:off x="604007" y="1170019"/>
            <a:ext cx="1093085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sz="2400" b="1" u="sng" dirty="0">
                <a:solidFill>
                  <a:srgbClr val="FFC000"/>
                </a:solidFill>
                <a:latin typeface="Times New Roman" panose="02020603050405020304" pitchFamily="18" charset="0"/>
              </a:rPr>
              <a:t>Интринзичка – права мотивација – стваралачка – суштинска – виша мотивација</a:t>
            </a:r>
          </a:p>
          <a:p>
            <a:pPr algn="just"/>
            <a:r>
              <a:rPr lang="sr-Cyrl-CS" altLang="en-US" sz="2000" b="1" u="sng" dirty="0">
                <a:latin typeface="Times New Roman" panose="02020603050405020304" pitchFamily="18" charset="0"/>
              </a:rPr>
              <a:t> </a:t>
            </a:r>
          </a:p>
          <a:p>
            <a:pPr algn="just"/>
            <a:r>
              <a:rPr lang="sr-Cyrl-CS" altLang="en-US" sz="2000" b="1" dirty="0">
                <a:latin typeface="Times New Roman" panose="02020603050405020304" pitchFamily="18" charset="0"/>
              </a:rPr>
              <a:t> жеља, потреба да се нешто научи, спремност да се учи без спољашње принуде, са вољом, активности које се предузимају да би се дошло до жељеног циља су средство, а не циљ, „потребе развоја“ – А. Маслов </a:t>
            </a:r>
          </a:p>
          <a:p>
            <a:pPr algn="just"/>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Циљ васпитно-образовно</a:t>
            </a:r>
            <a:r>
              <a:rPr lang="en-US" altLang="en-US" sz="2000" b="1" dirty="0">
                <a:latin typeface="Times New Roman" panose="02020603050405020304" pitchFamily="18" charset="0"/>
              </a:rPr>
              <a:t>г</a:t>
            </a:r>
            <a:r>
              <a:rPr lang="sr-Cyrl-CS" altLang="en-US" sz="2000" b="1" dirty="0">
                <a:latin typeface="Times New Roman" panose="02020603050405020304" pitchFamily="18" charset="0"/>
              </a:rPr>
              <a:t> рада је, сем спољашње, развијати унутрашњу мотивацију, потребу за сазнањем, открићем, побудити дечја интересовања, научи се само оно за шта се има интереса, омогућити детету да реализује своју радозналост, подстицати личну амбицију...</a:t>
            </a:r>
          </a:p>
          <a:p>
            <a:pPr algn="just"/>
            <a:r>
              <a:rPr lang="sr-Cyrl-CS" altLang="en-US" sz="2000" b="1" dirty="0">
                <a:latin typeface="Times New Roman" panose="02020603050405020304" pitchFamily="18" charset="0"/>
              </a:rPr>
              <a:t>“Дете треба да учествује у процесу стварања знања, та знања су најтрајнија и највише утичу на човека у смислу богаћења и стваралачког развоја његове личности“, „учење треба да буде акт открића“ – Брунер.</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a:extLst>
              <a:ext uri="{FF2B5EF4-FFF2-40B4-BE49-F238E27FC236}">
                <a16:creationId xmlns:a16="http://schemas.microsoft.com/office/drawing/2014/main" id="{D885159B-FC46-481C-87DE-235963E69811}"/>
              </a:ext>
            </a:extLst>
          </p:cNvPr>
          <p:cNvSpPr>
            <a:spLocks noChangeArrowheads="1"/>
          </p:cNvSpPr>
          <p:nvPr/>
        </p:nvSpPr>
        <p:spPr bwMode="auto">
          <a:xfrm>
            <a:off x="545284" y="861448"/>
            <a:ext cx="11107024"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b="1" dirty="0"/>
              <a:t>			</a:t>
            </a:r>
            <a:r>
              <a:rPr lang="sr-Cyrl-CS" altLang="en-US" sz="2000" b="1" dirty="0">
                <a:solidFill>
                  <a:srgbClr val="FFC000"/>
                </a:solidFill>
                <a:latin typeface="Times New Roman" panose="02020603050405020304" pitchFamily="18" charset="0"/>
              </a:rPr>
              <a:t>УЧЕЊЕ И УМОР</a:t>
            </a:r>
          </a:p>
          <a:p>
            <a:pPr algn="just"/>
            <a:endParaRPr lang="en-US" altLang="en-US" sz="2000" dirty="0">
              <a:solidFill>
                <a:srgbClr val="FFC000"/>
              </a:solidFill>
              <a:latin typeface="Times New Roman" panose="02020603050405020304" pitchFamily="18" charset="0"/>
            </a:endParaRPr>
          </a:p>
          <a:p>
            <a:pPr algn="just"/>
            <a:r>
              <a:rPr lang="sr-Cyrl-CS" altLang="en-US" b="1" dirty="0">
                <a:latin typeface="Times New Roman" panose="02020603050405020304" pitchFamily="18" charset="0"/>
              </a:rPr>
              <a:t>Учење је  врста  ( интелектуалног) рада – активност у којој се троши енергија, мада неке активности такође троше енергију, а нису рад – спорт;</a:t>
            </a:r>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УМОР је смањење способности за рад; </a:t>
            </a:r>
            <a:endParaRPr lang="en-US" altLang="en-US" dirty="0">
              <a:solidFill>
                <a:srgbClr val="FFC000"/>
              </a:solidFill>
              <a:latin typeface="Times New Roman" panose="02020603050405020304" pitchFamily="18" charset="0"/>
            </a:endParaRPr>
          </a:p>
          <a:p>
            <a:pPr algn="just"/>
            <a:r>
              <a:rPr lang="sr-Cyrl-CS" altLang="en-US" b="1" dirty="0">
                <a:latin typeface="Times New Roman" panose="02020603050405020304" pitchFamily="18" charset="0"/>
              </a:rPr>
              <a:t>Узроци: физиолошко стање субјекта и  субјективни фактори: психолошко стање субјекта, мотивација за рад;</a:t>
            </a:r>
            <a:endParaRPr lang="en-US" altLang="en-US" dirty="0">
              <a:latin typeface="Times New Roman" panose="02020603050405020304" pitchFamily="18" charset="0"/>
            </a:endParaRPr>
          </a:p>
          <a:p>
            <a:pPr algn="just"/>
            <a:r>
              <a:rPr lang="sr-Cyrl-CS" altLang="en-US" b="1" u="sng" dirty="0">
                <a:solidFill>
                  <a:srgbClr val="FFC000"/>
                </a:solidFill>
                <a:latin typeface="Times New Roman" panose="02020603050405020304" pitchFamily="18" charset="0"/>
              </a:rPr>
              <a:t>Вежбање и умор</a:t>
            </a:r>
            <a:r>
              <a:rPr lang="sr-Cyrl-CS" altLang="en-US" b="1" dirty="0">
                <a:solidFill>
                  <a:srgbClr val="FFC000"/>
                </a:solidFill>
                <a:latin typeface="Times New Roman" panose="02020603050405020304" pitchFamily="18" charset="0"/>
              </a:rPr>
              <a:t> као антагонистичке појаве:</a:t>
            </a:r>
            <a:endParaRPr lang="en-US" altLang="en-US" dirty="0">
              <a:solidFill>
                <a:srgbClr val="FFC000"/>
              </a:solidFill>
              <a:latin typeface="Times New Roman" panose="02020603050405020304" pitchFamily="18" charset="0"/>
            </a:endParaRPr>
          </a:p>
          <a:p>
            <a:pPr algn="just"/>
            <a:r>
              <a:rPr lang="sr-Cyrl-CS" altLang="en-US" b="1" dirty="0">
                <a:latin typeface="Times New Roman" panose="02020603050405020304" pitchFamily="18" charset="0"/>
              </a:rPr>
              <a:t> - вежбањем продуктивност расте,</a:t>
            </a:r>
            <a:endParaRPr lang="en-US" altLang="en-US" dirty="0">
              <a:latin typeface="Times New Roman" panose="02020603050405020304" pitchFamily="18" charset="0"/>
            </a:endParaRPr>
          </a:p>
          <a:p>
            <a:pPr algn="just"/>
            <a:r>
              <a:rPr lang="sr-Cyrl-CS" altLang="en-US" b="1" dirty="0">
                <a:latin typeface="Times New Roman" panose="02020603050405020304" pitchFamily="18" charset="0"/>
              </a:rPr>
              <a:t> -умор – опадање продуктивности и смањење квалитета рада или учења;</a:t>
            </a:r>
            <a:endParaRPr lang="en-US" altLang="en-US" dirty="0">
              <a:latin typeface="Times New Roman" panose="02020603050405020304" pitchFamily="18" charset="0"/>
            </a:endParaRPr>
          </a:p>
          <a:p>
            <a:pPr algn="just"/>
            <a:r>
              <a:rPr lang="sr-Cyrl-CS" altLang="en-US" b="1" u="sng" dirty="0">
                <a:solidFill>
                  <a:srgbClr val="FFC000"/>
                </a:solidFill>
                <a:latin typeface="Times New Roman" panose="02020603050405020304" pitchFamily="18" charset="0"/>
              </a:rPr>
              <a:t>Врсте умора:</a:t>
            </a:r>
            <a:endParaRPr lang="en-US" altLang="en-US" dirty="0">
              <a:solidFill>
                <a:srgbClr val="FFC000"/>
              </a:solidFill>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-објективни </a:t>
            </a:r>
            <a:r>
              <a:rPr lang="sr-Cyrl-CS" altLang="en-US" b="1" dirty="0">
                <a:latin typeface="Times New Roman" panose="02020603050405020304" pitchFamily="18" charset="0"/>
              </a:rPr>
              <a:t>- исцрпљеност организма и неспособност за даљи рад,</a:t>
            </a:r>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-субјективни – духовни-психолошки </a:t>
            </a:r>
            <a:r>
              <a:rPr lang="sr-Cyrl-CS" altLang="en-US" b="1" dirty="0">
                <a:latin typeface="Times New Roman" panose="02020603050405020304" pitchFamily="18" charset="0"/>
              </a:rPr>
              <a:t>- осећање умора, ненаклоности за даљи рад, иако до стварне исцрпљености није дошло – везано за интелектуални рад; може бити наговештај правог, објективног умора.</a:t>
            </a:r>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Знаци умора: </a:t>
            </a:r>
            <a:r>
              <a:rPr lang="sr-Cyrl-CS" altLang="en-US" b="1" dirty="0">
                <a:latin typeface="Times New Roman" panose="02020603050405020304" pitchFamily="18" charset="0"/>
              </a:rPr>
              <a:t>-опадање ефеката рада;</a:t>
            </a:r>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Мерење умора: </a:t>
            </a:r>
            <a:r>
              <a:rPr lang="sr-Cyrl-CS" altLang="en-US" b="1" dirty="0">
                <a:latin typeface="Times New Roman" panose="02020603050405020304" pitchFamily="18" charset="0"/>
              </a:rPr>
              <a:t>индустријско, физи</a:t>
            </a:r>
            <a:r>
              <a:rPr lang="en-US" altLang="en-US" b="1" dirty="0">
                <a:latin typeface="Times New Roman" panose="02020603050405020304" pitchFamily="18" charset="0"/>
              </a:rPr>
              <a:t>о</a:t>
            </a:r>
            <a:r>
              <a:rPr lang="sr-Cyrl-CS" altLang="en-US" b="1" dirty="0">
                <a:latin typeface="Times New Roman" panose="02020603050405020304" pitchFamily="18" charset="0"/>
              </a:rPr>
              <a:t>лошко, </a:t>
            </a:r>
            <a:r>
              <a:rPr lang="sr-Cyrl-CS" altLang="en-US" b="1" dirty="0">
                <a:solidFill>
                  <a:srgbClr val="FFC000"/>
                </a:solidFill>
                <a:latin typeface="Times New Roman" panose="02020603050405020304" pitchFamily="18" charset="0"/>
              </a:rPr>
              <a:t>психолошко- </a:t>
            </a:r>
            <a:r>
              <a:rPr lang="sr-Cyrl-CS" altLang="en-US" b="1" dirty="0">
                <a:latin typeface="Times New Roman" panose="02020603050405020304" pitchFamily="18" charset="0"/>
              </a:rPr>
              <a:t> на основу неколико индикатора: мерењем пажње, смањивање чулне осетљивости, смањена способност за учење...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4">
            <a:extLst>
              <a:ext uri="{FF2B5EF4-FFF2-40B4-BE49-F238E27FC236}">
                <a16:creationId xmlns:a16="http://schemas.microsoft.com/office/drawing/2014/main" id="{9A7A91D3-B229-4D8E-83DC-C981B492C40F}"/>
              </a:ext>
            </a:extLst>
          </p:cNvPr>
          <p:cNvSpPr>
            <a:spLocks noChangeArrowheads="1"/>
          </p:cNvSpPr>
          <p:nvPr/>
        </p:nvSpPr>
        <p:spPr bwMode="auto">
          <a:xfrm>
            <a:off x="-4365625" y="1954214"/>
            <a:ext cx="4127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eaLnBrk="1" hangingPunct="1"/>
            <a:endParaRPr lang="sr-Cyrl-CS" altLang="en-US" sz="1600" b="1">
              <a:latin typeface="Arial" panose="020B0604020202020204" pitchFamily="34" charset="0"/>
              <a:cs typeface="Times New Roman" panose="02020603050405020304" pitchFamily="18" charset="0"/>
            </a:endParaRPr>
          </a:p>
          <a:p>
            <a:pPr algn="just"/>
            <a:r>
              <a:rPr lang="sr-Cyrl-CS" altLang="en-US" sz="1600" b="1">
                <a:latin typeface="Arial" panose="020B0604020202020204" pitchFamily="34" charset="0"/>
                <a:cs typeface="Times New Roman" panose="02020603050405020304" pitchFamily="18" charset="0"/>
              </a:rPr>
              <a:t>    </a:t>
            </a:r>
            <a:endParaRPr lang="sr-Cyrl-CS" altLang="en-US">
              <a:latin typeface="Arial" panose="020B0604020202020204" pitchFamily="34" charset="0"/>
            </a:endParaRPr>
          </a:p>
        </p:txBody>
      </p:sp>
      <p:grpSp>
        <p:nvGrpSpPr>
          <p:cNvPr id="37891" name="Group 48">
            <a:extLst>
              <a:ext uri="{FF2B5EF4-FFF2-40B4-BE49-F238E27FC236}">
                <a16:creationId xmlns:a16="http://schemas.microsoft.com/office/drawing/2014/main" id="{08CB7904-5A40-4DEB-AF79-6178386C5592}"/>
              </a:ext>
            </a:extLst>
          </p:cNvPr>
          <p:cNvGrpSpPr>
            <a:grpSpLocks noChangeAspect="1"/>
          </p:cNvGrpSpPr>
          <p:nvPr/>
        </p:nvGrpSpPr>
        <p:grpSpPr bwMode="auto">
          <a:xfrm>
            <a:off x="4572000" y="2438401"/>
            <a:ext cx="5334000" cy="2936875"/>
            <a:chOff x="2827" y="10402"/>
            <a:chExt cx="6900" cy="3857"/>
          </a:xfrm>
        </p:grpSpPr>
        <p:sp>
          <p:nvSpPr>
            <p:cNvPr id="37897" name="AutoShape 63">
              <a:extLst>
                <a:ext uri="{FF2B5EF4-FFF2-40B4-BE49-F238E27FC236}">
                  <a16:creationId xmlns:a16="http://schemas.microsoft.com/office/drawing/2014/main" id="{F82B2AD8-B5E3-4495-A63A-E405B58F0F89}"/>
                </a:ext>
              </a:extLst>
            </p:cNvPr>
            <p:cNvSpPr>
              <a:spLocks noChangeAspect="1" noChangeArrowheads="1" noTextEdit="1"/>
            </p:cNvSpPr>
            <p:nvPr/>
          </p:nvSpPr>
          <p:spPr bwMode="auto">
            <a:xfrm>
              <a:off x="2827" y="10402"/>
              <a:ext cx="6900" cy="3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7898" name="Line 62">
              <a:extLst>
                <a:ext uri="{FF2B5EF4-FFF2-40B4-BE49-F238E27FC236}">
                  <a16:creationId xmlns:a16="http://schemas.microsoft.com/office/drawing/2014/main" id="{222CBB8F-7541-4E63-A36E-1A1590C410F0}"/>
                </a:ext>
              </a:extLst>
            </p:cNvPr>
            <p:cNvSpPr>
              <a:spLocks noChangeShapeType="1"/>
            </p:cNvSpPr>
            <p:nvPr/>
          </p:nvSpPr>
          <p:spPr bwMode="auto">
            <a:xfrm>
              <a:off x="2827" y="11636"/>
              <a:ext cx="0" cy="2623"/>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99" name="Line 61">
              <a:extLst>
                <a:ext uri="{FF2B5EF4-FFF2-40B4-BE49-F238E27FC236}">
                  <a16:creationId xmlns:a16="http://schemas.microsoft.com/office/drawing/2014/main" id="{E3A525EA-E4E0-4647-AFC3-C07E828C2653}"/>
                </a:ext>
              </a:extLst>
            </p:cNvPr>
            <p:cNvSpPr>
              <a:spLocks noChangeShapeType="1"/>
            </p:cNvSpPr>
            <p:nvPr/>
          </p:nvSpPr>
          <p:spPr bwMode="auto">
            <a:xfrm>
              <a:off x="3277" y="14259"/>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0" name="Line 60">
              <a:extLst>
                <a:ext uri="{FF2B5EF4-FFF2-40B4-BE49-F238E27FC236}">
                  <a16:creationId xmlns:a16="http://schemas.microsoft.com/office/drawing/2014/main" id="{2C5CFE2E-73AD-4C94-AE8B-520D05F195ED}"/>
                </a:ext>
              </a:extLst>
            </p:cNvPr>
            <p:cNvSpPr>
              <a:spLocks noChangeShapeType="1"/>
            </p:cNvSpPr>
            <p:nvPr/>
          </p:nvSpPr>
          <p:spPr bwMode="auto">
            <a:xfrm flipV="1">
              <a:off x="3277" y="14105"/>
              <a:ext cx="0" cy="154"/>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1" name="Line 59">
              <a:extLst>
                <a:ext uri="{FF2B5EF4-FFF2-40B4-BE49-F238E27FC236}">
                  <a16:creationId xmlns:a16="http://schemas.microsoft.com/office/drawing/2014/main" id="{0F74189D-BD55-4993-969C-185494C807BE}"/>
                </a:ext>
              </a:extLst>
            </p:cNvPr>
            <p:cNvSpPr>
              <a:spLocks noChangeShapeType="1"/>
            </p:cNvSpPr>
            <p:nvPr/>
          </p:nvSpPr>
          <p:spPr bwMode="auto">
            <a:xfrm>
              <a:off x="3727" y="14259"/>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2" name="Line 58">
              <a:extLst>
                <a:ext uri="{FF2B5EF4-FFF2-40B4-BE49-F238E27FC236}">
                  <a16:creationId xmlns:a16="http://schemas.microsoft.com/office/drawing/2014/main" id="{22AADFF5-C239-45AF-BA29-301649B6CA23}"/>
                </a:ext>
              </a:extLst>
            </p:cNvPr>
            <p:cNvSpPr>
              <a:spLocks noChangeShapeType="1"/>
            </p:cNvSpPr>
            <p:nvPr/>
          </p:nvSpPr>
          <p:spPr bwMode="auto">
            <a:xfrm flipV="1">
              <a:off x="3727" y="14105"/>
              <a:ext cx="0" cy="154"/>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3" name="Line 57">
              <a:extLst>
                <a:ext uri="{FF2B5EF4-FFF2-40B4-BE49-F238E27FC236}">
                  <a16:creationId xmlns:a16="http://schemas.microsoft.com/office/drawing/2014/main" id="{2A1A3CAB-C58A-4D73-A8CA-7AF1BD446B90}"/>
                </a:ext>
              </a:extLst>
            </p:cNvPr>
            <p:cNvSpPr>
              <a:spLocks noChangeShapeType="1"/>
            </p:cNvSpPr>
            <p:nvPr/>
          </p:nvSpPr>
          <p:spPr bwMode="auto">
            <a:xfrm flipV="1">
              <a:off x="4177" y="14105"/>
              <a:ext cx="0" cy="154"/>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4" name="Line 56">
              <a:extLst>
                <a:ext uri="{FF2B5EF4-FFF2-40B4-BE49-F238E27FC236}">
                  <a16:creationId xmlns:a16="http://schemas.microsoft.com/office/drawing/2014/main" id="{1895AB93-D7FD-41E6-885F-74811B2B9707}"/>
                </a:ext>
              </a:extLst>
            </p:cNvPr>
            <p:cNvSpPr>
              <a:spLocks noChangeShapeType="1"/>
            </p:cNvSpPr>
            <p:nvPr/>
          </p:nvSpPr>
          <p:spPr bwMode="auto">
            <a:xfrm flipV="1">
              <a:off x="4627" y="14105"/>
              <a:ext cx="0" cy="154"/>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5" name="Line 55">
              <a:extLst>
                <a:ext uri="{FF2B5EF4-FFF2-40B4-BE49-F238E27FC236}">
                  <a16:creationId xmlns:a16="http://schemas.microsoft.com/office/drawing/2014/main" id="{D7DB3BFD-BC17-4301-A913-58F6BD87E8F5}"/>
                </a:ext>
              </a:extLst>
            </p:cNvPr>
            <p:cNvSpPr>
              <a:spLocks noChangeShapeType="1"/>
            </p:cNvSpPr>
            <p:nvPr/>
          </p:nvSpPr>
          <p:spPr bwMode="auto">
            <a:xfrm flipV="1">
              <a:off x="5077" y="14105"/>
              <a:ext cx="0" cy="154"/>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6" name="Line 54">
              <a:extLst>
                <a:ext uri="{FF2B5EF4-FFF2-40B4-BE49-F238E27FC236}">
                  <a16:creationId xmlns:a16="http://schemas.microsoft.com/office/drawing/2014/main" id="{A9C12A17-A418-4BD5-8721-0A026EF418C6}"/>
                </a:ext>
              </a:extLst>
            </p:cNvPr>
            <p:cNvSpPr>
              <a:spLocks noChangeShapeType="1"/>
            </p:cNvSpPr>
            <p:nvPr/>
          </p:nvSpPr>
          <p:spPr bwMode="auto">
            <a:xfrm flipV="1">
              <a:off x="5527" y="14105"/>
              <a:ext cx="0" cy="154"/>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7" name="Line 53">
              <a:extLst>
                <a:ext uri="{FF2B5EF4-FFF2-40B4-BE49-F238E27FC236}">
                  <a16:creationId xmlns:a16="http://schemas.microsoft.com/office/drawing/2014/main" id="{7E1DA0F7-F48B-412C-8E64-C26BB7D0D845}"/>
                </a:ext>
              </a:extLst>
            </p:cNvPr>
            <p:cNvSpPr>
              <a:spLocks noChangeShapeType="1"/>
            </p:cNvSpPr>
            <p:nvPr/>
          </p:nvSpPr>
          <p:spPr bwMode="auto">
            <a:xfrm>
              <a:off x="2827" y="13796"/>
              <a:ext cx="15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8" name="Line 52">
              <a:extLst>
                <a:ext uri="{FF2B5EF4-FFF2-40B4-BE49-F238E27FC236}">
                  <a16:creationId xmlns:a16="http://schemas.microsoft.com/office/drawing/2014/main" id="{B8984758-D495-405B-BCCE-A90BB2AEDCD0}"/>
                </a:ext>
              </a:extLst>
            </p:cNvPr>
            <p:cNvSpPr>
              <a:spLocks noChangeShapeType="1"/>
            </p:cNvSpPr>
            <p:nvPr/>
          </p:nvSpPr>
          <p:spPr bwMode="auto">
            <a:xfrm>
              <a:off x="2827" y="13333"/>
              <a:ext cx="150"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9" name="Line 51">
              <a:extLst>
                <a:ext uri="{FF2B5EF4-FFF2-40B4-BE49-F238E27FC236}">
                  <a16:creationId xmlns:a16="http://schemas.microsoft.com/office/drawing/2014/main" id="{D0EC4AD6-5409-4A28-9CA3-EE60A4BB5733}"/>
                </a:ext>
              </a:extLst>
            </p:cNvPr>
            <p:cNvSpPr>
              <a:spLocks noChangeShapeType="1"/>
            </p:cNvSpPr>
            <p:nvPr/>
          </p:nvSpPr>
          <p:spPr bwMode="auto">
            <a:xfrm>
              <a:off x="2827" y="12871"/>
              <a:ext cx="150"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10" name="Line 50">
              <a:extLst>
                <a:ext uri="{FF2B5EF4-FFF2-40B4-BE49-F238E27FC236}">
                  <a16:creationId xmlns:a16="http://schemas.microsoft.com/office/drawing/2014/main" id="{CBB442B5-E0FC-4F1C-B492-CA0F782BD549}"/>
                </a:ext>
              </a:extLst>
            </p:cNvPr>
            <p:cNvSpPr>
              <a:spLocks noChangeShapeType="1"/>
            </p:cNvSpPr>
            <p:nvPr/>
          </p:nvSpPr>
          <p:spPr bwMode="auto">
            <a:xfrm>
              <a:off x="2827" y="12408"/>
              <a:ext cx="150"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11" name="Freeform 49">
              <a:extLst>
                <a:ext uri="{FF2B5EF4-FFF2-40B4-BE49-F238E27FC236}">
                  <a16:creationId xmlns:a16="http://schemas.microsoft.com/office/drawing/2014/main" id="{31963F2E-09B3-4B0A-9190-1DB3E40EE8C4}"/>
                </a:ext>
              </a:extLst>
            </p:cNvPr>
            <p:cNvSpPr>
              <a:spLocks/>
            </p:cNvSpPr>
            <p:nvPr/>
          </p:nvSpPr>
          <p:spPr bwMode="auto">
            <a:xfrm>
              <a:off x="2977" y="12871"/>
              <a:ext cx="2550" cy="1234"/>
            </a:xfrm>
            <a:custGeom>
              <a:avLst/>
              <a:gdLst>
                <a:gd name="T0" fmla="*/ 0 w 3060"/>
                <a:gd name="T1" fmla="*/ 148 h 1380"/>
                <a:gd name="T2" fmla="*/ 5 w 3060"/>
                <a:gd name="T3" fmla="*/ 89 h 1380"/>
                <a:gd name="T4" fmla="*/ 23 w 3060"/>
                <a:gd name="T5" fmla="*/ 13 h 1380"/>
                <a:gd name="T6" fmla="*/ 53 w 3060"/>
                <a:gd name="T7" fmla="*/ 13 h 1380"/>
                <a:gd name="T8" fmla="*/ 72 w 3060"/>
                <a:gd name="T9" fmla="*/ 89 h 1380"/>
                <a:gd name="T10" fmla="*/ 80 w 3060"/>
                <a:gd name="T11" fmla="*/ 72 h 1380"/>
                <a:gd name="T12" fmla="*/ 0 60000 65536"/>
                <a:gd name="T13" fmla="*/ 0 60000 65536"/>
                <a:gd name="T14" fmla="*/ 0 60000 65536"/>
                <a:gd name="T15" fmla="*/ 0 60000 65536"/>
                <a:gd name="T16" fmla="*/ 0 60000 65536"/>
                <a:gd name="T17" fmla="*/ 0 60000 65536"/>
                <a:gd name="T18" fmla="*/ 0 w 3060"/>
                <a:gd name="T19" fmla="*/ 0 h 1380"/>
                <a:gd name="T20" fmla="*/ 3060 w 3060"/>
                <a:gd name="T21" fmla="*/ 1380 h 1380"/>
              </a:gdLst>
              <a:ahLst/>
              <a:cxnLst>
                <a:cxn ang="T12">
                  <a:pos x="T0" y="T1"/>
                </a:cxn>
                <a:cxn ang="T13">
                  <a:pos x="T2" y="T3"/>
                </a:cxn>
                <a:cxn ang="T14">
                  <a:pos x="T4" y="T5"/>
                </a:cxn>
                <a:cxn ang="T15">
                  <a:pos x="T6" y="T7"/>
                </a:cxn>
                <a:cxn ang="T16">
                  <a:pos x="T8" y="T9"/>
                </a:cxn>
                <a:cxn ang="T17">
                  <a:pos x="T10" y="T11"/>
                </a:cxn>
              </a:cxnLst>
              <a:rect l="T18" t="T19" r="T20" b="T21"/>
              <a:pathLst>
                <a:path w="3060" h="1380">
                  <a:moveTo>
                    <a:pt x="0" y="1380"/>
                  </a:moveTo>
                  <a:cubicBezTo>
                    <a:pt x="15" y="1215"/>
                    <a:pt x="30" y="1050"/>
                    <a:pt x="180" y="840"/>
                  </a:cubicBezTo>
                  <a:cubicBezTo>
                    <a:pt x="330" y="630"/>
                    <a:pt x="600" y="240"/>
                    <a:pt x="900" y="120"/>
                  </a:cubicBezTo>
                  <a:cubicBezTo>
                    <a:pt x="1200" y="0"/>
                    <a:pt x="1680" y="0"/>
                    <a:pt x="1980" y="120"/>
                  </a:cubicBezTo>
                  <a:cubicBezTo>
                    <a:pt x="2280" y="240"/>
                    <a:pt x="2520" y="750"/>
                    <a:pt x="2700" y="840"/>
                  </a:cubicBezTo>
                  <a:cubicBezTo>
                    <a:pt x="2880" y="930"/>
                    <a:pt x="3000" y="690"/>
                    <a:pt x="3060" y="660"/>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7892" name="Line 64">
            <a:extLst>
              <a:ext uri="{FF2B5EF4-FFF2-40B4-BE49-F238E27FC236}">
                <a16:creationId xmlns:a16="http://schemas.microsoft.com/office/drawing/2014/main" id="{4507535A-C802-4FA0-86EA-B6435C6F2DD3}"/>
              </a:ext>
            </a:extLst>
          </p:cNvPr>
          <p:cNvSpPr>
            <a:spLocks noChangeShapeType="1"/>
          </p:cNvSpPr>
          <p:nvPr/>
        </p:nvSpPr>
        <p:spPr bwMode="auto">
          <a:xfrm>
            <a:off x="4572001" y="5410200"/>
            <a:ext cx="2638425"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93" name="Rectangle 65">
            <a:extLst>
              <a:ext uri="{FF2B5EF4-FFF2-40B4-BE49-F238E27FC236}">
                <a16:creationId xmlns:a16="http://schemas.microsoft.com/office/drawing/2014/main" id="{FD9526AB-708B-492C-9E12-AE57D333576A}"/>
              </a:ext>
            </a:extLst>
          </p:cNvPr>
          <p:cNvSpPr>
            <a:spLocks noChangeArrowheads="1"/>
          </p:cNvSpPr>
          <p:nvPr/>
        </p:nvSpPr>
        <p:spPr bwMode="auto">
          <a:xfrm rot="16200000">
            <a:off x="3222625" y="4168775"/>
            <a:ext cx="1828800" cy="501650"/>
          </a:xfrm>
          <a:prstGeom prst="rect">
            <a:avLst/>
          </a:prstGeom>
          <a:solidFill>
            <a:schemeClr val="bg2"/>
          </a:solidFill>
          <a:ln w="9525">
            <a:solidFill>
              <a:srgbClr val="000000"/>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r-Cyrl-CS" altLang="en-US" sz="1200">
                <a:latin typeface="Arial" panose="020B0604020202020204" pitchFamily="34" charset="0"/>
                <a:cs typeface="Times New Roman" panose="02020603050405020304" pitchFamily="18" charset="0"/>
              </a:rPr>
              <a:t>Јединице за мерење</a:t>
            </a:r>
            <a:endParaRPr lang="en-US" altLang="en-US" sz="1100">
              <a:latin typeface="Arial" panose="020B0604020202020204" pitchFamily="34" charset="0"/>
            </a:endParaRPr>
          </a:p>
          <a:p>
            <a:r>
              <a:rPr lang="sr-Cyrl-CS" altLang="en-US" sz="1200">
                <a:latin typeface="Arial" panose="020B0604020202020204" pitchFamily="34" charset="0"/>
                <a:cs typeface="Times New Roman" panose="02020603050405020304" pitchFamily="18" charset="0"/>
              </a:rPr>
              <a:t>Учинка у учењу</a:t>
            </a:r>
            <a:endParaRPr lang="sr-Cyrl-CS" altLang="en-US">
              <a:latin typeface="Arial" panose="020B0604020202020204" pitchFamily="34" charset="0"/>
            </a:endParaRPr>
          </a:p>
        </p:txBody>
      </p:sp>
      <p:sp>
        <p:nvSpPr>
          <p:cNvPr id="37894" name="Rectangle 66">
            <a:extLst>
              <a:ext uri="{FF2B5EF4-FFF2-40B4-BE49-F238E27FC236}">
                <a16:creationId xmlns:a16="http://schemas.microsoft.com/office/drawing/2014/main" id="{A01867D2-0614-4957-A902-B556DBE320E5}"/>
              </a:ext>
            </a:extLst>
          </p:cNvPr>
          <p:cNvSpPr>
            <a:spLocks noChangeArrowheads="1"/>
          </p:cNvSpPr>
          <p:nvPr/>
        </p:nvSpPr>
        <p:spPr bwMode="auto">
          <a:xfrm>
            <a:off x="1981200" y="998539"/>
            <a:ext cx="86868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sr-Cyrl-CS" altLang="en-US" sz="2000" b="1" dirty="0">
                <a:solidFill>
                  <a:srgbClr val="FFC000"/>
                </a:solidFill>
                <a:latin typeface="Times New Roman" panose="02020603050405020304" pitchFamily="18" charset="0"/>
                <a:cs typeface="Times New Roman" panose="02020603050405020304" pitchFamily="18" charset="0"/>
              </a:rPr>
              <a:t>ФЛУКТУАЦИЈА УЧЕЊА</a:t>
            </a:r>
          </a:p>
          <a:p>
            <a:pPr eaLnBrk="1" hangingPunct="1"/>
            <a:endParaRPr lang="en-US" altLang="en-US" sz="2000" dirty="0">
              <a:solidFill>
                <a:schemeClr val="folHlink"/>
              </a:solidFill>
              <a:latin typeface="Times New Roman" panose="02020603050405020304" pitchFamily="18" charset="0"/>
              <a:cs typeface="Times New Roman" panose="02020603050405020304" pitchFamily="18" charset="0"/>
            </a:endParaRPr>
          </a:p>
          <a:p>
            <a:r>
              <a:rPr lang="sr-Cyrl-CS" altLang="en-US" b="1" dirty="0">
                <a:latin typeface="Times New Roman" panose="02020603050405020304" pitchFamily="18" charset="0"/>
                <a:cs typeface="Times New Roman" panose="02020603050405020304" pitchFamily="18" charset="0"/>
              </a:rPr>
              <a:t>Успех у учењу није у току дана исти, флутуира са доста правилности – на почетку  расте, долази до платоа на коме се задржава извесно време, затим опада, да би се пред крај учења опет нешто повећао:</a:t>
            </a:r>
            <a:endParaRPr lang="en-US" altLang="en-US" dirty="0">
              <a:latin typeface="Times New Roman" panose="02020603050405020304" pitchFamily="18" charset="0"/>
              <a:cs typeface="Times New Roman" panose="02020603050405020304" pitchFamily="18" charset="0"/>
            </a:endParaRPr>
          </a:p>
          <a:p>
            <a:endParaRPr lang="en-US" altLang="en-US" dirty="0">
              <a:latin typeface="Times New Roman" panose="02020603050405020304" pitchFamily="18" charset="0"/>
              <a:cs typeface="Times New Roman" panose="02020603050405020304" pitchFamily="18" charset="0"/>
            </a:endParaRPr>
          </a:p>
        </p:txBody>
      </p:sp>
      <p:sp>
        <p:nvSpPr>
          <p:cNvPr id="37895" name="Rectangle 68">
            <a:extLst>
              <a:ext uri="{FF2B5EF4-FFF2-40B4-BE49-F238E27FC236}">
                <a16:creationId xmlns:a16="http://schemas.microsoft.com/office/drawing/2014/main" id="{0F44689D-8EB0-40E9-A6EF-3FC3F525D9EA}"/>
              </a:ext>
            </a:extLst>
          </p:cNvPr>
          <p:cNvSpPr>
            <a:spLocks noChangeArrowheads="1"/>
          </p:cNvSpPr>
          <p:nvPr/>
        </p:nvSpPr>
        <p:spPr bwMode="auto">
          <a:xfrm>
            <a:off x="-4365625" y="1954214"/>
            <a:ext cx="4127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eaLnBrk="1" hangingPunct="1"/>
            <a:endParaRPr lang="sr-Cyrl-CS" altLang="en-US" sz="1600" b="1">
              <a:latin typeface="Arial" panose="020B0604020202020204" pitchFamily="34" charset="0"/>
              <a:cs typeface="Times New Roman" panose="02020603050405020304" pitchFamily="18" charset="0"/>
            </a:endParaRPr>
          </a:p>
          <a:p>
            <a:pPr algn="just"/>
            <a:r>
              <a:rPr lang="sr-Cyrl-CS" altLang="en-US" sz="1600" b="1">
                <a:latin typeface="Arial" panose="020B0604020202020204" pitchFamily="34" charset="0"/>
                <a:cs typeface="Times New Roman" panose="02020603050405020304" pitchFamily="18" charset="0"/>
              </a:rPr>
              <a:t>    </a:t>
            </a:r>
            <a:endParaRPr lang="sr-Cyrl-CS" altLang="en-US">
              <a:latin typeface="Arial" panose="020B0604020202020204" pitchFamily="34" charset="0"/>
            </a:endParaRPr>
          </a:p>
        </p:txBody>
      </p:sp>
      <p:sp>
        <p:nvSpPr>
          <p:cNvPr id="37896" name="Rectangle 69">
            <a:extLst>
              <a:ext uri="{FF2B5EF4-FFF2-40B4-BE49-F238E27FC236}">
                <a16:creationId xmlns:a16="http://schemas.microsoft.com/office/drawing/2014/main" id="{EF31D759-4757-41C2-BCF1-6F3508D38BEE}"/>
              </a:ext>
            </a:extLst>
          </p:cNvPr>
          <p:cNvSpPr>
            <a:spLocks noChangeArrowheads="1"/>
          </p:cNvSpPr>
          <p:nvPr/>
        </p:nvSpPr>
        <p:spPr bwMode="auto">
          <a:xfrm>
            <a:off x="2514600" y="5560419"/>
            <a:ext cx="6647974"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r-Cyrl-CS" altLang="en-US" sz="1600" b="1">
                <a:latin typeface="Arial" panose="020B0604020202020204" pitchFamily="34" charset="0"/>
              </a:rPr>
              <a:t>                               </a:t>
            </a:r>
            <a:r>
              <a:rPr lang="sr-Cyrl-CS" altLang="en-US" sz="1600" b="1">
                <a:latin typeface="Arial" panose="020B0604020202020204" pitchFamily="34" charset="0"/>
                <a:cs typeface="Times New Roman" panose="02020603050405020304" pitchFamily="18" charset="0"/>
              </a:rPr>
              <a:t>         </a:t>
            </a:r>
            <a:r>
              <a:rPr lang="sr-Cyrl-CS" altLang="en-US" sz="1200">
                <a:latin typeface="Arial" panose="020B0604020202020204" pitchFamily="34" charset="0"/>
                <a:cs typeface="Times New Roman" panose="02020603050405020304" pitchFamily="18" charset="0"/>
              </a:rPr>
              <a:t>1    </a:t>
            </a:r>
            <a:r>
              <a:rPr lang="sr-Cyrl-CS" altLang="en-US" sz="1200">
                <a:latin typeface="Arial" panose="020B0604020202020204" pitchFamily="34" charset="0"/>
              </a:rPr>
              <a:t> </a:t>
            </a:r>
            <a:r>
              <a:rPr lang="sr-Cyrl-CS" altLang="en-US" sz="1200">
                <a:latin typeface="Arial" panose="020B0604020202020204" pitchFamily="34" charset="0"/>
                <a:cs typeface="Times New Roman" panose="02020603050405020304" pitchFamily="18" charset="0"/>
              </a:rPr>
              <a:t>2       3     4      5     </a:t>
            </a:r>
            <a:r>
              <a:rPr lang="sr-Cyrl-CS" altLang="en-US" sz="1200">
                <a:latin typeface="Arial" panose="020B0604020202020204" pitchFamily="34" charset="0"/>
              </a:rPr>
              <a:t> </a:t>
            </a:r>
            <a:r>
              <a:rPr lang="sr-Cyrl-CS" altLang="en-US" sz="1200">
                <a:latin typeface="Arial" panose="020B0604020202020204" pitchFamily="34" charset="0"/>
                <a:cs typeface="Times New Roman" panose="02020603050405020304" pitchFamily="18" charset="0"/>
              </a:rPr>
              <a:t> 6    часови </a:t>
            </a:r>
            <a:r>
              <a:rPr lang="sr-Cyrl-CS" altLang="en-US" sz="1600" b="1">
                <a:latin typeface="Arial" panose="020B0604020202020204" pitchFamily="34" charset="0"/>
                <a:cs typeface="Times New Roman" panose="02020603050405020304" pitchFamily="18" charset="0"/>
              </a:rPr>
              <a:t>				</a:t>
            </a:r>
            <a:endParaRPr lang="en-US" altLang="en-US" sz="1100">
              <a:latin typeface="Arial" panose="020B0604020202020204" pitchFamily="34" charset="0"/>
            </a:endParaRPr>
          </a:p>
          <a:p>
            <a:endParaRPr lang="en-US" altLang="en-US">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a:extLst>
              <a:ext uri="{FF2B5EF4-FFF2-40B4-BE49-F238E27FC236}">
                <a16:creationId xmlns:a16="http://schemas.microsoft.com/office/drawing/2014/main" id="{AB7BE0E5-F733-4BEC-BEF4-CF47B88305D0}"/>
              </a:ext>
            </a:extLst>
          </p:cNvPr>
          <p:cNvSpPr>
            <a:spLocks noChangeArrowheads="1"/>
          </p:cNvSpPr>
          <p:nvPr/>
        </p:nvSpPr>
        <p:spPr bwMode="auto">
          <a:xfrm>
            <a:off x="645952" y="1383874"/>
            <a:ext cx="10821798"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sz="2000" b="1" dirty="0">
                <a:solidFill>
                  <a:srgbClr val="FFC000"/>
                </a:solidFill>
                <a:latin typeface="Times New Roman" panose="02020603050405020304" pitchFamily="18" charset="0"/>
              </a:rPr>
              <a:t>Најслабији резултати се постижу  </a:t>
            </a:r>
            <a:r>
              <a:rPr lang="sr-Cyrl-CS" altLang="en-US" sz="2000" b="1" u="sng" dirty="0">
                <a:solidFill>
                  <a:srgbClr val="FFC000"/>
                </a:solidFill>
                <a:latin typeface="Times New Roman" panose="02020603050405020304" pitchFamily="18" charset="0"/>
              </a:rPr>
              <a:t>током радног дана</a:t>
            </a:r>
            <a:r>
              <a:rPr lang="sr-Cyrl-CS" altLang="en-US" sz="2000" b="1" dirty="0">
                <a:solidFill>
                  <a:srgbClr val="FFC000"/>
                </a:solidFill>
                <a:latin typeface="Times New Roman" panose="02020603050405020304" pitchFamily="18" charset="0"/>
              </a:rPr>
              <a:t> на првом часу, бољи су на другом, а најбољи на 3. и 4. часу, на петом опадају, пред крај 6. часа су нешто бољи; што треба примењивати кад се прави распоред активности.</a:t>
            </a:r>
            <a:endParaRPr lang="en-US" altLang="en-US" sz="2000" dirty="0">
              <a:solidFill>
                <a:srgbClr val="FFC000"/>
              </a:solidFill>
              <a:latin typeface="Times New Roman" panose="02020603050405020304" pitchFamily="18" charset="0"/>
            </a:endParaRPr>
          </a:p>
          <a:p>
            <a:pPr algn="just"/>
            <a:r>
              <a:rPr lang="sr-Cyrl-CS" altLang="en-US" sz="2000" b="1" dirty="0">
                <a:latin typeface="Times New Roman" panose="02020603050405020304" pitchFamily="18" charset="0"/>
              </a:rPr>
              <a:t>Флуктуација је присутна и у </a:t>
            </a:r>
            <a:r>
              <a:rPr lang="sr-Cyrl-CS" altLang="en-US" sz="2000" b="1" u="sng" dirty="0">
                <a:solidFill>
                  <a:srgbClr val="FFC000"/>
                </a:solidFill>
                <a:latin typeface="Times New Roman" panose="02020603050405020304" pitchFamily="18" charset="0"/>
              </a:rPr>
              <a:t>току радне недеље </a:t>
            </a:r>
            <a:r>
              <a:rPr lang="sr-Latn-RS" altLang="en-US" sz="2000" b="1" dirty="0">
                <a:solidFill>
                  <a:srgbClr val="FFC000"/>
                </a:solidFill>
                <a:latin typeface="Times New Roman" panose="02020603050405020304" pitchFamily="18" charset="0"/>
              </a:rPr>
              <a:t> - </a:t>
            </a:r>
            <a:r>
              <a:rPr lang="sr-Cyrl-CS" altLang="en-US" sz="2000" b="1" dirty="0">
                <a:latin typeface="Times New Roman" panose="02020603050405020304" pitchFamily="18" charset="0"/>
              </a:rPr>
              <a:t> понедељак није успешан, уторак је бољи, најуспешнији су среда и четвртак, петак је слабији, али се успех повећава пред крај дана ,</a:t>
            </a:r>
            <a:endParaRPr lang="en-US" altLang="en-US" sz="2000" dirty="0">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 </a:t>
            </a:r>
            <a:r>
              <a:rPr lang="sr-Cyrl-CS" altLang="en-US" sz="2000" b="1" u="sng" dirty="0">
                <a:solidFill>
                  <a:srgbClr val="FFC000"/>
                </a:solidFill>
                <a:latin typeface="Times New Roman" panose="02020603050405020304" pitchFamily="18" charset="0"/>
              </a:rPr>
              <a:t>школске година</a:t>
            </a:r>
            <a:r>
              <a:rPr lang="sr-Cyrl-CS" altLang="en-US" sz="2000" b="1" dirty="0">
                <a:solidFill>
                  <a:srgbClr val="FFC000"/>
                </a:solidFill>
                <a:latin typeface="Times New Roman" panose="02020603050405020304" pitchFamily="18" charset="0"/>
              </a:rPr>
              <a:t> </a:t>
            </a:r>
            <a:r>
              <a:rPr lang="sr-Cyrl-CS" altLang="en-US" sz="2000" b="1" dirty="0">
                <a:latin typeface="Times New Roman" panose="02020603050405020304" pitchFamily="18" charset="0"/>
              </a:rPr>
              <a:t>– успех расте до јануара, затим постепено опада, а крајем маја и током јуна нешто је бољи;</a:t>
            </a:r>
            <a:endParaRPr lang="en-US" altLang="en-US" sz="2000" dirty="0">
              <a:latin typeface="Times New Roman" panose="02020603050405020304" pitchFamily="18" charset="0"/>
            </a:endParaRPr>
          </a:p>
          <a:p>
            <a:pPr algn="just"/>
            <a:r>
              <a:rPr lang="sr-Cyrl-CS" altLang="en-US" sz="2000" b="1" u="sng" dirty="0">
                <a:solidFill>
                  <a:srgbClr val="FFC000"/>
                </a:solidFill>
                <a:latin typeface="Times New Roman" panose="02020603050405020304" pitchFamily="18" charset="0"/>
              </a:rPr>
              <a:t>- загревање за рад</a:t>
            </a:r>
            <a:r>
              <a:rPr lang="sr-Cyrl-CS" altLang="en-US" sz="2000" b="1" dirty="0">
                <a:solidFill>
                  <a:srgbClr val="FFC000"/>
                </a:solidFill>
                <a:latin typeface="Times New Roman" panose="02020603050405020304" pitchFamily="18" charset="0"/>
              </a:rPr>
              <a:t> </a:t>
            </a:r>
            <a:r>
              <a:rPr lang="sr-Cyrl-CS" altLang="en-US" sz="2000" b="1" dirty="0">
                <a:latin typeface="Times New Roman" panose="02020603050405020304" pitchFamily="18" charset="0"/>
              </a:rPr>
              <a:t>је појава битна за успех у учењу,  значајна ради организовања пауза,</a:t>
            </a:r>
            <a:endParaRPr lang="en-US" altLang="en-US" sz="2000" dirty="0">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Типови с обзиром на трајање загревања:</a:t>
            </a:r>
            <a:endParaRPr lang="en-US" altLang="en-US" sz="2000" dirty="0">
              <a:solidFill>
                <a:srgbClr val="FFC000"/>
              </a:solidFill>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-персеверативни </a:t>
            </a:r>
            <a:r>
              <a:rPr lang="sr-Cyrl-CS" altLang="en-US" sz="2000" b="1" dirty="0">
                <a:latin typeface="Times New Roman" panose="02020603050405020304" pitchFamily="18" charset="0"/>
              </a:rPr>
              <a:t>– дуго се „загревају“ али се тешко „хладе“,</a:t>
            </a:r>
            <a:endParaRPr lang="en-US" altLang="en-US" sz="2000" dirty="0">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-нонперсеверативни </a:t>
            </a:r>
            <a:r>
              <a:rPr lang="sr-Cyrl-CS" altLang="en-US" sz="2000" b="1" dirty="0">
                <a:latin typeface="Times New Roman" panose="02020603050405020304" pitchFamily="18" charset="0"/>
              </a:rPr>
              <a:t>– лако се „загревају“, али се и брзо „хладе“,</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Важно је ради организације активности познавати типове деце.</a:t>
            </a:r>
            <a:endParaRPr lang="en-US" altLang="en-US" sz="2000" dirty="0">
              <a:latin typeface="Times New Roman" panose="02020603050405020304" pitchFamily="18" charset="0"/>
            </a:endParaRPr>
          </a:p>
          <a:p>
            <a:pPr algn="just"/>
            <a:endParaRPr lang="en-US" altLang="en-US" sz="2000" dirty="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a:extLst>
              <a:ext uri="{FF2B5EF4-FFF2-40B4-BE49-F238E27FC236}">
                <a16:creationId xmlns:a16="http://schemas.microsoft.com/office/drawing/2014/main" id="{03E419B0-74B7-431F-9389-59B004C889F3}"/>
              </a:ext>
            </a:extLst>
          </p:cNvPr>
          <p:cNvSpPr>
            <a:spLocks noChangeArrowheads="1"/>
          </p:cNvSpPr>
          <p:nvPr/>
        </p:nvSpPr>
        <p:spPr bwMode="auto">
          <a:xfrm>
            <a:off x="620785" y="758082"/>
            <a:ext cx="10047215"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b="1" dirty="0"/>
              <a:t>			</a:t>
            </a:r>
            <a:r>
              <a:rPr lang="sr-Cyrl-CS" altLang="en-US" sz="2400" dirty="0">
                <a:solidFill>
                  <a:srgbClr val="FFC000"/>
                </a:solidFill>
                <a:latin typeface="Times New Roman" panose="02020603050405020304" pitchFamily="18" charset="0"/>
              </a:rPr>
              <a:t>УЧЕЊЕ И ВРСТЕ УЧЕЊА</a:t>
            </a:r>
          </a:p>
          <a:p>
            <a:pPr algn="just"/>
            <a:r>
              <a:rPr lang="sr-Cyrl-CS" altLang="en-US" sz="2000" dirty="0">
                <a:solidFill>
                  <a:schemeClr val="folHlink"/>
                </a:solidFill>
                <a:latin typeface="Times New Roman" panose="02020603050405020304" pitchFamily="18" charset="0"/>
              </a:rPr>
              <a:t>(видети у уџбенику поглавље из Опште психологијеи лсихологије личности о когницији)</a:t>
            </a:r>
          </a:p>
          <a:p>
            <a:pPr algn="just"/>
            <a:endParaRPr lang="sr-Cyrl-CS" altLang="en-US" sz="2000" b="1" dirty="0">
              <a:latin typeface="Times New Roman" panose="02020603050405020304" pitchFamily="18" charset="0"/>
            </a:endParaRPr>
          </a:p>
          <a:p>
            <a:pPr algn="just"/>
            <a:r>
              <a:rPr lang="sr-Cyrl-CS" altLang="en-US" sz="2000" b="1" dirty="0">
                <a:latin typeface="Times New Roman" panose="02020603050405020304" pitchFamily="18" charset="0"/>
              </a:rPr>
              <a:t>Учење је централни проблем педагошке психологије -</a:t>
            </a:r>
            <a:r>
              <a:rPr lang="sr-Latn-RS" altLang="en-US" sz="2000" b="1" dirty="0">
                <a:latin typeface="Times New Roman" panose="02020603050405020304" pitchFamily="18" charset="0"/>
              </a:rPr>
              <a:t> </a:t>
            </a:r>
            <a:r>
              <a:rPr lang="sr-Cyrl-CS" altLang="en-US" sz="2000" b="1" dirty="0">
                <a:latin typeface="Times New Roman" panose="02020603050405020304" pitchFamily="18" charset="0"/>
              </a:rPr>
              <a:t>мењање индивидуе које је резултат искуства, а не сазревања или развоја</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 </a:t>
            </a:r>
            <a:r>
              <a:rPr lang="sr-Cyrl-RS" altLang="en-US" sz="2000" b="1" dirty="0">
                <a:solidFill>
                  <a:srgbClr val="FFC000"/>
                </a:solidFill>
                <a:latin typeface="Times New Roman" panose="02020603050405020304" pitchFamily="18" charset="0"/>
              </a:rPr>
              <a:t>У</a:t>
            </a:r>
            <a:r>
              <a:rPr lang="sr-Cyrl-CS" altLang="en-US" sz="2000" b="1" dirty="0">
                <a:solidFill>
                  <a:srgbClr val="FFC000"/>
                </a:solidFill>
                <a:latin typeface="Times New Roman" panose="02020603050405020304" pitchFamily="18" charset="0"/>
              </a:rPr>
              <a:t>чи се – вежба</a:t>
            </a:r>
            <a:r>
              <a:rPr lang="sr-Cyrl-CS" altLang="en-US" sz="2000" b="1" dirty="0">
                <a:latin typeface="Times New Roman" panose="02020603050405020304" pitchFamily="18" charset="0"/>
              </a:rPr>
              <a:t>: опажање, социјализација, нове особине..., користимо искуства ранијих генерација - уздужно и попречно социјално учење, прилагођавамо средину себи и при том мењамо себе.</a:t>
            </a:r>
          </a:p>
          <a:p>
            <a:pPr algn="just"/>
            <a:endParaRPr lang="en-US" altLang="en-US" sz="2000" dirty="0">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САЗРЕВАЊЕ – МАТУРАЦИЈА</a:t>
            </a:r>
            <a:r>
              <a:rPr lang="sr-Cyrl-CS" altLang="en-US" sz="2000" b="1" dirty="0">
                <a:latin typeface="Times New Roman" panose="02020603050405020304" pitchFamily="18" charset="0"/>
              </a:rPr>
              <a:t> период од рођења о развоја наслеђем датих диспозиција</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Пример: Хилгард – 1937., Мек Гроу – 1935. – филогенетске и онтогенетске особине </a:t>
            </a:r>
          </a:p>
          <a:p>
            <a:pPr algn="just"/>
            <a:endParaRPr lang="en-US" altLang="en-US" sz="2000" dirty="0">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ГОТОВОСТ – СПРЕМНОСТ ЗА УЧЕЊЕ – КРИТИЧКИ ПЕРИОД – СЕНЗИТИВНИ </a:t>
            </a:r>
            <a:r>
              <a:rPr lang="en-US" altLang="en-US" sz="2000" b="1" dirty="0">
                <a:solidFill>
                  <a:srgbClr val="FFC000"/>
                </a:solidFill>
                <a:latin typeface="Times New Roman" panose="02020603050405020304" pitchFamily="18" charset="0"/>
              </a:rPr>
              <a:t> </a:t>
            </a:r>
            <a:r>
              <a:rPr lang="sr-Cyrl-CS" altLang="en-US" sz="2000" b="1" dirty="0">
                <a:solidFill>
                  <a:srgbClr val="FFC000"/>
                </a:solidFill>
                <a:latin typeface="Times New Roman" panose="02020603050405020304" pitchFamily="18" charset="0"/>
              </a:rPr>
              <a:t>ПЕРИОД </a:t>
            </a:r>
            <a:r>
              <a:rPr lang="sr-Cyrl-CS" altLang="en-US" sz="2000" b="1" dirty="0">
                <a:latin typeface="Times New Roman" panose="02020603050405020304" pitchFamily="18" charset="0"/>
              </a:rPr>
              <a:t>– најбоље време за учење</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Примери: Денис, Спалдинг – тешко се или никако не надокнађује.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6">
            <a:extLst>
              <a:ext uri="{FF2B5EF4-FFF2-40B4-BE49-F238E27FC236}">
                <a16:creationId xmlns:a16="http://schemas.microsoft.com/office/drawing/2014/main" id="{4EFF6843-F228-4371-A656-8C4C46CAE8B0}"/>
              </a:ext>
            </a:extLst>
          </p:cNvPr>
          <p:cNvSpPr>
            <a:spLocks noChangeShapeType="1"/>
          </p:cNvSpPr>
          <p:nvPr/>
        </p:nvSpPr>
        <p:spPr bwMode="auto">
          <a:xfrm>
            <a:off x="3124200" y="2819400"/>
            <a:ext cx="9144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31" name="Line 27">
            <a:extLst>
              <a:ext uri="{FF2B5EF4-FFF2-40B4-BE49-F238E27FC236}">
                <a16:creationId xmlns:a16="http://schemas.microsoft.com/office/drawing/2014/main" id="{6E2B7E68-10C0-4495-8498-371B3C239930}"/>
              </a:ext>
            </a:extLst>
          </p:cNvPr>
          <p:cNvSpPr>
            <a:spLocks noChangeShapeType="1"/>
          </p:cNvSpPr>
          <p:nvPr/>
        </p:nvSpPr>
        <p:spPr bwMode="auto">
          <a:xfrm>
            <a:off x="-1881188" y="2981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2" name="Line 25">
            <a:extLst>
              <a:ext uri="{FF2B5EF4-FFF2-40B4-BE49-F238E27FC236}">
                <a16:creationId xmlns:a16="http://schemas.microsoft.com/office/drawing/2014/main" id="{88502DAC-B319-4861-ABEB-5DABE99A43E8}"/>
              </a:ext>
            </a:extLst>
          </p:cNvPr>
          <p:cNvSpPr>
            <a:spLocks noChangeShapeType="1"/>
          </p:cNvSpPr>
          <p:nvPr/>
        </p:nvSpPr>
        <p:spPr bwMode="auto">
          <a:xfrm>
            <a:off x="2971800" y="3048000"/>
            <a:ext cx="0" cy="228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3" name="Line 23">
            <a:extLst>
              <a:ext uri="{FF2B5EF4-FFF2-40B4-BE49-F238E27FC236}">
                <a16:creationId xmlns:a16="http://schemas.microsoft.com/office/drawing/2014/main" id="{46566404-50FD-437E-914F-60EDBD732DBD}"/>
              </a:ext>
            </a:extLst>
          </p:cNvPr>
          <p:cNvSpPr>
            <a:spLocks noChangeShapeType="1"/>
          </p:cNvSpPr>
          <p:nvPr/>
        </p:nvSpPr>
        <p:spPr bwMode="auto">
          <a:xfrm>
            <a:off x="2819400" y="3048000"/>
            <a:ext cx="0" cy="228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4" name="Line 24">
            <a:extLst>
              <a:ext uri="{FF2B5EF4-FFF2-40B4-BE49-F238E27FC236}">
                <a16:creationId xmlns:a16="http://schemas.microsoft.com/office/drawing/2014/main" id="{076E848D-876B-46B8-BA59-FD1304D054CC}"/>
              </a:ext>
            </a:extLst>
          </p:cNvPr>
          <p:cNvSpPr>
            <a:spLocks noChangeShapeType="1"/>
          </p:cNvSpPr>
          <p:nvPr/>
        </p:nvSpPr>
        <p:spPr bwMode="auto">
          <a:xfrm flipV="1">
            <a:off x="3124200" y="2895600"/>
            <a:ext cx="914400" cy="5334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35" name="Rectangle 28">
            <a:extLst>
              <a:ext uri="{FF2B5EF4-FFF2-40B4-BE49-F238E27FC236}">
                <a16:creationId xmlns:a16="http://schemas.microsoft.com/office/drawing/2014/main" id="{7556EA58-9880-4724-8BC9-59D7BB4AE550}"/>
              </a:ext>
            </a:extLst>
          </p:cNvPr>
          <p:cNvSpPr>
            <a:spLocks noChangeArrowheads="1"/>
          </p:cNvSpPr>
          <p:nvPr/>
        </p:nvSpPr>
        <p:spPr bwMode="auto">
          <a:xfrm>
            <a:off x="854579" y="449263"/>
            <a:ext cx="10460053"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r-Cyrl-CS" altLang="en-US" sz="2400" b="1" dirty="0">
                <a:solidFill>
                  <a:srgbClr val="FFC000"/>
                </a:solidFill>
                <a:latin typeface="Times New Roman" panose="02020603050405020304" pitchFamily="18" charset="0"/>
                <a:cs typeface="Times New Roman" panose="02020603050405020304" pitchFamily="18" charset="0"/>
              </a:rPr>
              <a:t>Дефиниција – Б.Стевановић:</a:t>
            </a:r>
          </a:p>
          <a:p>
            <a:pPr eaLnBrk="1" hangingPunct="1"/>
            <a:endParaRPr lang="en-US" altLang="en-US" sz="2400" b="1" dirty="0">
              <a:solidFill>
                <a:srgbClr val="FFC000"/>
              </a:solidFill>
              <a:latin typeface="Times New Roman" panose="02020603050405020304" pitchFamily="18" charset="0"/>
              <a:cs typeface="Times New Roman" panose="02020603050405020304" pitchFamily="18" charset="0"/>
            </a:endParaRPr>
          </a:p>
          <a:p>
            <a:r>
              <a:rPr lang="sr-Cyrl-CS" altLang="en-US" b="1" dirty="0">
                <a:solidFill>
                  <a:srgbClr val="FFC000"/>
                </a:solidFill>
                <a:latin typeface="Times New Roman" panose="02020603050405020304" pitchFamily="18" charset="0"/>
                <a:cs typeface="Times New Roman" panose="02020603050405020304" pitchFamily="18" charset="0"/>
              </a:rPr>
              <a:t>	</a:t>
            </a:r>
            <a:r>
              <a:rPr lang="sr-Cyrl-CS" altLang="en-US" b="1" dirty="0">
                <a:latin typeface="Times New Roman" panose="02020603050405020304" pitchFamily="18" charset="0"/>
                <a:cs typeface="Times New Roman" panose="02020603050405020304" pitchFamily="18" charset="0"/>
              </a:rPr>
              <a:t>Учење је прогресивно и релативно трајно мењање индивидуе настало под утицајем средине и изазвано потребама индивидуе које се мења.</a:t>
            </a:r>
          </a:p>
          <a:p>
            <a:endParaRPr lang="en-US" altLang="en-US" dirty="0">
              <a:latin typeface="Times New Roman" panose="02020603050405020304" pitchFamily="18" charset="0"/>
              <a:cs typeface="Times New Roman" panose="02020603050405020304" pitchFamily="18" charset="0"/>
            </a:endParaRPr>
          </a:p>
          <a:p>
            <a:r>
              <a:rPr lang="sr-Cyrl-CS" altLang="en-US" b="1" dirty="0">
                <a:latin typeface="Times New Roman" panose="02020603050405020304" pitchFamily="18" charset="0"/>
                <a:cs typeface="Times New Roman" panose="02020603050405020304" pitchFamily="18" charset="0"/>
              </a:rPr>
              <a:t>	</a:t>
            </a:r>
            <a:r>
              <a:rPr lang="sr-Cyrl-CS" altLang="en-US" b="1" dirty="0">
                <a:solidFill>
                  <a:srgbClr val="FFC000"/>
                </a:solidFill>
                <a:latin typeface="Times New Roman" panose="02020603050405020304" pitchFamily="18" charset="0"/>
                <a:cs typeface="Times New Roman" panose="02020603050405020304" pitchFamily="18" charset="0"/>
              </a:rPr>
              <a:t>ВРСТЕ УЧЕЊА:</a:t>
            </a:r>
            <a:endParaRPr lang="en-US" altLang="en-US" dirty="0">
              <a:solidFill>
                <a:srgbClr val="FFC000"/>
              </a:solidFill>
              <a:latin typeface="Times New Roman" panose="02020603050405020304" pitchFamily="18" charset="0"/>
              <a:cs typeface="Times New Roman" panose="02020603050405020304" pitchFamily="18" charset="0"/>
            </a:endParaRPr>
          </a:p>
          <a:p>
            <a:pPr>
              <a:buFontTx/>
              <a:buAutoNum type="arabicPeriod"/>
            </a:pPr>
            <a:r>
              <a:rPr lang="sr-Cyrl-CS" altLang="en-US" b="1" dirty="0">
                <a:solidFill>
                  <a:srgbClr val="FFC000"/>
                </a:solidFill>
                <a:latin typeface="Times New Roman" panose="02020603050405020304" pitchFamily="18" charset="0"/>
                <a:cs typeface="Times New Roman" panose="02020603050405020304" pitchFamily="18" charset="0"/>
              </a:rPr>
              <a:t>класично условљавање </a:t>
            </a:r>
            <a:r>
              <a:rPr lang="sr-Cyrl-CS" altLang="en-US" b="1" dirty="0">
                <a:latin typeface="Times New Roman" panose="02020603050405020304" pitchFamily="18" charset="0"/>
                <a:cs typeface="Times New Roman" panose="02020603050405020304" pitchFamily="18" charset="0"/>
              </a:rPr>
              <a:t>– најједноставнији облик учења, </a:t>
            </a:r>
            <a:r>
              <a:rPr lang="sr-Cyrl-CS" altLang="en-US" b="1" dirty="0">
                <a:solidFill>
                  <a:srgbClr val="FFC000"/>
                </a:solidFill>
                <a:latin typeface="Times New Roman" panose="02020603050405020304" pitchFamily="18" charset="0"/>
                <a:cs typeface="Times New Roman" panose="02020603050405020304" pitchFamily="18" charset="0"/>
              </a:rPr>
              <a:t>И.П.Павлов:</a:t>
            </a:r>
          </a:p>
          <a:p>
            <a:endParaRPr lang="sr-Cyrl-CS" altLang="en-US" b="1" dirty="0">
              <a:latin typeface="Times New Roman" panose="02020603050405020304" pitchFamily="18" charset="0"/>
              <a:cs typeface="Times New Roman" panose="02020603050405020304" pitchFamily="18" charset="0"/>
            </a:endParaRPr>
          </a:p>
          <a:p>
            <a:endParaRPr lang="sr-Cyrl-CS" altLang="en-US" b="1" dirty="0">
              <a:latin typeface="Times New Roman" panose="02020603050405020304" pitchFamily="18" charset="0"/>
              <a:cs typeface="Times New Roman" panose="02020603050405020304" pitchFamily="18" charset="0"/>
            </a:endParaRPr>
          </a:p>
          <a:p>
            <a:endParaRPr lang="sr-Cyrl-CS" altLang="en-US" b="1" dirty="0">
              <a:latin typeface="Times New Roman" panose="02020603050405020304" pitchFamily="18" charset="0"/>
              <a:cs typeface="Times New Roman" panose="02020603050405020304" pitchFamily="18"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22536" name="Rectangle 29">
            <a:extLst>
              <a:ext uri="{FF2B5EF4-FFF2-40B4-BE49-F238E27FC236}">
                <a16:creationId xmlns:a16="http://schemas.microsoft.com/office/drawing/2014/main" id="{82E067C8-25CE-4ECD-A937-7A00727FAEB6}"/>
              </a:ext>
            </a:extLst>
          </p:cNvPr>
          <p:cNvSpPr>
            <a:spLocks noChangeArrowheads="1"/>
          </p:cNvSpPr>
          <p:nvPr/>
        </p:nvSpPr>
        <p:spPr bwMode="auto">
          <a:xfrm>
            <a:off x="2133600" y="2588619"/>
            <a:ext cx="2736647"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r-Cyrl-CS" altLang="en-US" sz="1600" b="1" dirty="0">
                <a:latin typeface="Arial" panose="020B0604020202020204" pitchFamily="34" charset="0"/>
              </a:rPr>
              <a:t>          </a:t>
            </a:r>
            <a:r>
              <a:rPr lang="sr-Cyrl-CS" altLang="en-US" sz="1600" b="1" dirty="0">
                <a:latin typeface="Times New Roman" panose="02020603050405020304" pitchFamily="18" charset="0"/>
                <a:cs typeface="Times New Roman" panose="02020603050405020304" pitchFamily="18" charset="0"/>
              </a:rPr>
              <a:t>БД 		</a:t>
            </a:r>
            <a:r>
              <a:rPr lang="sr-Latn-RS" altLang="en-US" sz="1600" b="1" dirty="0">
                <a:latin typeface="Times New Roman" panose="02020603050405020304" pitchFamily="18" charset="0"/>
                <a:cs typeface="Times New Roman" panose="02020603050405020304" pitchFamily="18" charset="0"/>
              </a:rPr>
              <a:t>	</a:t>
            </a:r>
            <a:r>
              <a:rPr lang="sr-Cyrl-CS" altLang="en-US" sz="1600" b="1" dirty="0">
                <a:latin typeface="Times New Roman" panose="02020603050405020304" pitchFamily="18" charset="0"/>
                <a:cs typeface="Times New Roman" panose="02020603050405020304" pitchFamily="18" charset="0"/>
              </a:rPr>
              <a:t>БР= УР</a:t>
            </a:r>
            <a:endParaRPr lang="en-US" altLang="en-US" sz="1600" dirty="0">
              <a:latin typeface="Times New Roman" panose="02020603050405020304" pitchFamily="18" charset="0"/>
              <a:cs typeface="Times New Roman" panose="02020603050405020304" pitchFamily="18" charset="0"/>
            </a:endParaRPr>
          </a:p>
          <a:p>
            <a:endParaRPr lang="en-US" altLang="en-US" dirty="0">
              <a:latin typeface="Times New Roman" panose="02020603050405020304" pitchFamily="18" charset="0"/>
              <a:cs typeface="Times New Roman" panose="02020603050405020304" pitchFamily="18" charset="0"/>
            </a:endParaRPr>
          </a:p>
        </p:txBody>
      </p:sp>
      <p:sp>
        <p:nvSpPr>
          <p:cNvPr id="22537" name="Rectangle 30">
            <a:extLst>
              <a:ext uri="{FF2B5EF4-FFF2-40B4-BE49-F238E27FC236}">
                <a16:creationId xmlns:a16="http://schemas.microsoft.com/office/drawing/2014/main" id="{70B90F1D-853E-4737-80F7-E0E250546DB5}"/>
              </a:ext>
            </a:extLst>
          </p:cNvPr>
          <p:cNvSpPr>
            <a:spLocks noChangeArrowheads="1"/>
          </p:cNvSpPr>
          <p:nvPr/>
        </p:nvSpPr>
        <p:spPr bwMode="auto">
          <a:xfrm>
            <a:off x="2667000" y="2438400"/>
            <a:ext cx="65405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br>
              <a:rPr lang="en-US" altLang="en-US" dirty="0">
                <a:latin typeface="Arial" panose="020B0604020202020204" pitchFamily="34" charset="0"/>
              </a:rPr>
            </a:br>
            <a:endParaRPr lang="en-US" altLang="en-US" dirty="0">
              <a:latin typeface="Arial" panose="020B0604020202020204" pitchFamily="34" charset="0"/>
            </a:endParaRPr>
          </a:p>
          <a:p>
            <a:r>
              <a:rPr lang="sr-Cyrl-CS" altLang="en-US" sz="1600" b="1" dirty="0">
                <a:latin typeface="Arial" panose="020B0604020202020204" pitchFamily="34" charset="0"/>
              </a:rPr>
              <a:t>         </a:t>
            </a:r>
            <a:r>
              <a:rPr lang="sr-Cyrl-CS" altLang="en-US" sz="1600" b="1" dirty="0">
                <a:latin typeface="Times New Roman" panose="02020603050405020304" pitchFamily="18" charset="0"/>
                <a:cs typeface="Times New Roman" panose="02020603050405020304" pitchFamily="18" charset="0"/>
              </a:rPr>
              <a:t>НД </a:t>
            </a:r>
            <a:r>
              <a:rPr lang="sr-Cyrl-CS" altLang="en-US" sz="1600" b="1" dirty="0">
                <a:latin typeface="Arial" panose="020B0604020202020204" pitchFamily="34" charset="0"/>
                <a:cs typeface="Times New Roman" panose="02020603050405020304" pitchFamily="18" charset="0"/>
              </a:rPr>
              <a:t>  </a:t>
            </a:r>
            <a:endParaRPr lang="en-US" altLang="en-US" sz="1100" dirty="0">
              <a:latin typeface="Arial" panose="020B0604020202020204" pitchFamily="34" charset="0"/>
            </a:endParaRPr>
          </a:p>
          <a:p>
            <a:endParaRPr lang="en-US" altLang="en-US" dirty="0">
              <a:latin typeface="Arial" panose="020B0604020202020204" pitchFamily="34" charset="0"/>
            </a:endParaRPr>
          </a:p>
        </p:txBody>
      </p:sp>
      <p:sp>
        <p:nvSpPr>
          <p:cNvPr id="22538" name="Rectangle 31">
            <a:extLst>
              <a:ext uri="{FF2B5EF4-FFF2-40B4-BE49-F238E27FC236}">
                <a16:creationId xmlns:a16="http://schemas.microsoft.com/office/drawing/2014/main" id="{A2C02C30-3096-4750-B692-BD45B5DF378F}"/>
              </a:ext>
            </a:extLst>
          </p:cNvPr>
          <p:cNvSpPr>
            <a:spLocks noChangeArrowheads="1"/>
          </p:cNvSpPr>
          <p:nvPr/>
        </p:nvSpPr>
        <p:spPr bwMode="auto">
          <a:xfrm>
            <a:off x="0" y="3085237"/>
            <a:ext cx="1169064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4572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br>
              <a:rPr lang="en-US" altLang="en-US" dirty="0">
                <a:latin typeface="Arial" panose="020B0604020202020204" pitchFamily="34" charset="0"/>
              </a:rPr>
            </a:br>
            <a:endParaRPr lang="en-US" altLang="en-US" dirty="0">
              <a:latin typeface="Arial" panose="020B0604020202020204" pitchFamily="34" charset="0"/>
            </a:endParaRPr>
          </a:p>
          <a:p>
            <a:endParaRPr lang="sr-Latn-RS" altLang="en-US" b="1" dirty="0">
              <a:latin typeface="Arial" panose="020B0604020202020204" pitchFamily="34" charset="0"/>
              <a:cs typeface="Times New Roman" panose="02020603050405020304" pitchFamily="18" charset="0"/>
            </a:endParaRPr>
          </a:p>
          <a:p>
            <a:r>
              <a:rPr lang="sr-Cyrl-CS" altLang="en-US" b="1" dirty="0">
                <a:latin typeface="Times New Roman" panose="02020603050405020304" pitchFamily="18" charset="0"/>
                <a:cs typeface="Times New Roman" panose="02020603050405020304" pitchFamily="18" charset="0"/>
              </a:rPr>
              <a:t>-најчешћи облик учења деце млађег узраста – вегетативне и хигијенске навике, емоционално </a:t>
            </a:r>
            <a:r>
              <a:rPr lang="sr-Latn-RS" altLang="en-US" b="1" dirty="0">
                <a:latin typeface="Times New Roman" panose="02020603050405020304" pitchFamily="18" charset="0"/>
                <a:cs typeface="Times New Roman" panose="02020603050405020304" pitchFamily="18" charset="0"/>
              </a:rPr>
              <a:t>	</a:t>
            </a:r>
            <a:r>
              <a:rPr lang="sr-Cyrl-CS" altLang="en-US" b="1" dirty="0">
                <a:latin typeface="Times New Roman" panose="02020603050405020304" pitchFamily="18" charset="0"/>
                <a:cs typeface="Times New Roman" panose="02020603050405020304" pitchFamily="18" charset="0"/>
              </a:rPr>
              <a:t>условљавање  (Мали Алберт) – Вотсон</a:t>
            </a:r>
            <a:endParaRPr lang="en-US" altLang="en-US" b="1" dirty="0">
              <a:latin typeface="Times New Roman" panose="02020603050405020304" pitchFamily="18" charset="0"/>
              <a:cs typeface="Times New Roman" panose="02020603050405020304" pitchFamily="18" charset="0"/>
            </a:endParaRPr>
          </a:p>
          <a:p>
            <a:endParaRPr lang="en-US" altLang="en-US" b="1"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a:extLst>
              <a:ext uri="{FF2B5EF4-FFF2-40B4-BE49-F238E27FC236}">
                <a16:creationId xmlns:a16="http://schemas.microsoft.com/office/drawing/2014/main" id="{8034FE00-4CD7-4B0E-A0B5-3B092980C51B}"/>
              </a:ext>
            </a:extLst>
          </p:cNvPr>
          <p:cNvSpPr>
            <a:spLocks noChangeArrowheads="1"/>
          </p:cNvSpPr>
          <p:nvPr/>
        </p:nvSpPr>
        <p:spPr bwMode="auto">
          <a:xfrm>
            <a:off x="763398" y="1120929"/>
            <a:ext cx="1064563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sz="2000" b="1" dirty="0">
                <a:solidFill>
                  <a:srgbClr val="FFC000"/>
                </a:solidFill>
                <a:latin typeface="Times New Roman" panose="02020603050405020304" pitchFamily="18" charset="0"/>
              </a:rPr>
              <a:t>2. Инструментално условљавање - учење путем покушаја и погрешака – Торндајк</a:t>
            </a:r>
            <a:r>
              <a:rPr lang="sr-Cyrl-CS" altLang="en-US" sz="2000" b="1" dirty="0">
                <a:latin typeface="Times New Roman" panose="02020603050405020304" pitchFamily="18" charset="0"/>
              </a:rPr>
              <a:t>, </a:t>
            </a:r>
            <a:r>
              <a:rPr lang="sr-Cyrl-CS" altLang="en-US" sz="2000" b="1" dirty="0">
                <a:solidFill>
                  <a:srgbClr val="FFC000"/>
                </a:solidFill>
                <a:latin typeface="Times New Roman" panose="02020603050405020304" pitchFamily="18" charset="0"/>
              </a:rPr>
              <a:t>закон ефекта </a:t>
            </a:r>
            <a:r>
              <a:rPr lang="sr-Cyrl-CS" altLang="en-US" sz="2000" b="1" dirty="0">
                <a:latin typeface="Times New Roman" panose="02020603050405020304" pitchFamily="18" charset="0"/>
              </a:rPr>
              <a:t>– мотивација и награда, инструментално условљавање – оперантно условљавање –научена реакција је средство – инструмент доласка до циља – задовољења неке потребе.</a:t>
            </a:r>
          </a:p>
          <a:p>
            <a:pPr algn="just"/>
            <a:r>
              <a:rPr lang="sr-Cyrl-CS" altLang="en-US" sz="2000" b="1" dirty="0">
                <a:latin typeface="Times New Roman" panose="02020603050405020304" pitchFamily="18" charset="0"/>
              </a:rPr>
              <a:t>- Скинер (програмирано учење) </a:t>
            </a:r>
            <a:endParaRPr lang="en-US" altLang="en-US" sz="2000" dirty="0">
              <a:latin typeface="Times New Roman" panose="02020603050405020304" pitchFamily="18" charset="0"/>
            </a:endParaRPr>
          </a:p>
          <a:p>
            <a:pPr algn="just">
              <a:buFontTx/>
              <a:buChar char="-"/>
            </a:pPr>
            <a:r>
              <a:rPr lang="sr-Cyrl-CS" altLang="en-US" sz="2000" b="1" dirty="0">
                <a:latin typeface="Times New Roman" panose="02020603050405020304" pitchFamily="18" charset="0"/>
              </a:rPr>
              <a:t>учење моторних вештина, карактеристике личности</a:t>
            </a:r>
          </a:p>
          <a:p>
            <a:pPr algn="just">
              <a:buFontTx/>
              <a:buChar char="-"/>
            </a:pPr>
            <a:r>
              <a:rPr lang="sr-Cyrl-CS" altLang="en-US" sz="2000" b="1" dirty="0">
                <a:latin typeface="Times New Roman" panose="02020603050405020304" pitchFamily="18" charset="0"/>
              </a:rPr>
              <a:t>деца се најчешће васпитавају награђивањем и кажњавањем</a:t>
            </a:r>
          </a:p>
          <a:p>
            <a:pPr algn="just"/>
            <a:endParaRPr lang="en-US" altLang="en-US" sz="2000" dirty="0">
              <a:latin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rPr>
              <a:t>3. учење увиђањем – највиши облик учења – В.Келер</a:t>
            </a:r>
            <a:r>
              <a:rPr lang="sr-Cyrl-CS" altLang="en-US" sz="2000" b="1" dirty="0">
                <a:latin typeface="Times New Roman" panose="02020603050405020304" pitchFamily="18" charset="0"/>
              </a:rPr>
              <a:t> – увиђање односа између средства и циља – новина у понашању - интелигентно решавање проблема – решавање проблема мишљењем, код шимпанза је везано за конкретну ситуацију, а код људи, захваљујући симболичким функцијама, и апстрактно-хипотетички-дедуктивно закључивање.</a:t>
            </a:r>
          </a:p>
          <a:p>
            <a:pPr algn="just"/>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4. вербално учење – учење вербалног градива: учење напамет – меморисање или са разумевањем – смислено.</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a:extLst>
              <a:ext uri="{FF2B5EF4-FFF2-40B4-BE49-F238E27FC236}">
                <a16:creationId xmlns:a16="http://schemas.microsoft.com/office/drawing/2014/main" id="{56D7F219-B618-4F8E-A21E-586DD572133C}"/>
              </a:ext>
            </a:extLst>
          </p:cNvPr>
          <p:cNvSpPr>
            <a:spLocks noChangeArrowheads="1"/>
          </p:cNvSpPr>
          <p:nvPr/>
        </p:nvSpPr>
        <p:spPr bwMode="auto">
          <a:xfrm>
            <a:off x="645951" y="1019175"/>
            <a:ext cx="10721131"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b="1" dirty="0"/>
              <a:t>		</a:t>
            </a:r>
            <a:r>
              <a:rPr lang="en-US" altLang="en-US" b="1" dirty="0"/>
              <a:t>	</a:t>
            </a:r>
            <a:r>
              <a:rPr lang="sr-Cyrl-CS" altLang="en-US" sz="2400" dirty="0">
                <a:solidFill>
                  <a:srgbClr val="FFC000"/>
                </a:solidFill>
                <a:latin typeface="Times New Roman" panose="02020603050405020304" pitchFamily="18" charset="0"/>
              </a:rPr>
              <a:t>НАПРЕДОВАЊЕ ТОКОМ УЧЕЊА</a:t>
            </a:r>
          </a:p>
          <a:p>
            <a:pPr algn="just"/>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	Зависи од: способности, мотивације, броја понављања,  метода учења, личних особина -  степена аспирације, потреба, гратификација;</a:t>
            </a:r>
          </a:p>
          <a:p>
            <a:pPr algn="just"/>
            <a:r>
              <a:rPr lang="sr-Cyrl-CS" altLang="en-US" sz="2000" b="1" dirty="0">
                <a:latin typeface="Times New Roman" panose="02020603050405020304" pitchFamily="18" charset="0"/>
              </a:rPr>
              <a:t> </a:t>
            </a:r>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	Напредовање се испитује праћењем моторних радњи (стенографија, дактилографија и сл.), вербално учење, учење рачунских радњи и сл.</a:t>
            </a:r>
          </a:p>
          <a:p>
            <a:pPr algn="just"/>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	</a:t>
            </a:r>
            <a:r>
              <a:rPr lang="sr-Cyrl-CS" altLang="en-US" sz="2000" b="1" dirty="0">
                <a:solidFill>
                  <a:srgbClr val="FFC000"/>
                </a:solidFill>
                <a:latin typeface="Times New Roman" panose="02020603050405020304" pitchFamily="18" charset="0"/>
              </a:rPr>
              <a:t>Начини мерења напредовања током учења:</a:t>
            </a:r>
            <a:endParaRPr lang="en-US" altLang="en-US" sz="2000" dirty="0">
              <a:solidFill>
                <a:srgbClr val="FFC000"/>
              </a:solidFill>
              <a:latin typeface="Times New Roman" panose="02020603050405020304" pitchFamily="18" charset="0"/>
            </a:endParaRPr>
          </a:p>
          <a:p>
            <a:pPr algn="just"/>
            <a:r>
              <a:rPr lang="sr-Cyrl-CS" altLang="en-US" sz="2000" b="1" dirty="0">
                <a:latin typeface="Times New Roman" panose="02020603050405020304" pitchFamily="18" charset="0"/>
              </a:rPr>
              <a:t>	1. колична наученог, </a:t>
            </a:r>
          </a:p>
          <a:p>
            <a:pPr algn="just"/>
            <a:r>
              <a:rPr lang="sr-Cyrl-CS" altLang="en-US" sz="2000" b="1" dirty="0">
                <a:latin typeface="Times New Roman" panose="02020603050405020304" pitchFamily="18" charset="0"/>
              </a:rPr>
              <a:t>	2. време вршења активности која се учи, </a:t>
            </a:r>
          </a:p>
          <a:p>
            <a:pPr algn="just"/>
            <a:r>
              <a:rPr lang="sr-Cyrl-CS" altLang="en-US" sz="2000" b="1" dirty="0">
                <a:latin typeface="Times New Roman" panose="02020603050405020304" pitchFamily="18" charset="0"/>
              </a:rPr>
              <a:t>	3. тачност репродуковања.</a:t>
            </a:r>
          </a:p>
          <a:p>
            <a:pPr algn="just"/>
            <a:endParaRPr lang="en-US" altLang="en-US" sz="2000" dirty="0">
              <a:latin typeface="Times New Roman" panose="02020603050405020304" pitchFamily="18" charset="0"/>
            </a:endParaRPr>
          </a:p>
          <a:p>
            <a:pPr algn="just"/>
            <a:r>
              <a:rPr lang="sr-Cyrl-CS" altLang="en-US" sz="2000" b="1" dirty="0">
                <a:latin typeface="Times New Roman" panose="02020603050405020304" pitchFamily="18" charset="0"/>
              </a:rPr>
              <a:t>	</a:t>
            </a:r>
            <a:r>
              <a:rPr lang="sr-Cyrl-CS" altLang="en-US" sz="2000" b="1" dirty="0">
                <a:solidFill>
                  <a:srgbClr val="FFC000"/>
                </a:solidFill>
                <a:latin typeface="Times New Roman" panose="02020603050405020304" pitchFamily="18" charset="0"/>
              </a:rPr>
              <a:t>КРИВУЉЕ УЧЕЊА </a:t>
            </a:r>
            <a:r>
              <a:rPr lang="sr-Cyrl-CS" altLang="en-US" sz="2000" b="1" dirty="0">
                <a:latin typeface="Times New Roman" panose="02020603050405020304" pitchFamily="18" charset="0"/>
              </a:rPr>
              <a:t>– графички приказ напредовања у учењу: број понвљања или учење до одрећеног критеријума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5">
            <a:extLst>
              <a:ext uri="{FF2B5EF4-FFF2-40B4-BE49-F238E27FC236}">
                <a16:creationId xmlns:a16="http://schemas.microsoft.com/office/drawing/2014/main" id="{DEED2173-DA5B-4747-AACC-AB262DDCAD6E}"/>
              </a:ext>
            </a:extLst>
          </p:cNvPr>
          <p:cNvSpPr>
            <a:spLocks noChangeShapeType="1"/>
          </p:cNvSpPr>
          <p:nvPr/>
        </p:nvSpPr>
        <p:spPr bwMode="auto">
          <a:xfrm>
            <a:off x="3505200" y="5638800"/>
            <a:ext cx="34290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3" name="Line 7">
            <a:extLst>
              <a:ext uri="{FF2B5EF4-FFF2-40B4-BE49-F238E27FC236}">
                <a16:creationId xmlns:a16="http://schemas.microsoft.com/office/drawing/2014/main" id="{069D8AA2-AB86-42DD-AC12-EA82E1D38E49}"/>
              </a:ext>
            </a:extLst>
          </p:cNvPr>
          <p:cNvSpPr>
            <a:spLocks noChangeShapeType="1"/>
          </p:cNvSpPr>
          <p:nvPr/>
        </p:nvSpPr>
        <p:spPr bwMode="auto">
          <a:xfrm flipV="1">
            <a:off x="3505200" y="2438400"/>
            <a:ext cx="0" cy="32004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4" name="Arc 4">
            <a:extLst>
              <a:ext uri="{FF2B5EF4-FFF2-40B4-BE49-F238E27FC236}">
                <a16:creationId xmlns:a16="http://schemas.microsoft.com/office/drawing/2014/main" id="{19A5DFFC-8A2B-4D9F-AC98-B6BCCBF24FE3}"/>
              </a:ext>
            </a:extLst>
          </p:cNvPr>
          <p:cNvSpPr>
            <a:spLocks/>
          </p:cNvSpPr>
          <p:nvPr/>
        </p:nvSpPr>
        <p:spPr bwMode="auto">
          <a:xfrm rot="16910374">
            <a:off x="3944938" y="3228975"/>
            <a:ext cx="2514600" cy="2819400"/>
          </a:xfrm>
          <a:custGeom>
            <a:avLst/>
            <a:gdLst>
              <a:gd name="T0" fmla="*/ 2147483647 w 21555"/>
              <a:gd name="T1" fmla="*/ 0 h 21585"/>
              <a:gd name="T2" fmla="*/ 2147483647 w 21555"/>
              <a:gd name="T3" fmla="*/ 2147483647 h 21585"/>
              <a:gd name="T4" fmla="*/ 0 w 21555"/>
              <a:gd name="T5" fmla="*/ 2147483647 h 21585"/>
              <a:gd name="T6" fmla="*/ 0 60000 65536"/>
              <a:gd name="T7" fmla="*/ 0 60000 65536"/>
              <a:gd name="T8" fmla="*/ 0 60000 65536"/>
              <a:gd name="T9" fmla="*/ 0 w 21555"/>
              <a:gd name="T10" fmla="*/ 0 h 21585"/>
              <a:gd name="T11" fmla="*/ 21555 w 21555"/>
              <a:gd name="T12" fmla="*/ 21585 h 21585"/>
            </a:gdLst>
            <a:ahLst/>
            <a:cxnLst>
              <a:cxn ang="T6">
                <a:pos x="T0" y="T1"/>
              </a:cxn>
              <a:cxn ang="T7">
                <a:pos x="T2" y="T3"/>
              </a:cxn>
              <a:cxn ang="T8">
                <a:pos x="T4" y="T5"/>
              </a:cxn>
            </a:cxnLst>
            <a:rect l="T9" t="T10" r="T11" b="T12"/>
            <a:pathLst>
              <a:path w="21555" h="21585" fill="none" extrusionOk="0">
                <a:moveTo>
                  <a:pt x="812" y="0"/>
                </a:moveTo>
                <a:cubicBezTo>
                  <a:pt x="11878" y="417"/>
                  <a:pt x="20836" y="9134"/>
                  <a:pt x="21554" y="20184"/>
                </a:cubicBezTo>
              </a:path>
              <a:path w="21555" h="21585" stroke="0" extrusionOk="0">
                <a:moveTo>
                  <a:pt x="812" y="0"/>
                </a:moveTo>
                <a:cubicBezTo>
                  <a:pt x="11878" y="417"/>
                  <a:pt x="20836" y="9134"/>
                  <a:pt x="21554" y="20184"/>
                </a:cubicBezTo>
                <a:lnTo>
                  <a:pt x="0" y="21585"/>
                </a:lnTo>
                <a:lnTo>
                  <a:pt x="812" y="0"/>
                </a:lnTo>
                <a:close/>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05" name="Rectangle 8">
            <a:extLst>
              <a:ext uri="{FF2B5EF4-FFF2-40B4-BE49-F238E27FC236}">
                <a16:creationId xmlns:a16="http://schemas.microsoft.com/office/drawing/2014/main" id="{726CAC11-1F0C-4C13-A94D-A04D042EB2E3}"/>
              </a:ext>
            </a:extLst>
          </p:cNvPr>
          <p:cNvSpPr>
            <a:spLocks noChangeArrowheads="1"/>
          </p:cNvSpPr>
          <p:nvPr/>
        </p:nvSpPr>
        <p:spPr bwMode="auto">
          <a:xfrm>
            <a:off x="1828800" y="815975"/>
            <a:ext cx="8229600"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r-Cyrl-CS" altLang="en-US" sz="2400" b="1">
                <a:solidFill>
                  <a:srgbClr val="FFC000"/>
                </a:solidFill>
                <a:latin typeface="Times New Roman" panose="02020603050405020304" pitchFamily="18" charset="0"/>
                <a:cs typeface="Times New Roman" panose="02020603050405020304" pitchFamily="18" charset="0"/>
              </a:rPr>
              <a:t>Типичне кривуље: </a:t>
            </a:r>
            <a:endParaRPr lang="en-US" altLang="en-US" sz="2400" b="1">
              <a:solidFill>
                <a:srgbClr val="FFC000"/>
              </a:solidFill>
              <a:latin typeface="Times New Roman" panose="02020603050405020304" pitchFamily="18" charset="0"/>
              <a:cs typeface="Times New Roman" panose="02020603050405020304" pitchFamily="18" charset="0"/>
            </a:endParaRPr>
          </a:p>
          <a:p>
            <a:r>
              <a:rPr lang="sr-Cyrl-CS" altLang="en-US" b="1">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cs typeface="Times New Roman" panose="02020603050405020304" pitchFamily="18" charset="0"/>
            </a:endParaRPr>
          </a:p>
          <a:p>
            <a:r>
              <a:rPr lang="sr-Cyrl-CS" altLang="en-US" b="1">
                <a:solidFill>
                  <a:srgbClr val="FFC000"/>
                </a:solidFill>
                <a:latin typeface="Times New Roman" panose="02020603050405020304" pitchFamily="18" charset="0"/>
                <a:cs typeface="Times New Roman" panose="02020603050405020304" pitchFamily="18" charset="0"/>
              </a:rPr>
              <a:t>Графикон 1. – Кривуља са негативно убрзаним</a:t>
            </a:r>
            <a:r>
              <a:rPr lang="sr-Cyrl-CS" altLang="en-US">
                <a:solidFill>
                  <a:srgbClr val="FFC000"/>
                </a:solidFill>
                <a:latin typeface="Times New Roman" panose="02020603050405020304" pitchFamily="18" charset="0"/>
                <a:cs typeface="Times New Roman" panose="02020603050405020304" pitchFamily="18" charset="0"/>
              </a:rPr>
              <a:t> </a:t>
            </a:r>
            <a:r>
              <a:rPr lang="sr-Cyrl-CS" altLang="en-US" b="1">
                <a:solidFill>
                  <a:srgbClr val="FFC000"/>
                </a:solidFill>
                <a:latin typeface="Times New Roman" panose="02020603050405020304" pitchFamily="18" charset="0"/>
                <a:cs typeface="Times New Roman" panose="02020603050405020304" pitchFamily="18" charset="0"/>
              </a:rPr>
              <a:t>напредовањем – испупчена,   	          за лако градиво и вештине</a:t>
            </a:r>
          </a:p>
          <a:p>
            <a:endParaRPr lang="en-US" altLang="en-US">
              <a:latin typeface="Arial" panose="020B0604020202020204" pitchFamily="34" charset="0"/>
            </a:endParaRPr>
          </a:p>
          <a:p>
            <a:endParaRPr lang="en-US" altLang="en-US">
              <a:latin typeface="Arial" panose="020B0604020202020204" pitchFamily="34" charset="0"/>
            </a:endParaRPr>
          </a:p>
        </p:txBody>
      </p:sp>
      <p:sp>
        <p:nvSpPr>
          <p:cNvPr id="25606" name="Rectangle 9">
            <a:extLst>
              <a:ext uri="{FF2B5EF4-FFF2-40B4-BE49-F238E27FC236}">
                <a16:creationId xmlns:a16="http://schemas.microsoft.com/office/drawing/2014/main" id="{B890BEAE-23C5-4219-8C43-0295ED149BE7}"/>
              </a:ext>
            </a:extLst>
          </p:cNvPr>
          <p:cNvSpPr>
            <a:spLocks noChangeArrowheads="1"/>
          </p:cNvSpPr>
          <p:nvPr/>
        </p:nvSpPr>
        <p:spPr bwMode="auto">
          <a:xfrm>
            <a:off x="1524000" y="2473325"/>
            <a:ext cx="1841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br>
              <a:rPr lang="en-US" altLang="en-US">
                <a:latin typeface="Arial" panose="020B0604020202020204" pitchFamily="34" charset="0"/>
              </a:rPr>
            </a:br>
            <a:endParaRPr lang="en-US" altLang="en-US">
              <a:latin typeface="Arial" panose="020B0604020202020204" pitchFamily="34" charset="0"/>
            </a:endParaRPr>
          </a:p>
          <a:p>
            <a:endParaRPr lang="en-US" altLang="en-US">
              <a:latin typeface="Arial" panose="020B0604020202020204" pitchFamily="34" charset="0"/>
            </a:endParaRPr>
          </a:p>
        </p:txBody>
      </p:sp>
      <p:sp>
        <p:nvSpPr>
          <p:cNvPr id="25607" name="Rectangle 11">
            <a:extLst>
              <a:ext uri="{FF2B5EF4-FFF2-40B4-BE49-F238E27FC236}">
                <a16:creationId xmlns:a16="http://schemas.microsoft.com/office/drawing/2014/main" id="{801A17E5-897C-4CE9-832E-99EDAABC1AF4}"/>
              </a:ext>
            </a:extLst>
          </p:cNvPr>
          <p:cNvSpPr>
            <a:spLocks noChangeArrowheads="1"/>
          </p:cNvSpPr>
          <p:nvPr/>
        </p:nvSpPr>
        <p:spPr bwMode="auto">
          <a:xfrm>
            <a:off x="1524001" y="32046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sr-Latn-CS" altLang="en-US">
              <a:latin typeface="Arial" panose="020B0604020202020204" pitchFamily="34" charset="0"/>
            </a:endParaRPr>
          </a:p>
        </p:txBody>
      </p:sp>
      <p:sp>
        <p:nvSpPr>
          <p:cNvPr id="25608" name="Rectangle 13">
            <a:extLst>
              <a:ext uri="{FF2B5EF4-FFF2-40B4-BE49-F238E27FC236}">
                <a16:creationId xmlns:a16="http://schemas.microsoft.com/office/drawing/2014/main" id="{E9508BC0-1F4D-4CCD-8FDE-9625E9AB172F}"/>
              </a:ext>
            </a:extLst>
          </p:cNvPr>
          <p:cNvSpPr>
            <a:spLocks noChangeArrowheads="1"/>
          </p:cNvSpPr>
          <p:nvPr/>
        </p:nvSpPr>
        <p:spPr bwMode="auto">
          <a:xfrm rot="16200000">
            <a:off x="1609726" y="3702051"/>
            <a:ext cx="3090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r-Cyrl-CS" altLang="en-US" b="1">
                <a:latin typeface="Times New Roman" panose="02020603050405020304" pitchFamily="18" charset="0"/>
                <a:cs typeface="Times New Roman" panose="02020603050405020304" pitchFamily="18" charset="0"/>
              </a:rPr>
              <a:t>количина наученог градива</a:t>
            </a:r>
            <a:endParaRPr lang="en-US" altLang="en-US" b="1">
              <a:latin typeface="Times New Roman" panose="02020603050405020304" pitchFamily="18" charset="0"/>
              <a:cs typeface="Times New Roman" panose="02020603050405020304" pitchFamily="18" charset="0"/>
            </a:endParaRPr>
          </a:p>
        </p:txBody>
      </p:sp>
      <p:sp>
        <p:nvSpPr>
          <p:cNvPr id="25609" name="Rectangle 14">
            <a:extLst>
              <a:ext uri="{FF2B5EF4-FFF2-40B4-BE49-F238E27FC236}">
                <a16:creationId xmlns:a16="http://schemas.microsoft.com/office/drawing/2014/main" id="{48180C86-FB83-4F2D-B77A-41D9C080211E}"/>
              </a:ext>
            </a:extLst>
          </p:cNvPr>
          <p:cNvSpPr>
            <a:spLocks noChangeArrowheads="1"/>
          </p:cNvSpPr>
          <p:nvPr/>
        </p:nvSpPr>
        <p:spPr bwMode="auto">
          <a:xfrm>
            <a:off x="4038601" y="5892800"/>
            <a:ext cx="1895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r-Cyrl-CS" altLang="en-US" b="1">
                <a:latin typeface="Times New Roman" panose="02020603050405020304" pitchFamily="18" charset="0"/>
                <a:cs typeface="Times New Roman" panose="02020603050405020304" pitchFamily="18" charset="0"/>
              </a:rPr>
              <a:t>број понављања</a:t>
            </a:r>
            <a:endParaRPr lang="en-US" alt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5">
            <a:extLst>
              <a:ext uri="{FF2B5EF4-FFF2-40B4-BE49-F238E27FC236}">
                <a16:creationId xmlns:a16="http://schemas.microsoft.com/office/drawing/2014/main" id="{E540F748-558C-48B1-8AF1-860F987A782F}"/>
              </a:ext>
            </a:extLst>
          </p:cNvPr>
          <p:cNvSpPr>
            <a:spLocks noChangeShapeType="1"/>
          </p:cNvSpPr>
          <p:nvPr/>
        </p:nvSpPr>
        <p:spPr bwMode="auto">
          <a:xfrm>
            <a:off x="3505200" y="5562600"/>
            <a:ext cx="36576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27" name="Arc 4">
            <a:extLst>
              <a:ext uri="{FF2B5EF4-FFF2-40B4-BE49-F238E27FC236}">
                <a16:creationId xmlns:a16="http://schemas.microsoft.com/office/drawing/2014/main" id="{691D1F70-AD5B-4041-BA75-4EAEAF0881EB}"/>
              </a:ext>
            </a:extLst>
          </p:cNvPr>
          <p:cNvSpPr>
            <a:spLocks/>
          </p:cNvSpPr>
          <p:nvPr/>
        </p:nvSpPr>
        <p:spPr bwMode="auto">
          <a:xfrm rot="5400000">
            <a:off x="3636963" y="2382838"/>
            <a:ext cx="3089275" cy="2743200"/>
          </a:xfrm>
          <a:custGeom>
            <a:avLst/>
            <a:gdLst>
              <a:gd name="T0" fmla="*/ 2147483647 w 21555"/>
              <a:gd name="T1" fmla="*/ 0 h 21585"/>
              <a:gd name="T2" fmla="*/ 2147483647 w 21555"/>
              <a:gd name="T3" fmla="*/ 2147483647 h 21585"/>
              <a:gd name="T4" fmla="*/ 0 w 21555"/>
              <a:gd name="T5" fmla="*/ 2147483647 h 21585"/>
              <a:gd name="T6" fmla="*/ 0 60000 65536"/>
              <a:gd name="T7" fmla="*/ 0 60000 65536"/>
              <a:gd name="T8" fmla="*/ 0 60000 65536"/>
              <a:gd name="T9" fmla="*/ 0 w 21555"/>
              <a:gd name="T10" fmla="*/ 0 h 21585"/>
              <a:gd name="T11" fmla="*/ 21555 w 21555"/>
              <a:gd name="T12" fmla="*/ 21585 h 21585"/>
            </a:gdLst>
            <a:ahLst/>
            <a:cxnLst>
              <a:cxn ang="T6">
                <a:pos x="T0" y="T1"/>
              </a:cxn>
              <a:cxn ang="T7">
                <a:pos x="T2" y="T3"/>
              </a:cxn>
              <a:cxn ang="T8">
                <a:pos x="T4" y="T5"/>
              </a:cxn>
            </a:cxnLst>
            <a:rect l="T9" t="T10" r="T11" b="T12"/>
            <a:pathLst>
              <a:path w="21555" h="21585" fill="none" extrusionOk="0">
                <a:moveTo>
                  <a:pt x="812" y="0"/>
                </a:moveTo>
                <a:cubicBezTo>
                  <a:pt x="11878" y="417"/>
                  <a:pt x="20836" y="9134"/>
                  <a:pt x="21554" y="20184"/>
                </a:cubicBezTo>
              </a:path>
              <a:path w="21555" h="21585" stroke="0" extrusionOk="0">
                <a:moveTo>
                  <a:pt x="812" y="0"/>
                </a:moveTo>
                <a:cubicBezTo>
                  <a:pt x="11878" y="417"/>
                  <a:pt x="20836" y="9134"/>
                  <a:pt x="21554" y="20184"/>
                </a:cubicBezTo>
                <a:lnTo>
                  <a:pt x="0" y="21585"/>
                </a:lnTo>
                <a:lnTo>
                  <a:pt x="812" y="0"/>
                </a:lnTo>
                <a:close/>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28" name="Rectangle 7">
            <a:extLst>
              <a:ext uri="{FF2B5EF4-FFF2-40B4-BE49-F238E27FC236}">
                <a16:creationId xmlns:a16="http://schemas.microsoft.com/office/drawing/2014/main" id="{9AA8A49E-DB2A-4049-A194-CAF5B894CFA1}"/>
              </a:ext>
            </a:extLst>
          </p:cNvPr>
          <p:cNvSpPr>
            <a:spLocks noChangeArrowheads="1"/>
          </p:cNvSpPr>
          <p:nvPr/>
        </p:nvSpPr>
        <p:spPr bwMode="auto">
          <a:xfrm>
            <a:off x="1524001" y="20743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sr-Latn-CS" altLang="en-US">
              <a:latin typeface="Arial" panose="020B0604020202020204" pitchFamily="34" charset="0"/>
            </a:endParaRPr>
          </a:p>
        </p:txBody>
      </p:sp>
      <p:sp>
        <p:nvSpPr>
          <p:cNvPr id="26629" name="Rectangle 9">
            <a:extLst>
              <a:ext uri="{FF2B5EF4-FFF2-40B4-BE49-F238E27FC236}">
                <a16:creationId xmlns:a16="http://schemas.microsoft.com/office/drawing/2014/main" id="{3BC405E1-EF8E-4933-AC8D-2C54A0581ED9}"/>
              </a:ext>
            </a:extLst>
          </p:cNvPr>
          <p:cNvSpPr>
            <a:spLocks noChangeArrowheads="1"/>
          </p:cNvSpPr>
          <p:nvPr/>
        </p:nvSpPr>
        <p:spPr bwMode="auto">
          <a:xfrm>
            <a:off x="1524001" y="20743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sr-Latn-CS" altLang="en-US">
              <a:latin typeface="Arial" panose="020B0604020202020204" pitchFamily="34" charset="0"/>
            </a:endParaRPr>
          </a:p>
        </p:txBody>
      </p:sp>
      <p:sp>
        <p:nvSpPr>
          <p:cNvPr id="26630" name="Line 14">
            <a:extLst>
              <a:ext uri="{FF2B5EF4-FFF2-40B4-BE49-F238E27FC236}">
                <a16:creationId xmlns:a16="http://schemas.microsoft.com/office/drawing/2014/main" id="{16709226-AD52-41BB-9634-159848E068DE}"/>
              </a:ext>
            </a:extLst>
          </p:cNvPr>
          <p:cNvSpPr>
            <a:spLocks noChangeShapeType="1"/>
          </p:cNvSpPr>
          <p:nvPr/>
        </p:nvSpPr>
        <p:spPr bwMode="auto">
          <a:xfrm flipV="1">
            <a:off x="3505200" y="1905000"/>
            <a:ext cx="0" cy="3657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1" name="Rectangle 15">
            <a:extLst>
              <a:ext uri="{FF2B5EF4-FFF2-40B4-BE49-F238E27FC236}">
                <a16:creationId xmlns:a16="http://schemas.microsoft.com/office/drawing/2014/main" id="{2692DE4E-E80E-46A1-99EF-76DDAE7B8400}"/>
              </a:ext>
            </a:extLst>
          </p:cNvPr>
          <p:cNvSpPr>
            <a:spLocks noChangeArrowheads="1"/>
          </p:cNvSpPr>
          <p:nvPr/>
        </p:nvSpPr>
        <p:spPr bwMode="auto">
          <a:xfrm>
            <a:off x="1905000" y="1096963"/>
            <a:ext cx="8534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r-Cyrl-CS" altLang="en-US" b="1">
                <a:solidFill>
                  <a:srgbClr val="FFC000"/>
                </a:solidFill>
                <a:latin typeface="Times New Roman" panose="02020603050405020304" pitchFamily="18" charset="0"/>
                <a:cs typeface="Times New Roman" panose="02020603050405020304" pitchFamily="18" charset="0"/>
              </a:rPr>
              <a:t>Графикон </a:t>
            </a:r>
            <a:r>
              <a:rPr lang="sr-Cyrl-CS" altLang="en-US" b="1">
                <a:solidFill>
                  <a:srgbClr val="FFC000"/>
                </a:solidFill>
                <a:latin typeface="Times New Roman" panose="02020603050405020304" pitchFamily="18" charset="0"/>
              </a:rPr>
              <a:t>2</a:t>
            </a:r>
            <a:r>
              <a:rPr lang="sr-Cyrl-CS" altLang="en-US" b="1">
                <a:solidFill>
                  <a:srgbClr val="FFC000"/>
                </a:solidFill>
                <a:latin typeface="Times New Roman" panose="02020603050405020304" pitchFamily="18" charset="0"/>
                <a:cs typeface="Times New Roman" panose="02020603050405020304" pitchFamily="18" charset="0"/>
              </a:rPr>
              <a:t>. – Кривуља са </a:t>
            </a:r>
            <a:r>
              <a:rPr lang="sr-Cyrl-CS" altLang="en-US" b="1">
                <a:solidFill>
                  <a:srgbClr val="FFC000"/>
                </a:solidFill>
                <a:latin typeface="Times New Roman" panose="02020603050405020304" pitchFamily="18" charset="0"/>
              </a:rPr>
              <a:t>позитивно </a:t>
            </a:r>
            <a:r>
              <a:rPr lang="sr-Cyrl-CS" altLang="en-US" b="1">
                <a:solidFill>
                  <a:srgbClr val="FFC000"/>
                </a:solidFill>
                <a:latin typeface="Times New Roman" panose="02020603050405020304" pitchFamily="18" charset="0"/>
                <a:cs typeface="Times New Roman" panose="02020603050405020304" pitchFamily="18" charset="0"/>
              </a:rPr>
              <a:t> убрзаним</a:t>
            </a:r>
            <a:r>
              <a:rPr lang="sr-Cyrl-CS" altLang="en-US" b="1">
                <a:solidFill>
                  <a:srgbClr val="FFC000"/>
                </a:solidFill>
                <a:latin typeface="Times New Roman" panose="02020603050405020304" pitchFamily="18" charset="0"/>
              </a:rPr>
              <a:t>  </a:t>
            </a:r>
            <a:r>
              <a:rPr lang="sr-Cyrl-CS" altLang="en-US" b="1">
                <a:solidFill>
                  <a:srgbClr val="FFC000"/>
                </a:solidFill>
                <a:latin typeface="Times New Roman" panose="02020603050405020304" pitchFamily="18" charset="0"/>
                <a:cs typeface="Times New Roman" panose="02020603050405020304" pitchFamily="18" charset="0"/>
              </a:rPr>
              <a:t>напредовањем – </a:t>
            </a:r>
            <a:r>
              <a:rPr lang="sr-Cyrl-CS" altLang="en-US" b="1">
                <a:solidFill>
                  <a:srgbClr val="FFC000"/>
                </a:solidFill>
                <a:latin typeface="Times New Roman" panose="02020603050405020304" pitchFamily="18" charset="0"/>
              </a:rPr>
              <a:t>издубљена</a:t>
            </a:r>
            <a:r>
              <a:rPr lang="sr-Cyrl-CS" altLang="en-US" b="1">
                <a:solidFill>
                  <a:srgbClr val="FFC000"/>
                </a:solidFill>
                <a:latin typeface="Times New Roman" panose="02020603050405020304" pitchFamily="18" charset="0"/>
                <a:cs typeface="Times New Roman" panose="02020603050405020304" pitchFamily="18" charset="0"/>
              </a:rPr>
              <a:t>, за </a:t>
            </a:r>
            <a:r>
              <a:rPr lang="sr-Cyrl-CS" altLang="en-US" b="1">
                <a:solidFill>
                  <a:srgbClr val="FFC000"/>
                </a:solidFill>
                <a:latin typeface="Times New Roman" panose="02020603050405020304" pitchFamily="18" charset="0"/>
              </a:rPr>
              <a:t>	          тешко  </a:t>
            </a:r>
            <a:r>
              <a:rPr lang="sr-Cyrl-CS" altLang="en-US" b="1">
                <a:solidFill>
                  <a:srgbClr val="FFC000"/>
                </a:solidFill>
                <a:latin typeface="Times New Roman" panose="02020603050405020304" pitchFamily="18" charset="0"/>
                <a:cs typeface="Times New Roman" panose="02020603050405020304" pitchFamily="18" charset="0"/>
              </a:rPr>
              <a:t>градиво</a:t>
            </a:r>
            <a:endParaRPr lang="en-US" altLang="en-US" b="1">
              <a:solidFill>
                <a:srgbClr val="FFC000"/>
              </a:solidFill>
              <a:latin typeface="Times New Roman" panose="02020603050405020304" pitchFamily="18" charset="0"/>
            </a:endParaRPr>
          </a:p>
        </p:txBody>
      </p:sp>
      <p:sp>
        <p:nvSpPr>
          <p:cNvPr id="26632" name="Rectangle 16">
            <a:extLst>
              <a:ext uri="{FF2B5EF4-FFF2-40B4-BE49-F238E27FC236}">
                <a16:creationId xmlns:a16="http://schemas.microsoft.com/office/drawing/2014/main" id="{E9530B9A-A611-4378-84B0-E2581085FFD6}"/>
              </a:ext>
            </a:extLst>
          </p:cNvPr>
          <p:cNvSpPr>
            <a:spLocks noChangeArrowheads="1"/>
          </p:cNvSpPr>
          <p:nvPr/>
        </p:nvSpPr>
        <p:spPr bwMode="auto">
          <a:xfrm>
            <a:off x="1524000" y="2228850"/>
            <a:ext cx="1841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br>
              <a:rPr lang="en-US" altLang="en-US">
                <a:latin typeface="Arial" panose="020B0604020202020204" pitchFamily="34" charset="0"/>
              </a:rPr>
            </a:br>
            <a:endParaRPr lang="en-US" altLang="en-US">
              <a:latin typeface="Arial" panose="020B0604020202020204" pitchFamily="34" charset="0"/>
            </a:endParaRPr>
          </a:p>
          <a:p>
            <a:endParaRPr lang="en-US" altLang="en-US">
              <a:latin typeface="Arial" panose="020B0604020202020204" pitchFamily="34" charset="0"/>
            </a:endParaRPr>
          </a:p>
        </p:txBody>
      </p:sp>
      <p:sp>
        <p:nvSpPr>
          <p:cNvPr id="26633" name="Rectangle 18">
            <a:extLst>
              <a:ext uri="{FF2B5EF4-FFF2-40B4-BE49-F238E27FC236}">
                <a16:creationId xmlns:a16="http://schemas.microsoft.com/office/drawing/2014/main" id="{5556DCB4-6352-4983-8219-C2FD597DC9CC}"/>
              </a:ext>
            </a:extLst>
          </p:cNvPr>
          <p:cNvSpPr>
            <a:spLocks noChangeArrowheads="1"/>
          </p:cNvSpPr>
          <p:nvPr/>
        </p:nvSpPr>
        <p:spPr bwMode="auto">
          <a:xfrm>
            <a:off x="1524001" y="2960172"/>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sr-Latn-CS" altLang="en-US">
              <a:latin typeface="Arial" panose="020B0604020202020204" pitchFamily="34" charset="0"/>
            </a:endParaRPr>
          </a:p>
        </p:txBody>
      </p:sp>
      <p:sp>
        <p:nvSpPr>
          <p:cNvPr id="26634" name="Rectangle 19">
            <a:extLst>
              <a:ext uri="{FF2B5EF4-FFF2-40B4-BE49-F238E27FC236}">
                <a16:creationId xmlns:a16="http://schemas.microsoft.com/office/drawing/2014/main" id="{7AD05191-730A-425F-B0E4-DAB7CA83EAB3}"/>
              </a:ext>
            </a:extLst>
          </p:cNvPr>
          <p:cNvSpPr>
            <a:spLocks noChangeArrowheads="1"/>
          </p:cNvSpPr>
          <p:nvPr/>
        </p:nvSpPr>
        <p:spPr bwMode="auto">
          <a:xfrm>
            <a:off x="2133600" y="5181600"/>
            <a:ext cx="304165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br>
              <a:rPr lang="en-US" altLang="en-US" sz="1100">
                <a:latin typeface="Arial" panose="020B0604020202020204" pitchFamily="34" charset="0"/>
              </a:rPr>
            </a:br>
            <a:endParaRPr lang="en-US" altLang="en-US">
              <a:latin typeface="Arial" panose="020B0604020202020204" pitchFamily="34" charset="0"/>
            </a:endParaRPr>
          </a:p>
          <a:p>
            <a:r>
              <a:rPr lang="sr-Cyrl-CS" altLang="en-US" sz="1600" b="1">
                <a:latin typeface="Arial" panose="020B0604020202020204" pitchFamily="34" charset="0"/>
                <a:cs typeface="Times New Roman" panose="02020603050405020304" pitchFamily="18" charset="0"/>
              </a:rPr>
              <a:t>                                                  </a:t>
            </a:r>
            <a:endParaRPr lang="en-US" altLang="en-US" sz="1100">
              <a:latin typeface="Arial" panose="020B0604020202020204" pitchFamily="34" charset="0"/>
            </a:endParaRPr>
          </a:p>
          <a:p>
            <a:endParaRPr lang="en-US" altLang="en-US">
              <a:latin typeface="Arial" panose="020B0604020202020204" pitchFamily="34" charset="0"/>
            </a:endParaRPr>
          </a:p>
        </p:txBody>
      </p:sp>
      <p:sp>
        <p:nvSpPr>
          <p:cNvPr id="26635" name="Rectangle 20">
            <a:extLst>
              <a:ext uri="{FF2B5EF4-FFF2-40B4-BE49-F238E27FC236}">
                <a16:creationId xmlns:a16="http://schemas.microsoft.com/office/drawing/2014/main" id="{A5734F78-0137-4270-9FA4-DC50238E8A87}"/>
              </a:ext>
            </a:extLst>
          </p:cNvPr>
          <p:cNvSpPr>
            <a:spLocks noChangeArrowheads="1"/>
          </p:cNvSpPr>
          <p:nvPr/>
        </p:nvSpPr>
        <p:spPr bwMode="auto">
          <a:xfrm rot="16200000">
            <a:off x="1381126" y="3473451"/>
            <a:ext cx="3090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r-Cyrl-CS" altLang="en-US" b="1">
                <a:latin typeface="Times New Roman" panose="02020603050405020304" pitchFamily="18" charset="0"/>
                <a:cs typeface="Times New Roman" panose="02020603050405020304" pitchFamily="18" charset="0"/>
              </a:rPr>
              <a:t>количина наученог градива</a:t>
            </a:r>
            <a:endParaRPr lang="en-US" altLang="en-US" b="1">
              <a:latin typeface="Times New Roman" panose="02020603050405020304" pitchFamily="18" charset="0"/>
              <a:cs typeface="Times New Roman" panose="02020603050405020304" pitchFamily="18" charset="0"/>
            </a:endParaRPr>
          </a:p>
        </p:txBody>
      </p:sp>
      <p:sp>
        <p:nvSpPr>
          <p:cNvPr id="26636" name="Rectangle 21">
            <a:extLst>
              <a:ext uri="{FF2B5EF4-FFF2-40B4-BE49-F238E27FC236}">
                <a16:creationId xmlns:a16="http://schemas.microsoft.com/office/drawing/2014/main" id="{3638FA5C-D566-4686-87BD-66A88BB7FF2F}"/>
              </a:ext>
            </a:extLst>
          </p:cNvPr>
          <p:cNvSpPr>
            <a:spLocks noChangeArrowheads="1"/>
          </p:cNvSpPr>
          <p:nvPr/>
        </p:nvSpPr>
        <p:spPr bwMode="auto">
          <a:xfrm>
            <a:off x="4267201" y="5791200"/>
            <a:ext cx="1895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r-Cyrl-CS" altLang="en-US" b="1">
                <a:latin typeface="Times New Roman" panose="02020603050405020304" pitchFamily="18" charset="0"/>
                <a:cs typeface="Times New Roman" panose="02020603050405020304" pitchFamily="18" charset="0"/>
              </a:rPr>
              <a:t>број понављања</a:t>
            </a:r>
            <a:endParaRPr lang="en-US" alt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4">
            <a:extLst>
              <a:ext uri="{FF2B5EF4-FFF2-40B4-BE49-F238E27FC236}">
                <a16:creationId xmlns:a16="http://schemas.microsoft.com/office/drawing/2014/main" id="{A08BE15A-38CB-4A68-ACBD-DB8EC3762DD4}"/>
              </a:ext>
            </a:extLst>
          </p:cNvPr>
          <p:cNvGrpSpPr>
            <a:grpSpLocks noChangeAspect="1"/>
          </p:cNvGrpSpPr>
          <p:nvPr/>
        </p:nvGrpSpPr>
        <p:grpSpPr bwMode="auto">
          <a:xfrm>
            <a:off x="1524000" y="1143000"/>
            <a:ext cx="6858000" cy="5105400"/>
            <a:chOff x="2527" y="7110"/>
            <a:chExt cx="5850" cy="4320"/>
          </a:xfrm>
        </p:grpSpPr>
        <p:sp>
          <p:nvSpPr>
            <p:cNvPr id="27656" name="AutoShape 8">
              <a:extLst>
                <a:ext uri="{FF2B5EF4-FFF2-40B4-BE49-F238E27FC236}">
                  <a16:creationId xmlns:a16="http://schemas.microsoft.com/office/drawing/2014/main" id="{E922F177-8033-40E4-AAE7-E4E8A46624BA}"/>
                </a:ext>
              </a:extLst>
            </p:cNvPr>
            <p:cNvSpPr>
              <a:spLocks noChangeAspect="1" noChangeArrowheads="1" noTextEdit="1"/>
            </p:cNvSpPr>
            <p:nvPr/>
          </p:nvSpPr>
          <p:spPr bwMode="auto">
            <a:xfrm>
              <a:off x="2527" y="7110"/>
              <a:ext cx="585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7" name="Freeform 7">
              <a:extLst>
                <a:ext uri="{FF2B5EF4-FFF2-40B4-BE49-F238E27FC236}">
                  <a16:creationId xmlns:a16="http://schemas.microsoft.com/office/drawing/2014/main" id="{6C39FAB3-E038-40D7-86FD-086FCF6E69BA}"/>
                </a:ext>
              </a:extLst>
            </p:cNvPr>
            <p:cNvSpPr>
              <a:spLocks/>
            </p:cNvSpPr>
            <p:nvPr/>
          </p:nvSpPr>
          <p:spPr bwMode="auto">
            <a:xfrm>
              <a:off x="5227" y="9579"/>
              <a:ext cx="2550" cy="1388"/>
            </a:xfrm>
            <a:custGeom>
              <a:avLst/>
              <a:gdLst>
                <a:gd name="T0" fmla="*/ 0 w 3060"/>
                <a:gd name="T1" fmla="*/ 51 h 1650"/>
                <a:gd name="T2" fmla="*/ 9 w 3060"/>
                <a:gd name="T3" fmla="*/ 46 h 1650"/>
                <a:gd name="T4" fmla="*/ 43 w 3060"/>
                <a:gd name="T5" fmla="*/ 12 h 1650"/>
                <a:gd name="T6" fmla="*/ 80 w 3060"/>
                <a:gd name="T7" fmla="*/ 0 h 1650"/>
                <a:gd name="T8" fmla="*/ 0 60000 65536"/>
                <a:gd name="T9" fmla="*/ 0 60000 65536"/>
                <a:gd name="T10" fmla="*/ 0 60000 65536"/>
                <a:gd name="T11" fmla="*/ 0 60000 65536"/>
                <a:gd name="T12" fmla="*/ 0 w 3060"/>
                <a:gd name="T13" fmla="*/ 0 h 1650"/>
                <a:gd name="T14" fmla="*/ 3060 w 3060"/>
                <a:gd name="T15" fmla="*/ 1650 h 1650"/>
              </a:gdLst>
              <a:ahLst/>
              <a:cxnLst>
                <a:cxn ang="T8">
                  <a:pos x="T0" y="T1"/>
                </a:cxn>
                <a:cxn ang="T9">
                  <a:pos x="T2" y="T3"/>
                </a:cxn>
                <a:cxn ang="T10">
                  <a:pos x="T4" y="T5"/>
                </a:cxn>
                <a:cxn ang="T11">
                  <a:pos x="T6" y="T7"/>
                </a:cxn>
              </a:cxnLst>
              <a:rect l="T12" t="T13" r="T14" b="T15"/>
              <a:pathLst>
                <a:path w="3060" h="1650">
                  <a:moveTo>
                    <a:pt x="0" y="1620"/>
                  </a:moveTo>
                  <a:cubicBezTo>
                    <a:pt x="45" y="1635"/>
                    <a:pt x="90" y="1650"/>
                    <a:pt x="360" y="1440"/>
                  </a:cubicBezTo>
                  <a:cubicBezTo>
                    <a:pt x="630" y="1230"/>
                    <a:pt x="1170" y="600"/>
                    <a:pt x="1620" y="360"/>
                  </a:cubicBezTo>
                  <a:cubicBezTo>
                    <a:pt x="2070" y="120"/>
                    <a:pt x="2565" y="60"/>
                    <a:pt x="3060" y="0"/>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58" name="Line 6">
              <a:extLst>
                <a:ext uri="{FF2B5EF4-FFF2-40B4-BE49-F238E27FC236}">
                  <a16:creationId xmlns:a16="http://schemas.microsoft.com/office/drawing/2014/main" id="{A9E31507-5F16-4505-87B8-84AA9082B667}"/>
                </a:ext>
              </a:extLst>
            </p:cNvPr>
            <p:cNvSpPr>
              <a:spLocks noChangeShapeType="1"/>
            </p:cNvSpPr>
            <p:nvPr/>
          </p:nvSpPr>
          <p:spPr bwMode="auto">
            <a:xfrm flipV="1">
              <a:off x="5077" y="8499"/>
              <a:ext cx="1" cy="279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9" name="Line 5">
              <a:extLst>
                <a:ext uri="{FF2B5EF4-FFF2-40B4-BE49-F238E27FC236}">
                  <a16:creationId xmlns:a16="http://schemas.microsoft.com/office/drawing/2014/main" id="{F94E8086-CCCC-47D7-B02C-5899A1E97DCC}"/>
                </a:ext>
              </a:extLst>
            </p:cNvPr>
            <p:cNvSpPr>
              <a:spLocks noChangeShapeType="1"/>
            </p:cNvSpPr>
            <p:nvPr/>
          </p:nvSpPr>
          <p:spPr bwMode="auto">
            <a:xfrm>
              <a:off x="5077" y="11276"/>
              <a:ext cx="3300" cy="1"/>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51" name="Rectangle 10">
            <a:extLst>
              <a:ext uri="{FF2B5EF4-FFF2-40B4-BE49-F238E27FC236}">
                <a16:creationId xmlns:a16="http://schemas.microsoft.com/office/drawing/2014/main" id="{A6E8CF11-5B9B-4E85-A5A0-3408625C0952}"/>
              </a:ext>
            </a:extLst>
          </p:cNvPr>
          <p:cNvSpPr>
            <a:spLocks noChangeArrowheads="1"/>
          </p:cNvSpPr>
          <p:nvPr/>
        </p:nvSpPr>
        <p:spPr bwMode="auto">
          <a:xfrm>
            <a:off x="1524001" y="972622"/>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sr-Latn-CS" altLang="en-US"/>
          </a:p>
        </p:txBody>
      </p:sp>
      <p:sp>
        <p:nvSpPr>
          <p:cNvPr id="27652" name="Rectangle 12">
            <a:extLst>
              <a:ext uri="{FF2B5EF4-FFF2-40B4-BE49-F238E27FC236}">
                <a16:creationId xmlns:a16="http://schemas.microsoft.com/office/drawing/2014/main" id="{A9DA3C0C-6C40-4E4D-83FB-65AF05BEAE44}"/>
              </a:ext>
            </a:extLst>
          </p:cNvPr>
          <p:cNvSpPr>
            <a:spLocks noChangeArrowheads="1"/>
          </p:cNvSpPr>
          <p:nvPr/>
        </p:nvSpPr>
        <p:spPr bwMode="auto">
          <a:xfrm>
            <a:off x="1752600" y="1124557"/>
            <a:ext cx="77724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sr-Cyrl-CS" altLang="en-US" sz="1600" b="1" dirty="0">
              <a:latin typeface="Arial" panose="020B0604020202020204" pitchFamily="34" charset="0"/>
              <a:cs typeface="Times New Roman" panose="02020603050405020304" pitchFamily="18" charset="0"/>
            </a:endParaRPr>
          </a:p>
          <a:p>
            <a:pPr algn="just"/>
            <a:r>
              <a:rPr lang="sr-Cyrl-CS" altLang="en-US" b="1" dirty="0">
                <a:solidFill>
                  <a:srgbClr val="FFC000"/>
                </a:solidFill>
                <a:latin typeface="Times New Roman" panose="02020603050405020304" pitchFamily="18" charset="0"/>
                <a:cs typeface="Times New Roman" panose="02020603050405020304" pitchFamily="18" charset="0"/>
              </a:rPr>
              <a:t>Графикон 3. – Кривуља у облику слова  S   - код тешког градива, на крају свако учење има овај облик кривуље </a:t>
            </a:r>
          </a:p>
        </p:txBody>
      </p:sp>
      <p:sp>
        <p:nvSpPr>
          <p:cNvPr id="27653" name="Rectangle 13">
            <a:extLst>
              <a:ext uri="{FF2B5EF4-FFF2-40B4-BE49-F238E27FC236}">
                <a16:creationId xmlns:a16="http://schemas.microsoft.com/office/drawing/2014/main" id="{1E119062-DC0D-49B3-ACC2-F7F5153D63B1}"/>
              </a:ext>
            </a:extLst>
          </p:cNvPr>
          <p:cNvSpPr>
            <a:spLocks noChangeArrowheads="1"/>
          </p:cNvSpPr>
          <p:nvPr/>
        </p:nvSpPr>
        <p:spPr bwMode="auto">
          <a:xfrm>
            <a:off x="2438401" y="5208916"/>
            <a:ext cx="31165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r-Cyrl-CS" altLang="en-US" sz="1400">
                <a:latin typeface="Arial" panose="020B0604020202020204" pitchFamily="34" charset="0"/>
                <a:cs typeface="Times New Roman" panose="02020603050405020304" pitchFamily="18" charset="0"/>
              </a:rPr>
              <a:t>                                 </a:t>
            </a:r>
            <a:endParaRPr lang="en-US" altLang="en-US" sz="1100">
              <a:latin typeface="Arial" panose="020B0604020202020204" pitchFamily="34" charset="0"/>
            </a:endParaRPr>
          </a:p>
          <a:p>
            <a:r>
              <a:rPr lang="sr-Cyrl-CS" altLang="en-US" sz="1400">
                <a:latin typeface="Arial" panose="020B0604020202020204" pitchFamily="34" charset="0"/>
                <a:cs typeface="Times New Roman" panose="02020603050405020304" pitchFamily="18" charset="0"/>
              </a:rPr>
              <a:t>                                                           </a:t>
            </a:r>
            <a:endParaRPr lang="sr-Cyrl-CS" altLang="en-US" b="1">
              <a:latin typeface="Arial" panose="020B0604020202020204" pitchFamily="34" charset="0"/>
            </a:endParaRPr>
          </a:p>
        </p:txBody>
      </p:sp>
      <p:sp>
        <p:nvSpPr>
          <p:cNvPr id="27654" name="Rectangle 14">
            <a:extLst>
              <a:ext uri="{FF2B5EF4-FFF2-40B4-BE49-F238E27FC236}">
                <a16:creationId xmlns:a16="http://schemas.microsoft.com/office/drawing/2014/main" id="{FD8922F0-0D4B-49D4-96D1-530C3E871D76}"/>
              </a:ext>
            </a:extLst>
          </p:cNvPr>
          <p:cNvSpPr>
            <a:spLocks noChangeArrowheads="1"/>
          </p:cNvSpPr>
          <p:nvPr/>
        </p:nvSpPr>
        <p:spPr bwMode="auto">
          <a:xfrm rot="16200000">
            <a:off x="2339976" y="4089401"/>
            <a:ext cx="3414712"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r-Cyrl-CS" altLang="en-US" sz="2000" b="1">
                <a:latin typeface="Times New Roman" panose="02020603050405020304" pitchFamily="18" charset="0"/>
                <a:cs typeface="Times New Roman" panose="02020603050405020304" pitchFamily="18" charset="0"/>
              </a:rPr>
              <a:t>количина наученог градива</a:t>
            </a:r>
          </a:p>
        </p:txBody>
      </p:sp>
      <p:sp>
        <p:nvSpPr>
          <p:cNvPr id="27655" name="Rectangle 15">
            <a:extLst>
              <a:ext uri="{FF2B5EF4-FFF2-40B4-BE49-F238E27FC236}">
                <a16:creationId xmlns:a16="http://schemas.microsoft.com/office/drawing/2014/main" id="{B7521275-575D-44BE-829E-C146608909EC}"/>
              </a:ext>
            </a:extLst>
          </p:cNvPr>
          <p:cNvSpPr>
            <a:spLocks noChangeArrowheads="1"/>
          </p:cNvSpPr>
          <p:nvPr/>
        </p:nvSpPr>
        <p:spPr bwMode="auto">
          <a:xfrm>
            <a:off x="5105401" y="6172200"/>
            <a:ext cx="1895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r-Cyrl-CS" altLang="en-US" b="1">
                <a:latin typeface="Times New Roman" panose="02020603050405020304" pitchFamily="18" charset="0"/>
                <a:cs typeface="Times New Roman" panose="02020603050405020304" pitchFamily="18" charset="0"/>
              </a:rPr>
              <a:t>број понављања</a:t>
            </a:r>
            <a:endParaRPr lang="en-US" alt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a:extLst>
              <a:ext uri="{FF2B5EF4-FFF2-40B4-BE49-F238E27FC236}">
                <a16:creationId xmlns:a16="http://schemas.microsoft.com/office/drawing/2014/main" id="{A62F0E26-874D-4D37-B48B-F1AE5C40DEE0}"/>
              </a:ext>
            </a:extLst>
          </p:cNvPr>
          <p:cNvSpPr>
            <a:spLocks noChangeArrowheads="1"/>
          </p:cNvSpPr>
          <p:nvPr/>
        </p:nvSpPr>
        <p:spPr bwMode="auto">
          <a:xfrm>
            <a:off x="771787" y="942359"/>
            <a:ext cx="10670796"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sr-Cyrl-CS" altLang="en-US" sz="2400" dirty="0">
                <a:solidFill>
                  <a:srgbClr val="FFC000"/>
                </a:solidFill>
                <a:latin typeface="Times New Roman" panose="02020603050405020304" pitchFamily="18" charset="0"/>
              </a:rPr>
              <a:t>ПЛАТО – ВИСОРАВАН КРИВУЉЕ УЧЕЊА</a:t>
            </a:r>
          </a:p>
          <a:p>
            <a:pPr algn="just"/>
            <a:endParaRPr lang="en-US" altLang="en-US" sz="2400" b="1" dirty="0">
              <a:solidFill>
                <a:schemeClr val="folHlink"/>
              </a:solidFill>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Привремен или трајан застој, престанак напредовања у учењу, у току или на крају учења</a:t>
            </a:r>
            <a:r>
              <a:rPr lang="sr-Cyrl-CS" altLang="en-US" b="1" dirty="0">
                <a:latin typeface="Times New Roman" panose="02020603050405020304" pitchFamily="18" charset="0"/>
              </a:rPr>
              <a:t>, </a:t>
            </a:r>
          </a:p>
          <a:p>
            <a:pPr algn="just"/>
            <a:r>
              <a:rPr lang="sr-Cyrl-CS" altLang="en-US" b="1" dirty="0">
                <a:latin typeface="Times New Roman" panose="02020603050405020304" pitchFamily="18" charset="0"/>
              </a:rPr>
              <a:t>- Брајен и Хартер – хијерархија навика, умор, смањена мотивација, интересовања и сл.</a:t>
            </a:r>
          </a:p>
          <a:p>
            <a:pPr algn="just"/>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 физиолошка граница </a:t>
            </a:r>
            <a:r>
              <a:rPr lang="sr-Cyrl-CS" altLang="en-US" b="1" dirty="0">
                <a:latin typeface="Times New Roman" panose="02020603050405020304" pitchFamily="18" charset="0"/>
              </a:rPr>
              <a:t>– организам поставља границу учењу,</a:t>
            </a:r>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-теоријска граница </a:t>
            </a:r>
            <a:r>
              <a:rPr lang="sr-Cyrl-CS" altLang="en-US" b="1" dirty="0">
                <a:latin typeface="Times New Roman" panose="02020603050405020304" pitchFamily="18" charset="0"/>
              </a:rPr>
              <a:t>– равнотежа између оног што се научи ново и оног што се заборави – максимум знања које може да се стекне,</a:t>
            </a:r>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-практична граница </a:t>
            </a:r>
            <a:r>
              <a:rPr lang="sr-Cyrl-CS" altLang="en-US" b="1" dirty="0">
                <a:latin typeface="Times New Roman" panose="02020603050405020304" pitchFamily="18" charset="0"/>
              </a:rPr>
              <a:t>– граница до које субјект дође дугим вежбањем и сматра да је то његов максимум,</a:t>
            </a:r>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-оптимална граница </a:t>
            </a:r>
            <a:r>
              <a:rPr lang="sr-Cyrl-CS" altLang="en-US" b="1" dirty="0">
                <a:latin typeface="Times New Roman" panose="02020603050405020304" pitchFamily="18" charset="0"/>
              </a:rPr>
              <a:t>– када се вежбањем ипак превазиђе практична граница – граница коју субјект није у стању да превазиђе.</a:t>
            </a:r>
          </a:p>
          <a:p>
            <a:pPr algn="just"/>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Рационализација рада </a:t>
            </a:r>
            <a:r>
              <a:rPr lang="sr-Cyrl-CS" altLang="en-US" b="1" dirty="0">
                <a:latin typeface="Times New Roman" panose="02020603050405020304" pitchFamily="18" charset="0"/>
              </a:rPr>
              <a:t>–студије времена и покрета</a:t>
            </a:r>
            <a:endParaRPr lang="en-US" altLang="en-US" dirty="0">
              <a:latin typeface="Times New Roman" panose="02020603050405020304" pitchFamily="18" charset="0"/>
            </a:endParaRPr>
          </a:p>
          <a:p>
            <a:pPr algn="just"/>
            <a:r>
              <a:rPr lang="sr-Cyrl-CS" altLang="en-US" b="1" dirty="0">
                <a:solidFill>
                  <a:srgbClr val="FFC000"/>
                </a:solidFill>
                <a:latin typeface="Times New Roman" panose="02020603050405020304" pitchFamily="18" charset="0"/>
              </a:rPr>
              <a:t>ЗАШТО ЈЕ ВАЖНО познавати ток учења?</a:t>
            </a:r>
            <a:endParaRPr lang="en-US" altLang="en-US" b="1" dirty="0">
              <a:solidFill>
                <a:srgbClr val="FFC000"/>
              </a:solidFill>
              <a:latin typeface="Times New Roman" panose="02020603050405020304" pitchFamily="18" charset="0"/>
            </a:endParaRPr>
          </a:p>
          <a:p>
            <a:pPr algn="just"/>
            <a:r>
              <a:rPr lang="sr-Cyrl-CS" altLang="en-US" b="1" dirty="0">
                <a:latin typeface="Times New Roman" panose="02020603050405020304" pitchFamily="18" charset="0"/>
              </a:rPr>
              <a:t>Ради мотивације – на почетку је важно да они који уче постижу успех, потребно је пратити напредовање, да би се интервенисало ако дође до застоја.</a:t>
            </a:r>
          </a:p>
        </p:txBody>
      </p:sp>
    </p:spTree>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29</TotalTime>
  <Words>1912</Words>
  <Application>Microsoft Office PowerPoint</Application>
  <PresentationFormat>Widescreen</PresentationFormat>
  <Paragraphs>179</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Century Gothic</vt:lpstr>
      <vt:lpstr>Times New Roman</vt:lpstr>
      <vt:lpstr>Verdana</vt:lpstr>
      <vt:lpstr>Wingdings 3</vt:lpstr>
      <vt:lpstr>Slice</vt:lpstr>
      <vt:lpstr>Академија техничко-васпитачких струковних студија Ниш Одсек Пирот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cp:revision>
  <dcterms:created xsi:type="dcterms:W3CDTF">2020-04-29T11:22:27Z</dcterms:created>
  <dcterms:modified xsi:type="dcterms:W3CDTF">2020-05-03T07:45:23Z</dcterms:modified>
</cp:coreProperties>
</file>