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D7527-3B2C-43D5-8508-FC32A8BD67FD}" type="datetimeFigureOut">
              <a:rPr lang="en-US" smtClean="0"/>
              <a:pPr/>
              <a:t>23-May-13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DEABB-1EAF-4D25-B400-FCCA242A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6000" b="1" u="sng" dirty="0" smtClean="0"/>
              <a:t>ČOVEK </a:t>
            </a:r>
            <a:r>
              <a:rPr lang="sr-Latn-CS" sz="6000" b="1" u="sng" dirty="0"/>
              <a:t>KAO BIOLOŠKO BIĆE</a:t>
            </a:r>
            <a:endParaRPr lang="en-US" sz="6000" u="sng" dirty="0"/>
          </a:p>
          <a:p>
            <a:endParaRPr lang="en-US" sz="3600" b="1" dirty="0" smtClean="0"/>
          </a:p>
          <a:p>
            <a:r>
              <a:rPr lang="sr-Latn-CS" sz="4000" b="1" dirty="0" smtClean="0"/>
              <a:t>-</a:t>
            </a:r>
            <a:r>
              <a:rPr lang="sr-Latn-CS" sz="4000" b="1" dirty="0"/>
              <a:t>Telo čoveka, karakteristični delovi, organi i njihova </a:t>
            </a:r>
            <a:r>
              <a:rPr lang="sr-Latn-CS" sz="4000" b="1" dirty="0" smtClean="0"/>
              <a:t>funkcija</a:t>
            </a:r>
            <a:endParaRPr lang="en-US" sz="4000" b="1" dirty="0"/>
          </a:p>
          <a:p>
            <a:endParaRPr lang="en-US" sz="4000" b="1" dirty="0" smtClean="0"/>
          </a:p>
          <a:p>
            <a:r>
              <a:rPr lang="sr-Latn-CS" sz="4000" b="1" dirty="0" smtClean="0"/>
              <a:t>-</a:t>
            </a:r>
            <a:r>
              <a:rPr lang="sr-Latn-CS" sz="4000" b="1" dirty="0"/>
              <a:t>Zdravstveno </a:t>
            </a:r>
            <a:r>
              <a:rPr lang="sr-Latn-CS" sz="4000" b="1" dirty="0" smtClean="0"/>
              <a:t>obrazovanje</a:t>
            </a:r>
            <a:endParaRPr lang="en-US" sz="4000" b="1" dirty="0"/>
          </a:p>
          <a:p>
            <a:endParaRPr lang="en-US" sz="4000" b="1" dirty="0" smtClean="0"/>
          </a:p>
          <a:p>
            <a:r>
              <a:rPr lang="sr-Latn-CS" sz="4000" b="1" dirty="0" smtClean="0"/>
              <a:t>-</a:t>
            </a:r>
            <a:r>
              <a:rPr lang="sr-Latn-CS" sz="4000" b="1" dirty="0"/>
              <a:t>Pravilna </a:t>
            </a:r>
            <a:r>
              <a:rPr lang="sr-Latn-CS" sz="4000" b="1" dirty="0" smtClean="0"/>
              <a:t>ishrana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B) Osnovni sadržaj tematske jedinice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Bolesti čoveka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D:\----- backup c disk\My Documents\My Pictures\Metodika\Lek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46482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C) Vaspitno-obrazovni rad sa decom predškolskog uzrasta na temu zdravstvenog obrazovanja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Opšte zdravstvene navike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sr-Latn-C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Zdravlje zuba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sr-Latn-C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Usvajanje higijenskih navika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sr-Latn-C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Fizičke aktivnosti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 </a:t>
            </a:r>
            <a:r>
              <a:rPr lang="sr-Latn-CS" sz="4000" b="1" u="sng" dirty="0" smtClean="0"/>
              <a:t>Opšte zdravstvene navike</a:t>
            </a:r>
            <a:endParaRPr lang="sr-Latn-CS" b="1" u="sng" dirty="0" smtClean="0"/>
          </a:p>
          <a:p>
            <a:r>
              <a:rPr lang="sr-Latn-CS" sz="3200" dirty="0" smtClean="0"/>
              <a:t>-‘’bolesno-zdravo’’ stanje</a:t>
            </a:r>
          </a:p>
          <a:p>
            <a:pPr algn="just"/>
            <a:r>
              <a:rPr lang="sr-Latn-CS" sz="3200" dirty="0" smtClean="0"/>
              <a:t>-specifično pripremljene situacije i prepoznavanje šta unapređuje zdravlje a šta je štetno po njega</a:t>
            </a:r>
            <a:endParaRPr lang="en-US" sz="3200" dirty="0" smtClean="0"/>
          </a:p>
        </p:txBody>
      </p:sp>
      <p:pic>
        <p:nvPicPr>
          <p:cNvPr id="4" name="Picture 4" descr="IMG_22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09800"/>
            <a:ext cx="5891955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000" b="1" u="sng" dirty="0" smtClean="0"/>
              <a:t> Zdravlje zuba</a:t>
            </a:r>
          </a:p>
          <a:p>
            <a:r>
              <a:rPr lang="sr-Latn-CS" sz="3200" dirty="0" smtClean="0"/>
              <a:t>-zamena mlečnih trajnim zubima</a:t>
            </a:r>
          </a:p>
          <a:p>
            <a:r>
              <a:rPr lang="sr-Latn-CS" sz="3200" dirty="0" smtClean="0"/>
              <a:t>-aktivnosti, vesele igre (zabavni pristup)-’’strah’’</a:t>
            </a:r>
            <a:endParaRPr lang="en-US" sz="3200" dirty="0" smtClean="0"/>
          </a:p>
        </p:txBody>
      </p:sp>
      <p:pic>
        <p:nvPicPr>
          <p:cNvPr id="4" name="Picture 3" descr="IMG_24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97202"/>
            <a:ext cx="4267200" cy="4960798"/>
          </a:xfrm>
          <a:prstGeom prst="rect">
            <a:avLst/>
          </a:prstGeom>
          <a:noFill/>
        </p:spPr>
      </p:pic>
      <p:pic>
        <p:nvPicPr>
          <p:cNvPr id="5" name="Picture 2" descr="IMG_25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05000"/>
            <a:ext cx="42672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000" b="1" u="sng" dirty="0" smtClean="0">
                <a:latin typeface="Times New Roman" pitchFamily="18" charset="0"/>
                <a:cs typeface="Times New Roman" pitchFamily="18" charset="0"/>
              </a:rPr>
              <a:t>Higijena</a:t>
            </a:r>
          </a:p>
          <a:p>
            <a:pPr algn="just"/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-uspostavljanje pravilnih navika lične higijene i higijene prostora u kojem se živi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5" name="Picture 1" descr="D:\----- backup c disk\My Documents\My Pictures\Metodika\Pranje ru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7091606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000" b="1" u="sng" dirty="0" smtClean="0">
                <a:latin typeface="Times New Roman" pitchFamily="18" charset="0"/>
                <a:cs typeface="Times New Roman" pitchFamily="18" charset="0"/>
              </a:rPr>
              <a:t>Fizičke aktivnosti</a:t>
            </a:r>
          </a:p>
          <a:p>
            <a:pPr algn="just"/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-redovne fizičke aktivnosti su sastavni deo zdravstvene kulture i vaspitanja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vrtic 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60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Pravilna ishrana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sr-Latn-CS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sr-Latn-CS" sz="3200" b="1" i="1" dirty="0" smtClean="0">
                <a:latin typeface="Times New Roman" pitchFamily="18" charset="0"/>
                <a:cs typeface="Times New Roman" pitchFamily="18" charset="0"/>
              </a:rPr>
              <a:t>A) Razvojni ciljevi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3200" i="1" dirty="0" smtClean="0">
                <a:latin typeface="Times New Roman" pitchFamily="18" charset="0"/>
                <a:cs typeface="Times New Roman" pitchFamily="18" charset="0"/>
              </a:rPr>
              <a:t>-raditi na uspostavljanju i usvajanju navika pravilne i zdrave ishrane kod dece, a što može pozitivno uticati i na njihove roditelje;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3200" i="1" dirty="0" smtClean="0">
                <a:latin typeface="Times New Roman" pitchFamily="18" charset="0"/>
                <a:cs typeface="Times New Roman" pitchFamily="18" charset="0"/>
              </a:rPr>
              <a:t>-predočiti deci da bolest može biti izazvana i određenom vrstom hrane (bakteriološki neispravne namirnice, hrana  sa isteklim rokom upotrebe itd.).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B) Osnovni sadržaj tematske jedinice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Zdrava hrana?</a:t>
            </a:r>
          </a:p>
          <a:p>
            <a:r>
              <a:rPr lang="sr-Latn-CS" sz="3600" dirty="0" smtClean="0">
                <a:latin typeface="Times New Roman" pitchFamily="18" charset="0"/>
                <a:cs typeface="Times New Roman" pitchFamily="18" charset="0"/>
              </a:rPr>
              <a:t>Piramida zdrave ishrane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vegetarijanska_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838200"/>
            <a:ext cx="46482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C) Vaspitno-obrazovni rad sa decom predškolskog uzrasta na temu pravilna ishrana</a:t>
            </a:r>
          </a:p>
          <a:p>
            <a:pPr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CS" sz="2800" dirty="0" smtClean="0"/>
              <a:t>„Kako dete treba hraniti?“  „Kojom vrstom hrane?“  </a:t>
            </a:r>
          </a:p>
          <a:p>
            <a:pPr algn="just"/>
            <a:r>
              <a:rPr lang="sr-Latn-CS" sz="2800" dirty="0" smtClean="0"/>
              <a:t>‘’nove ćelije’’</a:t>
            </a:r>
          </a:p>
          <a:p>
            <a:pPr algn="just"/>
            <a:endParaRPr lang="sr-Latn-CS" sz="2800" dirty="0" smtClean="0"/>
          </a:p>
          <a:p>
            <a:pPr algn="just"/>
            <a:r>
              <a:rPr lang="sr-Latn-CS" sz="2800" dirty="0" smtClean="0"/>
              <a:t>Uloga vaspitača je da kod dece razvija navike pravilne i zdrave ishrane, odnosno razvija kulturu ishrane. Dete sa usvojenim zdravim navikama, može pozitivno uticati i na promenu stava roditelja po ovom pitanju.</a:t>
            </a:r>
            <a:endParaRPr lang="en-US" sz="2800" dirty="0" smtClean="0"/>
          </a:p>
          <a:p>
            <a:pPr algn="just"/>
            <a:endParaRPr lang="sr-Latn-CS" sz="2800" dirty="0" smtClean="0"/>
          </a:p>
          <a:p>
            <a:pPr algn="just"/>
            <a:r>
              <a:rPr lang="sr-Latn-CS" sz="2800" dirty="0" smtClean="0"/>
              <a:t>,,kvarljivost-aditivi’’</a:t>
            </a:r>
          </a:p>
          <a:p>
            <a:pPr algn="just"/>
            <a:endParaRPr lang="sr-Latn-CS" sz="2800" dirty="0" smtClean="0"/>
          </a:p>
          <a:p>
            <a:pPr algn="just"/>
            <a:r>
              <a:rPr lang="sr-Latn-CS" sz="2800" dirty="0" smtClean="0"/>
              <a:t>,,unošenje tečnosti’’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800" b="1" u="sng" dirty="0" smtClean="0"/>
              <a:t>Telo </a:t>
            </a:r>
            <a:r>
              <a:rPr lang="sr-Latn-CS" sz="4800" b="1" u="sng" dirty="0"/>
              <a:t>čoveka, karakteristični delovi, organi i njihova funkcija</a:t>
            </a:r>
            <a:endParaRPr lang="en-US" sz="4800" u="sng" dirty="0"/>
          </a:p>
          <a:p>
            <a:r>
              <a:rPr lang="sr-Latn-CS" sz="2400" b="1" dirty="0"/>
              <a:t> </a:t>
            </a:r>
            <a:r>
              <a:rPr lang="sr-Latn-CS" sz="2700" i="1" dirty="0" smtClean="0"/>
              <a:t>A</a:t>
            </a:r>
            <a:r>
              <a:rPr lang="sr-Latn-CS" sz="2700" i="1" dirty="0"/>
              <a:t>) Razvojni ciljevi</a:t>
            </a:r>
            <a:endParaRPr lang="en-US" sz="2700" dirty="0"/>
          </a:p>
          <a:p>
            <a:pPr algn="just"/>
            <a:r>
              <a:rPr lang="sr-Latn-CS" sz="2700" i="1" dirty="0"/>
              <a:t> </a:t>
            </a:r>
            <a:r>
              <a:rPr lang="sr-Latn-CS" sz="2700" i="1" dirty="0" smtClean="0"/>
              <a:t>-</a:t>
            </a:r>
            <a:r>
              <a:rPr lang="sr-Latn-CS" sz="2700" i="1" dirty="0"/>
              <a:t>osposobiti decu da usvoje telesnu šemu i saznaju telesne mogućnosti sopstvenog tela;</a:t>
            </a:r>
            <a:endParaRPr lang="en-US" sz="2700" dirty="0"/>
          </a:p>
          <a:p>
            <a:pPr algn="just"/>
            <a:endParaRPr lang="en-US" sz="2700" i="1" dirty="0" smtClean="0"/>
          </a:p>
          <a:p>
            <a:pPr algn="just"/>
            <a:r>
              <a:rPr lang="sr-Latn-CS" sz="2700" i="1" dirty="0" smtClean="0"/>
              <a:t>-</a:t>
            </a:r>
            <a:r>
              <a:rPr lang="sr-Latn-CS" sz="2700" i="1" dirty="0"/>
              <a:t>na simboličan i slikovit način upoznati decu sa funkcijom pojedinih delova tela i interesantnih organa;</a:t>
            </a:r>
            <a:endParaRPr lang="en-US" sz="2700" dirty="0"/>
          </a:p>
          <a:p>
            <a:pPr algn="just"/>
            <a:endParaRPr lang="en-US" sz="2700" i="1" dirty="0" smtClean="0"/>
          </a:p>
          <a:p>
            <a:pPr algn="just"/>
            <a:r>
              <a:rPr lang="sr-Latn-CS" sz="2700" i="1" dirty="0" smtClean="0"/>
              <a:t>-</a:t>
            </a:r>
            <a:r>
              <a:rPr lang="sr-Latn-CS" sz="2700" i="1" dirty="0"/>
              <a:t>osposobiti decu da prepoznaju pet osnovnih čula, odnosno delove tela odgovorne za osećaje vida, sluha, dodira, mirisa i ukusa;</a:t>
            </a:r>
            <a:endParaRPr lang="en-US" sz="2700" dirty="0"/>
          </a:p>
          <a:p>
            <a:pPr algn="just"/>
            <a:endParaRPr lang="en-US" sz="2700" i="1" dirty="0" smtClean="0"/>
          </a:p>
          <a:p>
            <a:pPr algn="just"/>
            <a:r>
              <a:rPr lang="sr-Latn-CS" sz="2700" i="1" dirty="0" smtClean="0"/>
              <a:t>-</a:t>
            </a:r>
            <a:r>
              <a:rPr lang="sr-Latn-CS" sz="2700" i="1" dirty="0"/>
              <a:t>adekvatnim odgovorima zadovoljiti dečju radoznalost o seksualitetu, polnim razlikama (dimorfizmu) i rađanju.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Osnovni sadržaj tematske jedinice</a:t>
            </a:r>
            <a:endParaRPr kumimoji="0" lang="sr-Latn-C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endParaRPr lang="en-US" sz="2400" dirty="0"/>
          </a:p>
        </p:txBody>
      </p:sp>
      <p:pic>
        <p:nvPicPr>
          <p:cNvPr id="4" name="Picture 3" descr="Čovek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2" y="914400"/>
            <a:ext cx="4638675" cy="5848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Mogući način predstavljanja sadržaja tematske jedinice deci u pred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Usvajanje telesne 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eme i telesnih mogućnosti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Zanimljivi delovi tela i organi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Senzorna percepcija i čula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Seksualitet i reprodukcija čoveka</a:t>
            </a:r>
            <a:endParaRPr kumimoji="0" lang="sr-Latn-C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5" descr="Čovek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352800"/>
            <a:ext cx="41148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sz="3600" b="1" u="sng" dirty="0" smtClean="0"/>
              <a:t>Usvajanje </a:t>
            </a:r>
            <a:r>
              <a:rPr lang="sr-Latn-CS" sz="3600" b="1" u="sng" dirty="0"/>
              <a:t>telesne šeme i telesnih </a:t>
            </a:r>
            <a:r>
              <a:rPr lang="sr-Latn-CS" sz="3600" b="1" u="sng" dirty="0" smtClean="0"/>
              <a:t>mogućnosti</a:t>
            </a:r>
            <a:endParaRPr lang="en-US" sz="3600" b="1" u="sng" dirty="0" smtClean="0"/>
          </a:p>
          <a:p>
            <a:pPr lvl="0"/>
            <a:r>
              <a:rPr lang="sr-Latn-CS" sz="2800" dirty="0" smtClean="0"/>
              <a:t>-deca izgrađuju sopstveni identitet (socijalizacija deteta)</a:t>
            </a:r>
          </a:p>
          <a:p>
            <a:pPr lvl="0"/>
            <a:endParaRPr lang="sr-Latn-CS" sz="2800" dirty="0" smtClean="0"/>
          </a:p>
          <a:p>
            <a:pPr lvl="0"/>
            <a:r>
              <a:rPr lang="sr-Latn-CS" sz="2800" dirty="0" smtClean="0"/>
              <a:t>-granice mogućnosti deteta su </a:t>
            </a:r>
            <a:r>
              <a:rPr lang="en-US" sz="2800" dirty="0" err="1" smtClean="0"/>
              <a:t>dina</a:t>
            </a:r>
            <a:r>
              <a:rPr lang="sr-Latn-CS" sz="2800" smtClean="0"/>
              <a:t>mične </a:t>
            </a:r>
            <a:r>
              <a:rPr lang="sr-Latn-CS" sz="2800" dirty="0" smtClean="0"/>
              <a:t>i promenljive (‘’mala bol’’)</a:t>
            </a:r>
          </a:p>
          <a:p>
            <a:pPr lvl="0"/>
            <a:endParaRPr lang="sr-Latn-CS" sz="2800" dirty="0" smtClean="0"/>
          </a:p>
          <a:p>
            <a:pPr lvl="0"/>
            <a:r>
              <a:rPr lang="sr-Latn-CS" sz="2800" dirty="0" smtClean="0"/>
              <a:t>-likovno izražavanje i telesna organizacija</a:t>
            </a:r>
            <a:endParaRPr lang="en-US" sz="2800" dirty="0" smtClean="0"/>
          </a:p>
        </p:txBody>
      </p:sp>
      <p:pic>
        <p:nvPicPr>
          <p:cNvPr id="3" name="Picture 2" descr="Čovek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242462"/>
            <a:ext cx="3745178" cy="33107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sz="3600" b="1" u="sng" dirty="0" smtClean="0"/>
              <a:t>Zanimljivi </a:t>
            </a:r>
            <a:r>
              <a:rPr lang="sr-Latn-CS" sz="3600" b="1" u="sng" dirty="0"/>
              <a:t>delovi tela i </a:t>
            </a:r>
            <a:r>
              <a:rPr lang="sr-Latn-CS" sz="3600" b="1" u="sng" dirty="0" smtClean="0"/>
              <a:t>organi</a:t>
            </a:r>
          </a:p>
          <a:p>
            <a:pPr lvl="0"/>
            <a:r>
              <a:rPr lang="sr-Latn-CS" sz="3200" dirty="0" smtClean="0"/>
              <a:t>-deca pokazuju veliko interesovanje za anatomiju svog tela (na simboličan i slikovit način)</a:t>
            </a:r>
          </a:p>
          <a:p>
            <a:pPr lvl="0"/>
            <a:endParaRPr lang="sr-Latn-CS" sz="3200" dirty="0" smtClean="0"/>
          </a:p>
          <a:p>
            <a:pPr lvl="0"/>
            <a:r>
              <a:rPr lang="sr-Latn-CS" sz="3200" dirty="0" smtClean="0"/>
              <a:t>deca mlađe grupe/deca starije grupe</a:t>
            </a:r>
          </a:p>
        </p:txBody>
      </p:sp>
      <p:pic>
        <p:nvPicPr>
          <p:cNvPr id="3" name="Picture 2" descr="Čovek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2895409"/>
            <a:ext cx="4648200" cy="39625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sz="3600" b="1" u="sng" dirty="0" smtClean="0"/>
              <a:t>Senzorna </a:t>
            </a:r>
            <a:r>
              <a:rPr lang="sr-Latn-CS" sz="3600" b="1" u="sng" dirty="0"/>
              <a:t>percepcija i </a:t>
            </a:r>
            <a:r>
              <a:rPr lang="sr-Latn-CS" sz="3600" b="1" u="sng" dirty="0" smtClean="0"/>
              <a:t>čula</a:t>
            </a:r>
          </a:p>
          <a:p>
            <a:pPr lvl="0"/>
            <a:r>
              <a:rPr lang="sr-Latn-CS" sz="2800" dirty="0" smtClean="0"/>
              <a:t>-prvo, koji organ odgovoran za određeno čulo (oči-vid, uši-sluh, nos-miris, jezik-ukus, koža-dodir)</a:t>
            </a:r>
          </a:p>
          <a:p>
            <a:pPr lvl="0"/>
            <a:r>
              <a:rPr lang="sr-Latn-CS" sz="2800" dirty="0" smtClean="0"/>
              <a:t>-drugo, odgovarajućim igrama i aktivnostima stimulisati razvoj čula</a:t>
            </a:r>
          </a:p>
          <a:p>
            <a:pPr lvl="0"/>
            <a:r>
              <a:rPr lang="sr-Latn-CS" sz="3200" i="1" dirty="0" smtClean="0"/>
              <a:t>multisenzorni/unisenzorni pristup</a:t>
            </a:r>
            <a:endParaRPr lang="en-US" sz="3200" i="1" dirty="0"/>
          </a:p>
        </p:txBody>
      </p:sp>
      <p:pic>
        <p:nvPicPr>
          <p:cNvPr id="3" name="Picture 2" descr="Čovek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1" y="2926800"/>
            <a:ext cx="4800600" cy="3931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 sz="3600" b="1" u="sng" dirty="0" smtClean="0"/>
              <a:t>Seksualitet </a:t>
            </a:r>
            <a:r>
              <a:rPr lang="sr-Latn-CS" sz="3600" b="1" u="sng" dirty="0"/>
              <a:t>i reprodukcija </a:t>
            </a:r>
            <a:r>
              <a:rPr lang="sr-Latn-CS" sz="3600" b="1" u="sng" dirty="0" smtClean="0"/>
              <a:t>čoveka</a:t>
            </a:r>
          </a:p>
          <a:p>
            <a:pPr lvl="0"/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-veliko</a:t>
            </a:r>
            <a:r>
              <a:rPr kumimoji="0" lang="sr-Latn-C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interesovanje dece</a:t>
            </a:r>
          </a:p>
          <a:p>
            <a:pPr lvl="0"/>
            <a:r>
              <a:rPr lang="sr-Latn-CS" sz="2800" baseline="0" dirty="0" smtClean="0">
                <a:latin typeface="Arial" pitchFamily="34" charset="0"/>
              </a:rPr>
              <a:t>-vaspitač:</a:t>
            </a:r>
            <a:r>
              <a:rPr lang="sr-Latn-CS" sz="2800" dirty="0" smtClean="0">
                <a:latin typeface="Arial" pitchFamily="34" charset="0"/>
              </a:rPr>
              <a:t> naučno egzakno prilagođeno dečjem uzrastu, a suptilnije stvari roditelji (time se utire put otvorene komunikacije na ovu temu)</a:t>
            </a:r>
          </a:p>
          <a:p>
            <a:pPr lvl="0"/>
            <a:endParaRPr lang="sr-Latn-CS" sz="2800" dirty="0" smtClean="0">
              <a:latin typeface="Arial" pitchFamily="34" charset="0"/>
            </a:endParaRPr>
          </a:p>
          <a:p>
            <a:pPr lvl="0"/>
            <a:r>
              <a:rPr lang="sr-Latn-CS" sz="2800" dirty="0" smtClean="0">
                <a:latin typeface="Arial" pitchFamily="34" charset="0"/>
              </a:rPr>
              <a:t>‘’doktor’’-’’privatnost’’</a:t>
            </a:r>
          </a:p>
          <a:p>
            <a:pPr lvl="0"/>
            <a:r>
              <a:rPr lang="sr-Latn-CS" sz="2800" dirty="0" smtClean="0">
                <a:latin typeface="Arial" pitchFamily="34" charset="0"/>
              </a:rPr>
              <a:t>‘’Odakle dolaze bebe?’’</a:t>
            </a: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 descr="čovek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1" y="3352800"/>
            <a:ext cx="46482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48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Zdravstveno obrazovanje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sr-Latn-CS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Razvojni ciljevi</a:t>
            </a:r>
            <a:endParaRPr lang="en-US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pred</a:t>
            </a:r>
            <a:r>
              <a:rPr lang="sr-Latn-CS" sz="2800" i="1" dirty="0" smtClean="0">
                <a:ea typeface="Calibri" pitchFamily="34" charset="0"/>
                <a:cs typeface="Times New Roman" pitchFamily="18" charset="0"/>
              </a:rPr>
              <a:t>š</a:t>
            </a:r>
            <a:r>
              <a:rPr lang="sr-Latn-C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 potrebno je:</a:t>
            </a:r>
            <a:endParaRPr lang="en-US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CS" sz="28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osposobiti decu da prave razliku između bolesti i zdravlja, kao i da u specifično pripremljenoj sredini prepoznaju situacije koje unapređuju zdravlje, ili su </a:t>
            </a:r>
            <a:r>
              <a:rPr lang="sr-Latn-CS" sz="2800" i="1" dirty="0" smtClean="0">
                <a:ea typeface="Calibri" pitchFamily="34" charset="0"/>
                <a:cs typeface="Times New Roman" pitchFamily="18" charset="0"/>
              </a:rPr>
              <a:t>š</a:t>
            </a:r>
            <a:r>
              <a:rPr lang="sr-Latn-C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tetne po njega;</a:t>
            </a:r>
            <a:endParaRPr lang="en-US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CS" sz="28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raditi na razvijanju i uspostavljanju pravilnih navika u održavanju dnevne higijene, zdravlja zuba i fizičkih aktivnosti.</a:t>
            </a:r>
            <a:endParaRPr lang="sr-Latn-CS" sz="40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2</cp:revision>
  <dcterms:created xsi:type="dcterms:W3CDTF">2012-05-21T06:23:06Z</dcterms:created>
  <dcterms:modified xsi:type="dcterms:W3CDTF">2013-05-23T20:23:00Z</dcterms:modified>
</cp:coreProperties>
</file>