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0" r:id="rId5"/>
    <p:sldId id="264" r:id="rId6"/>
    <p:sldId id="261" r:id="rId7"/>
    <p:sldId id="265" r:id="rId8"/>
    <p:sldId id="262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101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4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2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1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6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2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1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8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9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1E9D5-126E-48BF-8810-F9767CF375DC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FF8AB-D02A-41CD-8EDB-1904C93E2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3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0171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6800" b="1" u="sng" dirty="0"/>
              <a:t>PROIZVODI LJUDSKE DELATNOSTI</a:t>
            </a:r>
            <a:endParaRPr lang="en-US" sz="6800" u="sng" dirty="0"/>
          </a:p>
          <a:p>
            <a:pPr marL="571500" indent="-571500" algn="ctr">
              <a:buFontTx/>
              <a:buChar char="-"/>
            </a:pPr>
            <a:endParaRPr lang="en-US" sz="4000" b="1" dirty="0" smtClean="0"/>
          </a:p>
          <a:p>
            <a:r>
              <a:rPr lang="sr-Latn-RS" sz="5400" b="1" dirty="0" smtClean="0"/>
              <a:t>- </a:t>
            </a:r>
            <a:r>
              <a:rPr lang="sr-Latn-CS" sz="5400" b="1" dirty="0" smtClean="0"/>
              <a:t>Materijali</a:t>
            </a:r>
            <a:endParaRPr lang="en-US" sz="5400" b="1" dirty="0" smtClean="0"/>
          </a:p>
          <a:p>
            <a:r>
              <a:rPr lang="sr-Latn-CS" sz="5400" b="1" dirty="0" smtClean="0"/>
              <a:t>- </a:t>
            </a:r>
            <a:r>
              <a:rPr lang="sr-Latn-CS" sz="5400" b="1" dirty="0"/>
              <a:t>Tehnički </a:t>
            </a:r>
            <a:r>
              <a:rPr lang="sr-Latn-CS" sz="5400" b="1" dirty="0" smtClean="0"/>
              <a:t>uređaji</a:t>
            </a:r>
            <a:endParaRPr lang="en-US" sz="5400" b="1" dirty="0"/>
          </a:p>
          <a:p>
            <a:r>
              <a:rPr lang="sr-Latn-CS" sz="5400" b="1" dirty="0"/>
              <a:t>- Saobraćajna sredstva </a:t>
            </a:r>
            <a:endParaRPr lang="en-US" sz="5400" b="1" dirty="0"/>
          </a:p>
          <a:p>
            <a:r>
              <a:rPr lang="sr-Latn-CS" sz="5400" b="1" dirty="0"/>
              <a:t>- Građevinski </a:t>
            </a:r>
            <a:r>
              <a:rPr lang="sr-Latn-CS" sz="5400" b="1" dirty="0" smtClean="0"/>
              <a:t>objekti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25789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6000" b="1" u="sng" dirty="0"/>
              <a:t>Materijali</a:t>
            </a:r>
            <a:endParaRPr lang="en-US" sz="6000" b="1" u="sng" dirty="0"/>
          </a:p>
          <a:p>
            <a:endParaRPr lang="sr-Latn-CS" sz="2800" b="1" i="1" dirty="0" smtClean="0"/>
          </a:p>
          <a:p>
            <a:r>
              <a:rPr lang="sr-Latn-CS" sz="3200" b="1" i="1" dirty="0" smtClean="0"/>
              <a:t>A</a:t>
            </a:r>
            <a:r>
              <a:rPr lang="sr-Latn-CS" sz="3200" b="1" i="1" dirty="0"/>
              <a:t>) Razvojni ciljevi:</a:t>
            </a:r>
            <a:endParaRPr lang="en-US" sz="3200" dirty="0"/>
          </a:p>
          <a:p>
            <a:r>
              <a:rPr lang="sr-Latn-CS" sz="3200" i="1" dirty="0"/>
              <a:t>U predškolskoj ustanovi potrebno je decu osposobiti da:</a:t>
            </a:r>
            <a:endParaRPr lang="en-US" sz="3200" dirty="0"/>
          </a:p>
          <a:p>
            <a:r>
              <a:rPr lang="sr-Latn-CS" sz="3200" i="1" dirty="0"/>
              <a:t>- upotrebom sopstvenih čula identifikuju i analiziraju različite materijale na bezbedan način;</a:t>
            </a:r>
            <a:endParaRPr lang="en-US" sz="3200" dirty="0"/>
          </a:p>
          <a:p>
            <a:r>
              <a:rPr lang="sr-Latn-CS" sz="3200" i="1" dirty="0"/>
              <a:t>- korišćenjem dostupnih materijala (glina, plastelin, drvo, plastika, papir, vlažan pesak, testo,  kamenčići iz parka) izrađuju i konstruišu različite objekte;</a:t>
            </a:r>
            <a:endParaRPr lang="en-US" sz="3200" dirty="0"/>
          </a:p>
          <a:p>
            <a:r>
              <a:rPr lang="sr-Latn-CS" sz="3200" i="1" dirty="0"/>
              <a:t>- biraju odgovarajuće alate i tehnike neophodne za rad, oblikovanje i igru sa materijalima koje koriste.</a:t>
            </a:r>
            <a:endParaRPr lang="en-US" sz="3200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2299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800" u="sng" dirty="0" smtClean="0"/>
              <a:t>Materijali</a:t>
            </a:r>
          </a:p>
          <a:p>
            <a:pPr algn="just"/>
            <a:r>
              <a:rPr lang="sr-Latn-CS" sz="2800" dirty="0"/>
              <a:t>Kako bi se deci omogućile različite vrste aktivnosti u predškolskoj ustanovi, treba da im se ponudi </a:t>
            </a:r>
            <a:r>
              <a:rPr lang="sr-Latn-CS" sz="2800" u="sng" dirty="0"/>
              <a:t>što bogatiji i raznovrsniji izbor sredstava i materijala</a:t>
            </a:r>
            <a:r>
              <a:rPr lang="sr-Latn-CS" sz="2800" dirty="0"/>
              <a:t>. </a:t>
            </a:r>
            <a:endParaRPr lang="sr-Latn-CS" sz="2800" dirty="0" smtClean="0"/>
          </a:p>
          <a:p>
            <a:pPr algn="just"/>
            <a:endParaRPr lang="sr-Latn-CS" sz="2800" dirty="0"/>
          </a:p>
          <a:p>
            <a:pPr algn="just"/>
            <a:r>
              <a:rPr lang="sr-Latn-CS" sz="2800" dirty="0"/>
              <a:t>Deca bi trebalo da obavljaju </a:t>
            </a:r>
            <a:r>
              <a:rPr lang="sr-Latn-CS" sz="2800" u="sng" dirty="0"/>
              <a:t>različite radnje na materijalima </a:t>
            </a:r>
            <a:r>
              <a:rPr lang="sr-Latn-CS" sz="2800" dirty="0"/>
              <a:t>(dodirivanje, opipavanje, savijanje, oblikovanje, građenje), </a:t>
            </a:r>
            <a:r>
              <a:rPr lang="sr-Latn-CS" sz="2800" u="sng" dirty="0"/>
              <a:t>predviđaju posledice </a:t>
            </a:r>
            <a:r>
              <a:rPr lang="sr-Latn-CS" sz="2800" dirty="0"/>
              <a:t>radnji i vrše </a:t>
            </a:r>
            <a:r>
              <a:rPr lang="sr-Latn-CS" sz="2800" dirty="0" smtClean="0"/>
              <a:t>proveravanja. </a:t>
            </a:r>
          </a:p>
          <a:p>
            <a:pPr algn="just"/>
            <a:endParaRPr lang="sr-Latn-CS" sz="2800" dirty="0"/>
          </a:p>
          <a:p>
            <a:pPr algn="just"/>
            <a:r>
              <a:rPr lang="sr-Latn-CS" sz="2800" dirty="0"/>
              <a:t>Potrebno je da deca </a:t>
            </a:r>
            <a:r>
              <a:rPr lang="sr-Latn-CS" sz="2800" u="sng" dirty="0"/>
              <a:t>eksperimentišu predmetima i materijalima, kako bi otkrili njihova </a:t>
            </a:r>
            <a:r>
              <a:rPr lang="sr-Latn-CS" sz="2800" u="sng" dirty="0" smtClean="0"/>
              <a:t>svojstva.</a:t>
            </a:r>
          </a:p>
          <a:p>
            <a:pPr algn="just"/>
            <a:endParaRPr lang="sr-Latn-CS" sz="3200" dirty="0"/>
          </a:p>
          <a:p>
            <a:pPr algn="just"/>
            <a:r>
              <a:rPr lang="sr-Latn-CS" sz="3200" u="sng" dirty="0"/>
              <a:t>Građevinski </a:t>
            </a:r>
            <a:r>
              <a:rPr lang="sr-Latn-CS" sz="3200" u="sng" dirty="0" smtClean="0"/>
              <a:t>kutak</a:t>
            </a:r>
          </a:p>
          <a:p>
            <a:pPr algn="just"/>
            <a:r>
              <a:rPr lang="sr-Latn-CS" sz="3200" u="sng" dirty="0"/>
              <a:t>Istraživački kutak</a:t>
            </a:r>
            <a:endParaRPr lang="en-US" sz="3200" dirty="0"/>
          </a:p>
          <a:p>
            <a:pPr algn="just"/>
            <a:endParaRPr lang="en-US" sz="3200" dirty="0"/>
          </a:p>
          <a:p>
            <a:pPr algn="just"/>
            <a:endParaRPr lang="en-US" sz="3200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97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7092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7200" b="1" u="sng" dirty="0"/>
              <a:t>Tehnički </a:t>
            </a:r>
            <a:r>
              <a:rPr lang="sr-Latn-CS" sz="7200" b="1" u="sng" dirty="0" smtClean="0"/>
              <a:t>uređaji</a:t>
            </a:r>
          </a:p>
          <a:p>
            <a:endParaRPr lang="sr-Latn-CS" sz="3600" b="1" i="1" dirty="0" smtClean="0"/>
          </a:p>
          <a:p>
            <a:r>
              <a:rPr lang="sr-Latn-CS" sz="3600" b="1" i="1" dirty="0" smtClean="0"/>
              <a:t>A</a:t>
            </a:r>
            <a:r>
              <a:rPr lang="sr-Latn-CS" sz="3600" b="1" i="1" dirty="0"/>
              <a:t>) Razvojni ciljevi:</a:t>
            </a:r>
            <a:endParaRPr lang="en-US" sz="3600" dirty="0"/>
          </a:p>
          <a:p>
            <a:r>
              <a:rPr lang="sr-Latn-CS" sz="3600" i="1" dirty="0"/>
              <a:t>U predškolskoj ustanovi potrebno je decu osposobiti da:</a:t>
            </a:r>
            <a:endParaRPr lang="en-US" sz="3600" dirty="0"/>
          </a:p>
          <a:p>
            <a:r>
              <a:rPr lang="sr-Latn-CS" sz="3600" i="1" dirty="0"/>
              <a:t>- identifikuju i otkrivaju sprave i aparate sa kojima se sreću u svakodnevnom životu;</a:t>
            </a:r>
            <a:endParaRPr lang="en-US" sz="3600" dirty="0"/>
          </a:p>
          <a:p>
            <a:r>
              <a:rPr lang="sr-Latn-CS" sz="3600" i="1" dirty="0"/>
              <a:t>- razvijaju veštinu upotrebe i rukovanja spravama i aparatima iz svakodnevnog života na </a:t>
            </a:r>
            <a:r>
              <a:rPr lang="sr-Latn-CS" sz="3600" i="1" u="sng" dirty="0"/>
              <a:t>bezbedan način</a:t>
            </a:r>
            <a:r>
              <a:rPr lang="sr-Latn-CS" sz="3600" i="1" dirty="0"/>
              <a:t>;</a:t>
            </a:r>
            <a:endParaRPr lang="en-US" sz="3600" dirty="0"/>
          </a:p>
          <a:p>
            <a:r>
              <a:rPr lang="sr-Latn-CS" sz="3600" i="1" dirty="0"/>
              <a:t>- koriste informacionu i komunikacionu tehnologiju i digitalizovane igračke</a:t>
            </a:r>
            <a:r>
              <a:rPr lang="sr-Latn-CS" sz="3600" i="1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1408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364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800" u="sng" dirty="0"/>
              <a:t>Tehnički </a:t>
            </a:r>
            <a:r>
              <a:rPr lang="sr-Latn-CS" sz="4800" u="sng" dirty="0" smtClean="0"/>
              <a:t>uređaji</a:t>
            </a:r>
          </a:p>
          <a:p>
            <a:pPr algn="just"/>
            <a:endParaRPr lang="sr-Latn-CS" sz="2000" dirty="0" smtClean="0"/>
          </a:p>
          <a:p>
            <a:pPr algn="just"/>
            <a:r>
              <a:rPr lang="sr-Latn-CS" sz="2000" dirty="0" smtClean="0"/>
              <a:t>Deca </a:t>
            </a:r>
            <a:r>
              <a:rPr lang="sr-Latn-CS" sz="2000" dirty="0"/>
              <a:t>su oduševljena tehničkim uređajima. </a:t>
            </a:r>
            <a:endParaRPr lang="sr-Latn-CS" sz="2000" dirty="0" smtClean="0"/>
          </a:p>
          <a:p>
            <a:pPr algn="just"/>
            <a:r>
              <a:rPr lang="sr-Latn-CS" sz="2000" dirty="0" smtClean="0"/>
              <a:t>Uloga </a:t>
            </a:r>
            <a:r>
              <a:rPr lang="sr-Latn-CS" sz="2000" dirty="0"/>
              <a:t>vaspitača je da decu upozna sa tehničkim uređajima sa kojima se svakodnevno sreću u domu i u predškolskoj ustanovi, kako bi ona razvila veštinu njihove </a:t>
            </a:r>
            <a:r>
              <a:rPr lang="sr-Latn-CS" sz="2000" u="sng" dirty="0"/>
              <a:t>bezbedne upotrebe </a:t>
            </a:r>
            <a:r>
              <a:rPr lang="sr-Latn-CS" sz="2000" dirty="0"/>
              <a:t>(npr. upotreba noža, vage, makaza, radio). </a:t>
            </a:r>
            <a:endParaRPr lang="sr-Latn-CS" sz="2000" dirty="0" smtClean="0"/>
          </a:p>
          <a:p>
            <a:pPr algn="just"/>
            <a:r>
              <a:rPr lang="sr-Latn-CS" sz="2000" dirty="0" smtClean="0"/>
              <a:t>Deca </a:t>
            </a:r>
            <a:r>
              <a:rPr lang="sr-Latn-CS" sz="2000" dirty="0"/>
              <a:t>na ovom uzrastu postaju svesna samo namene pojedinih tehničkih uređaja, kao i da su sastavljeni iz različitih delova. Oni samo konstatuju da li uređaj funkcioniše ili ne, ali analiza načina funkcionisanja je moguća u školskom uzrastu.</a:t>
            </a:r>
            <a:endParaRPr lang="en-US" sz="2000" dirty="0"/>
          </a:p>
          <a:p>
            <a:pPr algn="just"/>
            <a:endParaRPr lang="sr-Latn-CS" sz="2400" b="1" u="sng" dirty="0" smtClean="0"/>
          </a:p>
          <a:p>
            <a:pPr algn="just"/>
            <a:endParaRPr lang="sr-Latn-CS" sz="2400" b="1" u="sng" dirty="0"/>
          </a:p>
          <a:p>
            <a:pPr algn="just"/>
            <a:r>
              <a:rPr lang="sr-Latn-CS" sz="2400" b="1" u="sng" dirty="0" smtClean="0"/>
              <a:t>Digitalizovane </a:t>
            </a:r>
            <a:r>
              <a:rPr lang="sr-Latn-CS" sz="2400" b="1" u="sng" dirty="0"/>
              <a:t>igračke, kao i uređaji za informacionu i komunikacionu </a:t>
            </a:r>
            <a:r>
              <a:rPr lang="sr-Latn-CS" sz="2400" b="1" u="sng" dirty="0" smtClean="0"/>
              <a:t>tehnologiju</a:t>
            </a:r>
          </a:p>
          <a:p>
            <a:pPr algn="just"/>
            <a:r>
              <a:rPr lang="sr-Latn-CS" sz="2000" dirty="0"/>
              <a:t>Decu je nemoguće izolovati od savremenih tehnoloških aparata i uređaja, niti bi to trebalo pokušavati. </a:t>
            </a:r>
            <a:r>
              <a:rPr lang="sr-Latn-CS" sz="2000" dirty="0" smtClean="0"/>
              <a:t>Zato </a:t>
            </a:r>
            <a:r>
              <a:rPr lang="sr-Latn-CS" sz="2000" dirty="0"/>
              <a:t>je neophodno decu u predškolskoj ustanovi upoznati sa novonastalim tehnološkim dostignućima, ali </a:t>
            </a:r>
            <a:r>
              <a:rPr lang="sr-Latn-CS" sz="2000" u="sng" dirty="0"/>
              <a:t>u meri koja podstiče njihov prirodni razvojni put </a:t>
            </a:r>
            <a:r>
              <a:rPr lang="sr-Latn-CS" sz="2000" dirty="0"/>
              <a:t>i omogućava bolje rezultate u vaspitno-obrazovnom procesu</a:t>
            </a:r>
            <a:r>
              <a:rPr lang="sr-Latn-CS" sz="2000" dirty="0" smtClean="0"/>
              <a:t>.</a:t>
            </a:r>
          </a:p>
          <a:p>
            <a:pPr algn="just"/>
            <a:endParaRPr lang="sr-Latn-CS" sz="2000" dirty="0"/>
          </a:p>
          <a:p>
            <a:pPr algn="just"/>
            <a:r>
              <a:rPr lang="sr-Latn-CS" sz="2000" dirty="0"/>
              <a:t>Sprave i aparate u predškolskoj ustanovi namenjene za igre i aktivnosti dece je moguće rasporediti po </a:t>
            </a:r>
            <a:r>
              <a:rPr lang="sr-Latn-CS" sz="2000" b="1" u="sng" dirty="0"/>
              <a:t>kutcima</a:t>
            </a:r>
            <a:r>
              <a:rPr lang="sr-Latn-CS" sz="2000" dirty="0" smtClean="0"/>
              <a:t>.</a:t>
            </a:r>
          </a:p>
          <a:p>
            <a:pPr algn="just"/>
            <a:endParaRPr lang="sr-Latn-CS" sz="2000" dirty="0"/>
          </a:p>
          <a:p>
            <a:pPr algn="just"/>
            <a:endParaRPr lang="sr-Latn-CS" sz="2000" b="1" dirty="0" smtClean="0"/>
          </a:p>
          <a:p>
            <a:pPr algn="just"/>
            <a:r>
              <a:rPr lang="sr-Latn-CS" sz="2000" b="1" dirty="0" smtClean="0"/>
              <a:t>-bezbedno </a:t>
            </a:r>
            <a:r>
              <a:rPr lang="sr-Latn-CS" sz="2000" b="1" dirty="0"/>
              <a:t>korišćenje tehničkih </a:t>
            </a:r>
            <a:r>
              <a:rPr lang="sr-Latn-CS" sz="2000" b="1" dirty="0" smtClean="0"/>
              <a:t>uređaja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464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7200" b="1" u="sng" dirty="0"/>
              <a:t>Saobraćajna </a:t>
            </a:r>
            <a:r>
              <a:rPr lang="sr-Latn-CS" sz="7200" b="1" u="sng" dirty="0" smtClean="0"/>
              <a:t>sredstva</a:t>
            </a:r>
          </a:p>
          <a:p>
            <a:endParaRPr lang="sr-Latn-CS" sz="4800" b="1" dirty="0"/>
          </a:p>
          <a:p>
            <a:endParaRPr lang="sr-Latn-CS" sz="3200" b="1" i="1" dirty="0" smtClean="0"/>
          </a:p>
          <a:p>
            <a:r>
              <a:rPr lang="sr-Latn-CS" sz="3200" b="1" i="1" dirty="0" smtClean="0"/>
              <a:t>A</a:t>
            </a:r>
            <a:r>
              <a:rPr lang="sr-Latn-CS" sz="3200" b="1" i="1" dirty="0"/>
              <a:t>) Razvojni </a:t>
            </a:r>
            <a:r>
              <a:rPr lang="sr-Latn-CS" sz="3200" b="1" i="1" dirty="0" smtClean="0"/>
              <a:t>cilj:</a:t>
            </a:r>
            <a:endParaRPr lang="en-US" sz="3200" dirty="0"/>
          </a:p>
          <a:p>
            <a:r>
              <a:rPr lang="sr-Latn-CS" sz="3200" i="1" dirty="0"/>
              <a:t>U predškolskoj ustanovi potrebno je deci omogućitii da upoznaju različita saobraćajna sredstva kopnenog, vodenog i vazdušnog saobraćaja, preko modela (dečjih igračaka) i neposrednim posmatranjem.</a:t>
            </a:r>
            <a:endParaRPr lang="en-US" sz="3200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92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400" u="sng" dirty="0"/>
              <a:t>Saobraćajna </a:t>
            </a:r>
            <a:r>
              <a:rPr lang="sr-Latn-CS" sz="4400" u="sng" dirty="0" smtClean="0"/>
              <a:t>sredstva</a:t>
            </a:r>
          </a:p>
          <a:p>
            <a:endParaRPr lang="sr-Latn-CS" sz="2400" dirty="0" smtClean="0"/>
          </a:p>
          <a:p>
            <a:endParaRPr lang="sr-Latn-CS" sz="2400" dirty="0"/>
          </a:p>
          <a:p>
            <a:r>
              <a:rPr lang="sr-Latn-CS" sz="2400" dirty="0" smtClean="0"/>
              <a:t>Za </a:t>
            </a:r>
            <a:r>
              <a:rPr lang="sr-Latn-CS" sz="2400" dirty="0"/>
              <a:t>decu, a posebno za dečake saobraćajna sredstva su interesantna, zadivljujuća. </a:t>
            </a:r>
            <a:endParaRPr lang="sr-Latn-CS" sz="2400" dirty="0" smtClean="0"/>
          </a:p>
          <a:p>
            <a:endParaRPr lang="sr-Latn-CS" sz="2400" dirty="0" smtClean="0"/>
          </a:p>
          <a:p>
            <a:r>
              <a:rPr lang="sr-Latn-CS" sz="2400" dirty="0" smtClean="0"/>
              <a:t>Zbog </a:t>
            </a:r>
            <a:r>
              <a:rPr lang="sr-Latn-CS" sz="2400" dirty="0"/>
              <a:t>toga je </a:t>
            </a:r>
            <a:r>
              <a:rPr lang="sr-Latn-CS" sz="2400" b="1" u="sng" dirty="0"/>
              <a:t>razgovor</a:t>
            </a:r>
            <a:r>
              <a:rPr lang="sr-Latn-CS" sz="2400" dirty="0"/>
              <a:t> na ovu temu deci veoma zanimljiv. Razgovor bi trebalo započeti o deci već poznatim vozilima i sa kojima u svom kraju često dolaze u neposredan kontakt, kao što su npr. bicikl, motor, automobil, autobus, traktor, kamion </a:t>
            </a:r>
            <a:r>
              <a:rPr lang="sr-Latn-CS" sz="2400" dirty="0" smtClean="0"/>
              <a:t>itd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Za </a:t>
            </a:r>
            <a:r>
              <a:rPr lang="sr-Latn-CS" sz="2400" dirty="0"/>
              <a:t>upoznavanje dece sa saobraćajnim sredstvima, posebno su pogodni </a:t>
            </a:r>
            <a:r>
              <a:rPr lang="sr-Latn-CS" sz="2400" b="1" u="sng" dirty="0"/>
              <a:t>modeli</a:t>
            </a:r>
            <a:r>
              <a:rPr lang="sr-Latn-CS" sz="2400" dirty="0"/>
              <a:t> vozila od plastike, metala, drveta, odnosno dečje igračke vozila. </a:t>
            </a:r>
            <a:endParaRPr lang="sr-Latn-CS" sz="2400" dirty="0" smtClean="0"/>
          </a:p>
          <a:p>
            <a:endParaRPr lang="sr-Latn-CS" sz="2400" u="sng" dirty="0" smtClean="0"/>
          </a:p>
          <a:p>
            <a:r>
              <a:rPr lang="sr-Latn-CS" sz="2400" b="1" u="sng" dirty="0" smtClean="0"/>
              <a:t>Štampani </a:t>
            </a:r>
            <a:r>
              <a:rPr lang="sr-Latn-CS" sz="2400" b="1" u="sng" dirty="0"/>
              <a:t>materijali </a:t>
            </a:r>
            <a:r>
              <a:rPr lang="sr-Latn-CS" sz="2400" dirty="0"/>
              <a:t>(bojanke) sa različitim saobraćajnim sredstvima su široko zastupljeni</a:t>
            </a:r>
            <a:r>
              <a:rPr lang="sr-Latn-CS" sz="2400" dirty="0" smtClean="0"/>
              <a:t>.</a:t>
            </a:r>
          </a:p>
          <a:p>
            <a:endParaRPr lang="sr-Latn-CS" sz="2400" u="sng" dirty="0" smtClean="0"/>
          </a:p>
          <a:p>
            <a:r>
              <a:rPr lang="sr-Latn-CS" sz="2400" b="1" u="sng" dirty="0" smtClean="0"/>
              <a:t>Posete</a:t>
            </a:r>
            <a:r>
              <a:rPr lang="sr-Latn-CS" sz="2400" b="1" dirty="0" smtClean="0"/>
              <a:t> </a:t>
            </a:r>
            <a:r>
              <a:rPr lang="sr-Latn-CS" sz="2400" dirty="0"/>
              <a:t>nekom voznom parku su značajne aktivnosti u ovoj oblasti. </a:t>
            </a:r>
            <a:endParaRPr lang="sr-Latn-CS" sz="2400" b="1" dirty="0"/>
          </a:p>
          <a:p>
            <a:endParaRPr lang="en-US" sz="2400" b="1" dirty="0"/>
          </a:p>
          <a:p>
            <a:r>
              <a:rPr lang="sr-Latn-CS" sz="2400" b="1" u="sng" dirty="0"/>
              <a:t>Klasifikacije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0622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6600" b="1" u="sng" dirty="0"/>
              <a:t>Građevinski </a:t>
            </a:r>
            <a:r>
              <a:rPr lang="sr-Latn-CS" sz="6600" b="1" u="sng" dirty="0" smtClean="0"/>
              <a:t>objekti</a:t>
            </a:r>
          </a:p>
          <a:p>
            <a:endParaRPr lang="sr-Latn-CS" sz="3200" b="1" i="1" dirty="0" smtClean="0"/>
          </a:p>
          <a:p>
            <a:endParaRPr lang="sr-Latn-CS" sz="3200" b="1" i="1" dirty="0"/>
          </a:p>
          <a:p>
            <a:r>
              <a:rPr lang="sr-Latn-CS" sz="3600" b="1" i="1" dirty="0" smtClean="0"/>
              <a:t>A</a:t>
            </a:r>
            <a:r>
              <a:rPr lang="sr-Latn-CS" sz="3600" b="1" i="1" dirty="0"/>
              <a:t>) Razvojni </a:t>
            </a:r>
            <a:r>
              <a:rPr lang="sr-Latn-CS" sz="3600" b="1" i="1" dirty="0" smtClean="0"/>
              <a:t>cilj:</a:t>
            </a:r>
            <a:endParaRPr lang="en-US" sz="3600" dirty="0"/>
          </a:p>
          <a:p>
            <a:r>
              <a:rPr lang="sr-Latn-CS" sz="3600" i="1" dirty="0"/>
              <a:t>U predškolskoj ustanovi potrebno je omogućiti deci da upoznaju različite infrastrukturne objekte (kuće, zgrade, mostove) kroz razgovor, modele (dečjih igračaka), konstruktorske aktivnosti  i neposrednim posmatranjem.</a:t>
            </a:r>
            <a:endParaRPr lang="en-US" sz="3600" dirty="0"/>
          </a:p>
          <a:p>
            <a:endParaRPr lang="en-US" sz="3200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4149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800" u="sng" dirty="0"/>
              <a:t>Građevinski </a:t>
            </a:r>
            <a:r>
              <a:rPr lang="sr-Latn-CS" sz="4800" u="sng" dirty="0" smtClean="0"/>
              <a:t>objekti</a:t>
            </a:r>
          </a:p>
          <a:p>
            <a:endParaRPr lang="sr-Latn-CS" sz="2800" dirty="0" smtClean="0"/>
          </a:p>
          <a:p>
            <a:r>
              <a:rPr lang="sr-Latn-CS" sz="2800" dirty="0" smtClean="0"/>
              <a:t>Predškolski </a:t>
            </a:r>
            <a:r>
              <a:rPr lang="sr-Latn-CS" sz="2800" dirty="0"/>
              <a:t>period razvoja deteta je odlučujući za razvoj stvaralačke ličnosti jedne osobe. Zato je veoma bitno da se kod dece razvije i uspostavi stvaralaštvo i graditeljski duh putem konstruktivnih igara i aktivnosti. To se može realizovati na dva načina – </a:t>
            </a:r>
            <a:r>
              <a:rPr lang="sr-Latn-CS" sz="2800" b="1" u="sng" dirty="0"/>
              <a:t>igrama i aktivnostima u predškolskoj ustanovi </a:t>
            </a:r>
            <a:r>
              <a:rPr lang="sr-Latn-CS" sz="2800" dirty="0"/>
              <a:t>i </a:t>
            </a:r>
            <a:r>
              <a:rPr lang="sr-Latn-CS" sz="2800" b="1" u="sng" dirty="0"/>
              <a:t>posetama objektima na terenu</a:t>
            </a:r>
            <a:r>
              <a:rPr lang="sr-Latn-CS" sz="2800" dirty="0" smtClean="0"/>
              <a:t>.</a:t>
            </a:r>
          </a:p>
          <a:p>
            <a:endParaRPr lang="sr-Latn-CS" sz="2800" dirty="0" smtClean="0"/>
          </a:p>
          <a:p>
            <a:r>
              <a:rPr lang="sr-Latn-CS" sz="2800" dirty="0" smtClean="0"/>
              <a:t>Prilikom </a:t>
            </a:r>
            <a:r>
              <a:rPr lang="sr-Latn-CS" sz="2800" dirty="0"/>
              <a:t>obrade ove teme sa decom najbolje je započeti </a:t>
            </a:r>
            <a:r>
              <a:rPr lang="sr-Latn-CS" sz="2800" b="1" u="sng" dirty="0" smtClean="0"/>
              <a:t>razgovorom</a:t>
            </a:r>
            <a:r>
              <a:rPr lang="sr-Latn-CS" sz="2800" dirty="0" smtClean="0"/>
              <a:t>.</a:t>
            </a:r>
          </a:p>
          <a:p>
            <a:r>
              <a:rPr lang="sr-Latn-CS" sz="2800" dirty="0"/>
              <a:t>Deca uživaju u </a:t>
            </a:r>
            <a:r>
              <a:rPr lang="sr-Latn-CS" sz="2800" b="1" u="sng" dirty="0"/>
              <a:t>izgradnji</a:t>
            </a:r>
            <a:r>
              <a:rPr lang="sr-Latn-CS" sz="2800" dirty="0"/>
              <a:t> ovakvih objekata</a:t>
            </a:r>
            <a:r>
              <a:rPr lang="sr-Latn-CS" sz="2800" dirty="0" smtClean="0"/>
              <a:t>. Gradnja </a:t>
            </a:r>
            <a:r>
              <a:rPr lang="sr-Latn-CS" sz="2800" dirty="0"/>
              <a:t>može biti sa namenski konstruktivnim materijalima (kocke i drugi materijali namenski konstruisani upravo za ovu vrstu aktivnosti), ili materijalima sakupljenim iz prirode</a:t>
            </a:r>
            <a:r>
              <a:rPr lang="sr-Latn-CS" sz="2800" dirty="0" smtClean="0"/>
              <a:t>.</a:t>
            </a:r>
          </a:p>
          <a:p>
            <a:endParaRPr lang="sr-Latn-CS" sz="2800" dirty="0" smtClean="0"/>
          </a:p>
          <a:p>
            <a:r>
              <a:rPr lang="sr-Latn-CS" sz="2800" b="1" i="1" u="sng" dirty="0" smtClean="0"/>
              <a:t>Posete </a:t>
            </a:r>
            <a:r>
              <a:rPr lang="sr-Latn-CS" sz="2800" b="1" i="1" u="sng" dirty="0"/>
              <a:t>objektima na terenu</a:t>
            </a:r>
            <a:endParaRPr lang="sr-Latn-CS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98964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685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Ljubisa</dc:creator>
  <cp:lastModifiedBy>Ljubisa</cp:lastModifiedBy>
  <cp:revision>22</cp:revision>
  <dcterms:created xsi:type="dcterms:W3CDTF">2020-05-16T18:21:44Z</dcterms:created>
  <dcterms:modified xsi:type="dcterms:W3CDTF">2020-05-16T20:27:04Z</dcterms:modified>
</cp:coreProperties>
</file>