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5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7674-7956-40CA-B8C2-830A64CF3D1F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C67A-4518-4246-8A0F-CF0CC486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7674-7956-40CA-B8C2-830A64CF3D1F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C67A-4518-4246-8A0F-CF0CC486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7674-7956-40CA-B8C2-830A64CF3D1F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C67A-4518-4246-8A0F-CF0CC486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7674-7956-40CA-B8C2-830A64CF3D1F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C67A-4518-4246-8A0F-CF0CC486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7674-7956-40CA-B8C2-830A64CF3D1F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C67A-4518-4246-8A0F-CF0CC486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7674-7956-40CA-B8C2-830A64CF3D1F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C67A-4518-4246-8A0F-CF0CC486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7674-7956-40CA-B8C2-830A64CF3D1F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C67A-4518-4246-8A0F-CF0CC486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7674-7956-40CA-B8C2-830A64CF3D1F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C67A-4518-4246-8A0F-CF0CC486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7674-7956-40CA-B8C2-830A64CF3D1F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C67A-4518-4246-8A0F-CF0CC486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7674-7956-40CA-B8C2-830A64CF3D1F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C67A-4518-4246-8A0F-CF0CC486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0F7674-7956-40CA-B8C2-830A64CF3D1F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DC67A-4518-4246-8A0F-CF0CC486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0F7674-7956-40CA-B8C2-830A64CF3D1F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FDC67A-4518-4246-8A0F-CF0CC486C01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2016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4000" b="1" u="sng" dirty="0"/>
              <a:t>EKOLOŠKO OBRAZOVANJE I </a:t>
            </a:r>
            <a:r>
              <a:rPr lang="sr-Latn-CS" sz="4000" b="1" u="sng" dirty="0" smtClean="0"/>
              <a:t>VASPITANJE</a:t>
            </a:r>
            <a:endParaRPr lang="en-US" sz="4000" b="1" u="sng" dirty="0" smtClean="0"/>
          </a:p>
          <a:p>
            <a:pPr algn="just"/>
            <a:r>
              <a:rPr lang="en-US" sz="2400" dirty="0"/>
              <a:t>U</a:t>
            </a:r>
            <a:r>
              <a:rPr lang="sr-Latn-CS" sz="2400" dirty="0" smtClean="0"/>
              <a:t> </a:t>
            </a:r>
            <a:r>
              <a:rPr lang="sr-Latn-CS" sz="2400" dirty="0"/>
              <a:t>predškolskim ustanovama vaspitač ekološki obrazuje i vaspitava na dva načina:</a:t>
            </a:r>
            <a:endParaRPr lang="en-US" sz="2400" dirty="0"/>
          </a:p>
          <a:p>
            <a:pPr algn="just"/>
            <a:r>
              <a:rPr lang="sr-Latn-CS" sz="2800" b="1" dirty="0"/>
              <a:t>1.Razvijanjem svesti kod dece o tome da je čovek sastavni deo prirode, ravnopravan sa svim ostalim živim bićima, te zato ima pravo i obavezu da se o njoj </a:t>
            </a:r>
            <a:r>
              <a:rPr lang="sr-Latn-CS" sz="2800" b="1" dirty="0" smtClean="0"/>
              <a:t>brine</a:t>
            </a:r>
            <a:r>
              <a:rPr lang="sr-Latn-CS" sz="2800" b="1" dirty="0"/>
              <a:t>;</a:t>
            </a:r>
            <a:r>
              <a:rPr lang="sr-Latn-CS" sz="2800" b="1" dirty="0" smtClean="0"/>
              <a:t> </a:t>
            </a:r>
            <a:endParaRPr lang="en-US" sz="2800" b="1" dirty="0" smtClean="0"/>
          </a:p>
          <a:p>
            <a:pPr algn="just"/>
            <a:r>
              <a:rPr lang="sr-Latn-CS" sz="2700" b="1" dirty="0" smtClean="0"/>
              <a:t>2</a:t>
            </a:r>
            <a:r>
              <a:rPr lang="sr-Latn-CS" sz="2700" b="1" dirty="0"/>
              <a:t>. Razvijanjem ispravnog ekološkog ponašanja i popravljanjem loših ekoloških navika u svakodnevnom životu na bazi uzora, odnosno modela. </a:t>
            </a:r>
            <a:endParaRPr lang="en-US" sz="2700" b="1" dirty="0" smtClean="0"/>
          </a:p>
          <a:p>
            <a:pPr algn="just"/>
            <a:endParaRPr lang="en-US" sz="2400" i="1" dirty="0" smtClean="0"/>
          </a:p>
          <a:p>
            <a:pPr algn="just"/>
            <a:r>
              <a:rPr lang="sr-Latn-CS" sz="2400" i="1" dirty="0" smtClean="0"/>
              <a:t>Vaspitač</a:t>
            </a:r>
            <a:r>
              <a:rPr lang="sr-Latn-CS" sz="2400" i="1" dirty="0"/>
              <a:t>, roditelji i drugi odrasli ljudi </a:t>
            </a:r>
            <a:r>
              <a:rPr lang="sr-Latn-CS" sz="2400" dirty="0"/>
              <a:t>trebalo bi da svojim ponašanjem posluže kao primer i to prilikom odlaganja i sortiranja otpada, brige o biljnom i životinjskom svetu, racionalnoj potrošnji hrane i vode, smanjenom zagađenju vode, šume i uopšte neposrednog okruženja u kome živimo</a:t>
            </a:r>
            <a:r>
              <a:rPr lang="sr-Latn-C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4800" b="1" u="sng" dirty="0" smtClean="0"/>
              <a:t>Društvo </a:t>
            </a:r>
            <a:r>
              <a:rPr lang="sr-Latn-CS" sz="4800" b="1" u="sng" dirty="0"/>
              <a:t>i društvene </a:t>
            </a:r>
            <a:r>
              <a:rPr lang="sr-Latn-CS" sz="4800" b="1" u="sng" dirty="0" smtClean="0"/>
              <a:t>pojave</a:t>
            </a:r>
            <a:endParaRPr lang="en-US" sz="4800" u="sng" dirty="0"/>
          </a:p>
          <a:p>
            <a:endParaRPr lang="en-US" sz="2400" b="1" dirty="0" smtClean="0"/>
          </a:p>
          <a:p>
            <a:r>
              <a:rPr lang="sr-Latn-CS" sz="2800" b="1" dirty="0" smtClean="0"/>
              <a:t>Dete </a:t>
            </a:r>
            <a:r>
              <a:rPr lang="sr-Latn-CS" sz="2800" b="1" dirty="0"/>
              <a:t>kao socijalno </a:t>
            </a:r>
            <a:r>
              <a:rPr lang="sr-Latn-CS" sz="2800" b="1" dirty="0" smtClean="0"/>
              <a:t>biće:</a:t>
            </a:r>
            <a:endParaRPr lang="en-US" sz="2800" b="1" dirty="0" smtClean="0"/>
          </a:p>
          <a:p>
            <a:r>
              <a:rPr lang="sr-Latn-CS" sz="2400" dirty="0" smtClean="0"/>
              <a:t>-dete </a:t>
            </a:r>
            <a:r>
              <a:rPr lang="sr-Latn-CS" sz="2400" dirty="0"/>
              <a:t>i sopstvena osećanja, </a:t>
            </a:r>
            <a:endParaRPr lang="sr-Latn-CS" sz="2400" dirty="0" smtClean="0"/>
          </a:p>
          <a:p>
            <a:r>
              <a:rPr lang="sr-Latn-CS" sz="2400" dirty="0" smtClean="0"/>
              <a:t>-međusobni </a:t>
            </a:r>
            <a:r>
              <a:rPr lang="sr-Latn-CS" sz="2400" dirty="0"/>
              <a:t>odnosi dece u grupi, </a:t>
            </a:r>
            <a:endParaRPr lang="sr-Latn-CS" sz="2400" dirty="0" smtClean="0"/>
          </a:p>
          <a:p>
            <a:r>
              <a:rPr lang="sr-Latn-CS" sz="2400" dirty="0" smtClean="0"/>
              <a:t>-dete </a:t>
            </a:r>
            <a:r>
              <a:rPr lang="sr-Latn-CS" sz="2400" dirty="0"/>
              <a:t>i odnos prema drugim </a:t>
            </a:r>
            <a:r>
              <a:rPr lang="sr-Latn-CS" sz="2400" dirty="0" smtClean="0"/>
              <a:t>osobama.</a:t>
            </a:r>
            <a:endParaRPr lang="en-US" sz="2400" dirty="0"/>
          </a:p>
          <a:p>
            <a:endParaRPr lang="en-US" sz="2400" b="1" dirty="0" smtClean="0"/>
          </a:p>
          <a:p>
            <a:endParaRPr lang="en-US" sz="2400" b="1" dirty="0"/>
          </a:p>
          <a:p>
            <a:r>
              <a:rPr lang="sr-Latn-CS" sz="2800" b="1" dirty="0" smtClean="0"/>
              <a:t>Dete </a:t>
            </a:r>
            <a:r>
              <a:rPr lang="sr-Latn-CS" sz="2800" b="1" dirty="0"/>
              <a:t>i neke društvene </a:t>
            </a:r>
            <a:r>
              <a:rPr lang="sr-Latn-CS" sz="2800" b="1" dirty="0" smtClean="0"/>
              <a:t>pojave:</a:t>
            </a:r>
          </a:p>
          <a:p>
            <a:r>
              <a:rPr lang="sr-Latn-CS" sz="2400" dirty="0" smtClean="0"/>
              <a:t>-socio-ekonomske </a:t>
            </a:r>
            <a:r>
              <a:rPr lang="sr-Latn-CS" sz="2400" dirty="0"/>
              <a:t>pojave, </a:t>
            </a:r>
            <a:endParaRPr lang="sr-Latn-CS" sz="2400" dirty="0" smtClean="0"/>
          </a:p>
          <a:p>
            <a:r>
              <a:rPr lang="sr-Latn-CS" sz="2400" dirty="0" smtClean="0"/>
              <a:t>-socio-kulturološke </a:t>
            </a:r>
            <a:r>
              <a:rPr lang="sr-Latn-CS" sz="2400" dirty="0"/>
              <a:t>pojave, </a:t>
            </a:r>
            <a:endParaRPr lang="sr-Latn-CS" sz="2400" dirty="0" smtClean="0"/>
          </a:p>
          <a:p>
            <a:r>
              <a:rPr lang="sr-Latn-CS" sz="2400" dirty="0" smtClean="0"/>
              <a:t>-zakonski </a:t>
            </a:r>
            <a:r>
              <a:rPr lang="sr-Latn-CS" sz="2400" dirty="0"/>
              <a:t>i politički odnosi, </a:t>
            </a:r>
            <a:endParaRPr lang="sr-Latn-CS" sz="2400" dirty="0" smtClean="0"/>
          </a:p>
          <a:p>
            <a:r>
              <a:rPr lang="sr-Latn-CS" sz="2400" dirty="0" smtClean="0"/>
              <a:t>-kulturna baština.</a:t>
            </a:r>
            <a:endParaRPr lang="en-US" sz="2400" dirty="0"/>
          </a:p>
          <a:p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4000" b="1" u="sng" dirty="0"/>
              <a:t>Dete i sopstvena osećanja</a:t>
            </a:r>
            <a:endParaRPr lang="en-US" sz="4000" u="sng" dirty="0"/>
          </a:p>
          <a:p>
            <a:pPr algn="just"/>
            <a:r>
              <a:rPr lang="sr-Latn-CS" sz="2400" b="1" dirty="0" smtClean="0"/>
              <a:t>Prvi </a:t>
            </a:r>
            <a:r>
              <a:rPr lang="sr-Latn-CS" sz="2400" b="1" dirty="0"/>
              <a:t>korak vaspitača je približavanje i uspostavljanje </a:t>
            </a:r>
            <a:r>
              <a:rPr lang="sr-Latn-CS" sz="2400" b="1" u="sng" dirty="0"/>
              <a:t>zdravog emocionalnog odnosa sa </a:t>
            </a:r>
            <a:r>
              <a:rPr lang="sr-Latn-CS" sz="2400" b="1" u="sng" dirty="0" smtClean="0"/>
              <a:t>njim</a:t>
            </a:r>
            <a:r>
              <a:rPr lang="sr-Latn-CS" sz="2400" b="1" dirty="0" smtClean="0"/>
              <a:t>, u </a:t>
            </a:r>
            <a:r>
              <a:rPr lang="sr-Latn-CS" sz="2400" b="1" dirty="0"/>
              <a:t>kome dete bez ustručavanja i strepnje iskazuje svoje emocije. Zato je važno da se kod dece razvije svest o tome da je normalno da nekada budu ljuta, nevesela, nezadovoljna, radosna, srećna i presrećna, a ponekada i uplašena. </a:t>
            </a:r>
            <a:r>
              <a:rPr lang="sr-Latn-CS" sz="2400" b="1" dirty="0" smtClean="0"/>
              <a:t>Naravno</a:t>
            </a:r>
            <a:r>
              <a:rPr lang="sr-Latn-CS" sz="2400" b="1" dirty="0"/>
              <a:t>, u iskazivanju emocionalnog stanja, ne bi trebalo preterivati i prelaziti u patološka stanja poput histeričnih napada, ili euforičnih izliva osećanja.</a:t>
            </a:r>
            <a:endParaRPr lang="en-US" sz="2400" b="1" dirty="0"/>
          </a:p>
          <a:p>
            <a:pPr algn="just"/>
            <a:endParaRPr lang="sr-Latn-CS" dirty="0" smtClean="0"/>
          </a:p>
          <a:p>
            <a:pPr algn="just"/>
            <a:endParaRPr lang="sr-Latn-CS" dirty="0" smtClean="0"/>
          </a:p>
          <a:p>
            <a:pPr algn="just"/>
            <a:r>
              <a:rPr lang="sr-Latn-CS" sz="2400" b="1" dirty="0" smtClean="0"/>
              <a:t>Samo </a:t>
            </a:r>
            <a:r>
              <a:rPr lang="sr-Latn-CS" sz="2400" b="1" dirty="0"/>
              <a:t>deca koja razviju ovakav stav o svojim emocionalnim stanjima i koja ih slobodno iskazuju, mogu pri realizaciji određenih zadataka, </a:t>
            </a:r>
            <a:r>
              <a:rPr lang="sr-Latn-CS" sz="2400" b="1" u="sng" dirty="0"/>
              <a:t>da iskažu dovoljno samopouzdanja i sigurnosti</a:t>
            </a:r>
            <a:r>
              <a:rPr lang="sr-Latn-CS" sz="2400" b="1" dirty="0"/>
              <a:t>. </a:t>
            </a:r>
            <a:endParaRPr lang="en-US" b="1" dirty="0" smtClean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0"/>
            <a:ext cx="91440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b="1" u="sng" dirty="0"/>
              <a:t>Dete i odnos prema drugim osobama</a:t>
            </a:r>
            <a:endParaRPr lang="en-US" sz="3200" u="sng" dirty="0"/>
          </a:p>
          <a:p>
            <a:pPr algn="just"/>
            <a:r>
              <a:rPr lang="sr-Latn-CS" sz="2400" b="1" dirty="0" smtClean="0"/>
              <a:t>1.</a:t>
            </a:r>
            <a:r>
              <a:rPr lang="sr-Latn-CS" sz="2400" dirty="0" smtClean="0"/>
              <a:t>Prva </a:t>
            </a:r>
            <a:r>
              <a:rPr lang="sr-Latn-CS" sz="2400" dirty="0"/>
              <a:t>odrasla osoba sa kojom se dete sreće u predškolskoj ustanovi je vaspitač. </a:t>
            </a:r>
            <a:r>
              <a:rPr lang="sr-Latn-CS" sz="2400" b="1" u="sng" dirty="0" smtClean="0"/>
              <a:t>Prirodnost </a:t>
            </a:r>
            <a:r>
              <a:rPr lang="sr-Latn-CS" sz="2400" dirty="0"/>
              <a:t>je najvažnija osobina pravilnog odnosa vaspitača prema deci. </a:t>
            </a:r>
            <a:endParaRPr lang="en-US" sz="2400" dirty="0"/>
          </a:p>
          <a:p>
            <a:pPr algn="just"/>
            <a:r>
              <a:rPr lang="sr-Latn-CS" sz="2400" dirty="0"/>
              <a:t>Pravilan odnos i komunikacija vaspitač-dete može da posluži kao uvod i model u daljem vaspitno-obrazovnom radu na uspostavljanju zdravih odnosa i komunikacije deteta i sa drugim ljudima. </a:t>
            </a:r>
            <a:r>
              <a:rPr lang="sr-Latn-CS" sz="2400" b="1" u="sng" dirty="0"/>
              <a:t>U tom pogledu uloga vaspitača je da u predškolskoj ustanovi osposobi dete za različite tipove </a:t>
            </a:r>
            <a:r>
              <a:rPr lang="sr-Latn-CS" sz="2400" b="1" u="sng" dirty="0" smtClean="0"/>
              <a:t>komunikacije i da kod drugih </a:t>
            </a:r>
            <a:r>
              <a:rPr lang="sr-Latn-CS" sz="2400" b="1" u="sng" dirty="0"/>
              <a:t>osoba prepoznaju osećanja kao što su ljutnja, radost, strah i razumeju iste, čime postaju osetljiva za potrebe </a:t>
            </a:r>
            <a:r>
              <a:rPr lang="sr-Latn-CS" sz="2400" b="1" u="sng" dirty="0" smtClean="0"/>
              <a:t>drugih.</a:t>
            </a:r>
            <a:endParaRPr lang="en-US" sz="2400" b="1" u="sng" dirty="0"/>
          </a:p>
          <a:p>
            <a:pPr algn="just"/>
            <a:endParaRPr lang="sr-Latn-CS" sz="2400" dirty="0" smtClean="0"/>
          </a:p>
          <a:p>
            <a:pPr algn="just"/>
            <a:endParaRPr lang="sr-Latn-CS" sz="2400" dirty="0" smtClean="0"/>
          </a:p>
          <a:p>
            <a:pPr algn="just"/>
            <a:r>
              <a:rPr lang="sr-Latn-CS" sz="2400" b="1" dirty="0" smtClean="0"/>
              <a:t>2. </a:t>
            </a:r>
            <a:r>
              <a:rPr lang="sr-Latn-CS" sz="2400" b="1" u="sng" dirty="0" smtClean="0"/>
              <a:t>Takođe, da prihvate </a:t>
            </a:r>
            <a:r>
              <a:rPr lang="sr-Latn-CS" sz="2400" b="1" u="sng" dirty="0"/>
              <a:t>da različiti ljudi mogu doživeti istu situaciju na različite </a:t>
            </a:r>
            <a:r>
              <a:rPr lang="sr-Latn-CS" sz="2400" b="1" u="sng" dirty="0" smtClean="0"/>
              <a:t>načine</a:t>
            </a:r>
            <a:r>
              <a:rPr lang="sr-Latn-C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b="1" u="sng" dirty="0" smtClean="0"/>
              <a:t>Međusobni </a:t>
            </a:r>
            <a:r>
              <a:rPr lang="sr-Latn-CS" sz="3200" b="1" u="sng" dirty="0"/>
              <a:t>odnosi dece u grupi</a:t>
            </a:r>
            <a:endParaRPr lang="en-US" sz="3200" u="sng" dirty="0"/>
          </a:p>
          <a:p>
            <a:pPr algn="just"/>
            <a:r>
              <a:rPr lang="sr-Latn-CS" sz="2400" b="1" dirty="0" smtClean="0"/>
              <a:t>S </a:t>
            </a:r>
            <a:r>
              <a:rPr lang="sr-Latn-CS" sz="2400" b="1" dirty="0"/>
              <a:t>jedne strane, neophodno je da dete očuva sopstvenu individualnost, ali istovremeno i da koriguje pojedine svoje navike zbog prihvatanja opštih načela grupe kojoj pripada. Rešenje je u suprimiranju i usklađivanju izvesnih pojedinačnih zahteva (težnji), zbog zajedničkih interesa </a:t>
            </a:r>
            <a:r>
              <a:rPr lang="sr-Latn-CS" sz="2400" b="1" dirty="0" smtClean="0"/>
              <a:t>grupe. </a:t>
            </a:r>
          </a:p>
          <a:p>
            <a:pPr algn="just"/>
            <a:endParaRPr lang="sr-Latn-CS" sz="2400" b="1" dirty="0" smtClean="0"/>
          </a:p>
          <a:p>
            <a:pPr algn="just"/>
            <a:r>
              <a:rPr lang="sr-Latn-CS" sz="2400" b="1" dirty="0" smtClean="0"/>
              <a:t>1. Ukoliko </a:t>
            </a:r>
            <a:r>
              <a:rPr lang="sr-Latn-CS" sz="2400" b="1" dirty="0"/>
              <a:t>je </a:t>
            </a:r>
            <a:r>
              <a:rPr lang="sr-Latn-CS" sz="2400" b="1" u="sng" dirty="0"/>
              <a:t>atmosfera u grupi povoljna</a:t>
            </a:r>
            <a:r>
              <a:rPr lang="sr-Latn-CS" sz="2400" b="1" dirty="0"/>
              <a:t>, kod većine dece u predškolskoj ustanovi  integracija je spontana. </a:t>
            </a:r>
            <a:endParaRPr lang="sr-Latn-CS" sz="2400" b="1" dirty="0" smtClean="0"/>
          </a:p>
          <a:p>
            <a:pPr algn="just"/>
            <a:endParaRPr lang="sr-Latn-CS" sz="2400" b="1" dirty="0" smtClean="0"/>
          </a:p>
          <a:p>
            <a:pPr algn="just"/>
            <a:r>
              <a:rPr lang="sr-Latn-CS" sz="2400" b="1" dirty="0" smtClean="0"/>
              <a:t>2. </a:t>
            </a:r>
            <a:r>
              <a:rPr lang="sr-Latn-CS" sz="2400" b="1" u="sng" dirty="0" smtClean="0"/>
              <a:t>Uspostavljena </a:t>
            </a:r>
            <a:r>
              <a:rPr lang="sr-Latn-CS" sz="2400" b="1" u="sng" dirty="0"/>
              <a:t>pravila u okviru grupe se moraju poštovati</a:t>
            </a:r>
            <a:r>
              <a:rPr lang="sr-Latn-CS" sz="2400" b="1" dirty="0"/>
              <a:t>. </a:t>
            </a:r>
            <a:r>
              <a:rPr lang="sr-Latn-CS" sz="2400" b="1" u="sng" dirty="0" smtClean="0"/>
              <a:t>Neophodno </a:t>
            </a:r>
            <a:r>
              <a:rPr lang="sr-Latn-CS" sz="2400" b="1" u="sng" dirty="0"/>
              <a:t>je već na predškolskom nivou razvijati osećaj odgovornosti i poštovanja uspostavljenih pravila. Zato je poželjno da i deca sama kontrolišu i ukazuju na to da li se pravila poštuju. Najveću odgovornost ima vaspitač, jer se vrlo često zbog njegove nemarnosti pravila ne poštuju</a:t>
            </a:r>
            <a:r>
              <a:rPr lang="sr-Latn-CS" sz="2400" b="1" dirty="0"/>
              <a:t>. Zato je i očigledna posledica nedoslednosti vaspitača  povećana anarhija u grupi</a:t>
            </a:r>
            <a:r>
              <a:rPr lang="sr-Latn-CS" sz="2400" b="1" dirty="0" smtClean="0"/>
              <a:t>.</a:t>
            </a:r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3200" b="1" u="sng" dirty="0" smtClean="0"/>
              <a:t>Socio-ekonomske </a:t>
            </a:r>
            <a:r>
              <a:rPr lang="sr-Latn-CS" sz="3200" b="1" u="sng" dirty="0"/>
              <a:t>pojave</a:t>
            </a:r>
            <a:endParaRPr lang="en-US" sz="3200" u="sng" dirty="0"/>
          </a:p>
          <a:p>
            <a:pPr algn="ctr"/>
            <a:endParaRPr lang="en-US" sz="2800" dirty="0"/>
          </a:p>
          <a:p>
            <a:pPr marL="342900" indent="-342900" algn="just">
              <a:buAutoNum type="arabicPeriod"/>
            </a:pPr>
            <a:r>
              <a:rPr lang="sr-Latn-CS" sz="2800" b="1" dirty="0" smtClean="0"/>
              <a:t>Decu </a:t>
            </a:r>
            <a:r>
              <a:rPr lang="sr-Latn-CS" sz="2800" b="1" dirty="0"/>
              <a:t>osposobiti da prepoznaju, navedu i opišu i to na njima najjednostavniji način poznata zanimanja i aktivnosti </a:t>
            </a:r>
            <a:r>
              <a:rPr lang="sr-Latn-CS" sz="2800" b="1" dirty="0" smtClean="0"/>
              <a:t>odraslih;</a:t>
            </a:r>
          </a:p>
          <a:p>
            <a:pPr marL="342900" indent="-342900" algn="just">
              <a:buAutoNum type="arabicPeriod"/>
            </a:pPr>
            <a:endParaRPr lang="sr-Latn-CS" sz="2800" b="1" dirty="0" smtClean="0"/>
          </a:p>
          <a:p>
            <a:pPr marL="342900" indent="-342900" algn="just">
              <a:buAutoNum type="arabicPeriod"/>
            </a:pPr>
            <a:r>
              <a:rPr lang="sr-Latn-CS" sz="2800" b="1" dirty="0" smtClean="0"/>
              <a:t>Osposobiti </a:t>
            </a:r>
            <a:r>
              <a:rPr lang="sr-Latn-CS" sz="2800" b="1" dirty="0"/>
              <a:t>decu da razlikuju neke osnovne postupke karakteristične za tržišnu ekonomiju savremenog društva. To su davanje, primanje, razmena, pozajmljivanje, kupovina i prodaja. Ovakvi postupci se najbolje uvežbavaju i uče u specifično pripremljenim situacijama kada se deca igraju prodavca i kupca. 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54168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4000" b="1" u="sng" dirty="0" smtClean="0"/>
              <a:t>Socio-kulturološke </a:t>
            </a:r>
            <a:r>
              <a:rPr lang="sr-Latn-CS" sz="4000" b="1" u="sng" dirty="0"/>
              <a:t>pojave</a:t>
            </a:r>
            <a:endParaRPr lang="en-US" sz="4000" u="sng" dirty="0"/>
          </a:p>
          <a:p>
            <a:pPr algn="just"/>
            <a:r>
              <a:rPr lang="sr-Latn-CS" sz="3200" b="1" dirty="0" smtClean="0"/>
              <a:t>Potrebno </a:t>
            </a:r>
            <a:r>
              <a:rPr lang="sr-Latn-CS" sz="3200" b="1" dirty="0"/>
              <a:t>je decu osposobiti da:</a:t>
            </a:r>
            <a:endParaRPr lang="en-US" sz="3200" b="1" dirty="0"/>
          </a:p>
          <a:p>
            <a:pPr algn="just"/>
            <a:r>
              <a:rPr lang="sr-Latn-CS" sz="3200" b="1" dirty="0"/>
              <a:t>-  prepoznaju različite tipove socijalnih </a:t>
            </a:r>
            <a:r>
              <a:rPr lang="sr-Latn-CS" sz="3200" b="1" dirty="0" smtClean="0"/>
              <a:t>zajednica (selo, grad, različite porodice, verske zajednice itd.);</a:t>
            </a:r>
            <a:endParaRPr lang="en-US" sz="3200" b="1" dirty="0"/>
          </a:p>
          <a:p>
            <a:pPr algn="just"/>
            <a:endParaRPr lang="sr-Latn-CS" sz="3200" b="1" dirty="0" smtClean="0"/>
          </a:p>
          <a:p>
            <a:pPr algn="just"/>
            <a:r>
              <a:rPr lang="sr-Latn-CS" sz="3200" b="1" dirty="0" smtClean="0"/>
              <a:t>- </a:t>
            </a:r>
            <a:r>
              <a:rPr lang="sr-Latn-CS" sz="3200" b="1" dirty="0"/>
              <a:t>prihvate činjenicu da neki ljudi imaju drugačiji način života (naročito kada dođu u kontakt sa slikama, informacijama, ili osobama pripadnicima drugih kultura</a:t>
            </a:r>
            <a:r>
              <a:rPr lang="sr-Latn-CS" sz="3200" b="1" dirty="0" smtClean="0"/>
              <a:t>)-RAZNOVRSNOST JE BOGATSTVO A NE IZVOR KONFLIKATA; RAZVOJ TOLERANCIJE</a:t>
            </a:r>
            <a:endParaRPr lang="en-US" sz="3200" b="1" dirty="0"/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4000" b="1" u="sng" dirty="0" smtClean="0"/>
              <a:t>Zakonski </a:t>
            </a:r>
            <a:r>
              <a:rPr lang="sr-Latn-CS" sz="4000" b="1" u="sng" dirty="0"/>
              <a:t>i politički odnosi</a:t>
            </a:r>
            <a:endParaRPr lang="en-US" sz="4000" u="sng" dirty="0"/>
          </a:p>
          <a:p>
            <a:pPr algn="ctr"/>
            <a:endParaRPr lang="en-US" sz="2800" dirty="0"/>
          </a:p>
          <a:p>
            <a:pPr algn="just"/>
            <a:r>
              <a:rPr lang="sr-Latn-CS" sz="2800" b="1" dirty="0" smtClean="0"/>
              <a:t>1. Osposobiti </a:t>
            </a:r>
            <a:r>
              <a:rPr lang="sr-Latn-CS" sz="2800" b="1" dirty="0"/>
              <a:t>decu da konkretnim primerima ilustruju da se ljudi u zajednicama organizuju pod određenim pravilima i </a:t>
            </a:r>
            <a:r>
              <a:rPr lang="sr-Latn-CS" sz="2800" b="1" dirty="0" smtClean="0"/>
              <a:t>zakonima, koja </a:t>
            </a:r>
            <a:r>
              <a:rPr lang="sr-Latn-CS" sz="2800" b="1" dirty="0"/>
              <a:t>treba da se poštuju i da važe za </a:t>
            </a:r>
            <a:r>
              <a:rPr lang="sr-Latn-CS" sz="2800" b="1" dirty="0" smtClean="0"/>
              <a:t>sve;</a:t>
            </a:r>
          </a:p>
          <a:p>
            <a:pPr algn="just"/>
            <a:endParaRPr lang="sr-Latn-CS" sz="2800" b="1" dirty="0" smtClean="0"/>
          </a:p>
          <a:p>
            <a:pPr algn="just"/>
            <a:r>
              <a:rPr lang="sr-Latn-CS" sz="2800" b="1" dirty="0" smtClean="0"/>
              <a:t>2. Razumeju  zanimanja ljudi, </a:t>
            </a:r>
            <a:r>
              <a:rPr lang="sr-Latn-CS" sz="2800" b="1" dirty="0"/>
              <a:t>koji prate poštovanje propisanih zakona i pravila u  </a:t>
            </a:r>
            <a:r>
              <a:rPr lang="sr-Latn-CS" sz="2800" b="1" dirty="0" smtClean="0"/>
              <a:t>društvu (policija, sud).</a:t>
            </a:r>
            <a:endParaRPr lang="en-US" sz="2800" b="1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9144000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CS" sz="2800" b="1" dirty="0" smtClean="0"/>
              <a:t> </a:t>
            </a:r>
            <a:r>
              <a:rPr lang="sr-Latn-CS" sz="3600" b="1" u="sng" dirty="0"/>
              <a:t>Kulturna baština</a:t>
            </a:r>
            <a:endParaRPr lang="en-US" sz="2800" u="sng" dirty="0"/>
          </a:p>
          <a:p>
            <a:pPr algn="ctr"/>
            <a:endParaRPr lang="en-US" sz="2800" dirty="0"/>
          </a:p>
          <a:p>
            <a:pPr algn="just"/>
            <a:r>
              <a:rPr lang="sr-Latn-CS" sz="2400" b="1" i="1" dirty="0" smtClean="0"/>
              <a:t>1. Decu upoznati </a:t>
            </a:r>
            <a:r>
              <a:rPr lang="sr-Latn-CS" sz="2400" b="1" i="1" dirty="0"/>
              <a:t>sa tradicijom, kulturnim nasleđem i običajima svog naroda i to najpre sa </a:t>
            </a:r>
            <a:r>
              <a:rPr lang="sr-Latn-CS" sz="2400" b="1" i="1" u="sng" dirty="0"/>
              <a:t>tradicionalnim vrednostima sredine kojoj oni pripadaju</a:t>
            </a:r>
            <a:r>
              <a:rPr lang="sr-Latn-CS" sz="2400" b="1" i="1" dirty="0"/>
              <a:t>; </a:t>
            </a:r>
            <a:endParaRPr lang="en-US" sz="2400" b="1" dirty="0"/>
          </a:p>
          <a:p>
            <a:pPr algn="just"/>
            <a:r>
              <a:rPr lang="sr-Latn-CS" sz="2400" b="1" dirty="0"/>
              <a:t>Upoznavanje dece sa kulturnom baštinom je najbolje činiti kroz posete različitim spomenicima, muzejima, manastirima, kulturno-umetničkim društvima itd. Pri tome decu ne bi trebalo treba opterećivati istorijskim činjenicama vezanim za određenu kulturnu baštinu, jer  ona na ovom uzrastu više pamte na </a:t>
            </a:r>
            <a:r>
              <a:rPr lang="sr-Latn-CS" sz="2400" b="1" u="sng" dirty="0"/>
              <a:t>simboličan način</a:t>
            </a:r>
            <a:r>
              <a:rPr lang="sr-Latn-CS" sz="2400" b="1" dirty="0"/>
              <a:t>. Deca uglavnom registruju simboliku vezanu za određenu kulturnu baštinu. Takođe, moguće je i suprotno, da predstavnici pojedinih institucija i društava kulture posete predškolsku ustanovu i deci predstave svoju delatnost (npr.  kulturno-umetničko društvo).</a:t>
            </a:r>
            <a:endParaRPr lang="en-US" sz="2400" b="1" dirty="0"/>
          </a:p>
          <a:p>
            <a:pPr algn="just"/>
            <a:endParaRPr lang="sr-Latn-CS" sz="2400" b="1" i="1" dirty="0" smtClean="0"/>
          </a:p>
          <a:p>
            <a:pPr algn="just"/>
            <a:r>
              <a:rPr lang="sr-Latn-CS" sz="2400" b="1" i="1" dirty="0" smtClean="0"/>
              <a:t>2.  Upoznavanje </a:t>
            </a:r>
            <a:r>
              <a:rPr lang="sr-Latn-CS" sz="2400" b="1" i="1" dirty="0"/>
              <a:t>tradicije kroz zajedničku organizaciju i proslavu praznika (Božić, Uskrs, Sveti Sava itd.); </a:t>
            </a:r>
            <a:endParaRPr lang="en-US" sz="2400" b="1" dirty="0"/>
          </a:p>
          <a:p>
            <a:pPr algn="just"/>
            <a:endParaRPr lang="en-US" sz="24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864</Words>
  <Application>Microsoft Office PowerPoint</Application>
  <PresentationFormat>On-screen Show (4:3)</PresentationFormat>
  <Paragraphs>57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.</dc:creator>
  <cp:lastModifiedBy>Ljubisa</cp:lastModifiedBy>
  <cp:revision>28</cp:revision>
  <dcterms:created xsi:type="dcterms:W3CDTF">2014-05-24T11:36:51Z</dcterms:created>
  <dcterms:modified xsi:type="dcterms:W3CDTF">2020-05-09T09:23:17Z</dcterms:modified>
</cp:coreProperties>
</file>