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8599EE-F5AE-40FA-9F69-A57A598EFF6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2864C1-C0B2-40E4-863A-375A06CE03C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Повезивање предшколске установе и основне школе- препоруке и модели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/>
          <a:lstStyle/>
          <a:p>
            <a:r>
              <a:rPr lang="sr-Cyrl-RS" dirty="0"/>
              <a:t>П</a:t>
            </a:r>
            <a:r>
              <a:rPr lang="sr-Latn-CS" dirty="0" smtClean="0"/>
              <a:t>ромене </a:t>
            </a:r>
            <a:r>
              <a:rPr lang="sr-Latn-CS" dirty="0"/>
              <a:t>у оба </a:t>
            </a:r>
            <a:r>
              <a:rPr lang="sr-Latn-CS" dirty="0" smtClean="0"/>
              <a:t>сегмента</a:t>
            </a:r>
            <a:r>
              <a:rPr lang="sr-Cyrl-RS" dirty="0"/>
              <a:t> </a:t>
            </a:r>
            <a:r>
              <a:rPr lang="sr-Cyrl-RS" dirty="0" smtClean="0"/>
              <a:t>(</a:t>
            </a:r>
            <a:r>
              <a:rPr lang="sr-Latn-CS" dirty="0" smtClean="0"/>
              <a:t> </a:t>
            </a:r>
            <a:r>
              <a:rPr lang="sr-Latn-CS" dirty="0"/>
              <a:t>њихово </a:t>
            </a:r>
            <a:r>
              <a:rPr lang="sr-Latn-CS" dirty="0" smtClean="0"/>
              <a:t>усавршавање</a:t>
            </a:r>
            <a:r>
              <a:rPr lang="sr-Cyrl-RS" dirty="0" smtClean="0"/>
              <a:t>)</a:t>
            </a:r>
            <a:r>
              <a:rPr lang="sr-Latn-CS" dirty="0" smtClean="0"/>
              <a:t> 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Cyrl-RS" dirty="0"/>
              <a:t>А</a:t>
            </a:r>
            <a:r>
              <a:rPr lang="sr-Latn-CS" dirty="0" smtClean="0"/>
              <a:t>дминистративне</a:t>
            </a:r>
            <a:r>
              <a:rPr lang="sr-Latn-CS" dirty="0"/>
              <a:t>, финансијске и професионалне баријере и границе између двају ступњева система, могуће је превазићи кроз стварање једне општије концепције васпитања и образовања током читавог детињства која би обухватала све ступњеве, наглашавајући њихову повезаност, али не занемарујући и специфичности које произилазе из различитих особености развојних ступњева.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098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Концепцијски континуитет</a:t>
            </a:r>
          </a:p>
          <a:p>
            <a:r>
              <a:rPr lang="sr-Cyrl-RS" dirty="0" smtClean="0"/>
              <a:t>Добра пракса- Холандија (како функционише систем?)</a:t>
            </a:r>
          </a:p>
          <a:p>
            <a:r>
              <a:rPr lang="sr-Cyrl-RS" dirty="0" smtClean="0"/>
              <a:t>Француски систем повезивања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6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70000" lnSpcReduction="20000"/>
          </a:bodyPr>
          <a:lstStyle/>
          <a:p>
            <a:r>
              <a:rPr lang="sr-Latn-CS" dirty="0"/>
              <a:t> </a:t>
            </a:r>
            <a:r>
              <a:rPr lang="sr-Cyrl-CS" dirty="0"/>
              <a:t>	</a:t>
            </a:r>
            <a:r>
              <a:rPr lang="sr-Latn-CS" dirty="0"/>
              <a:t>Однос институционализованог предшколског васпитања и основношколског васпитања и образовања може се посматрати из различитих перспектива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Cyrl-RS" dirty="0" smtClean="0"/>
              <a:t>  </a:t>
            </a:r>
            <a:r>
              <a:rPr lang="sr-Latn-CS" dirty="0" smtClean="0"/>
              <a:t>Историјски </a:t>
            </a:r>
            <a:r>
              <a:rPr lang="sr-Latn-CS" dirty="0"/>
              <a:t>посматрано, постоје јасне разлике између развоја школског система и касније насталог система предшколског васпитања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Те разлике ( које се пре свега односе на разлоге и поводе њиховог настајања, односно на њихове првобитне друштвене функције ) учиниле су да се ови системи јављају независно један од другог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Институционализација школе кроз школски систем претходи институционализацији предшколског васпитања и по развијености система га премашује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Школа се развија на бази друштвене потребе систематског увођења деце у систем формалних знања, фокусирајући се на припрему ученика за свет одраслих и њихово радно оспособљавање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Предшколске институције су настајале из потребе да се помогне радно оспособљеним одраслим особама </a:t>
            </a:r>
            <a:r>
              <a:rPr lang="sr-Cyrl-CS" dirty="0"/>
              <a:t>                    </a:t>
            </a:r>
            <a:r>
              <a:rPr lang="sr-Latn-CS" dirty="0"/>
              <a:t>( родитељима ) да се лакше укључе у друштвену производњу</a:t>
            </a:r>
            <a:r>
              <a:rPr lang="sr-Latn-C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9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 smtClean="0"/>
              <a:t> </a:t>
            </a:r>
            <a:r>
              <a:rPr lang="sr-Cyrl-RS" dirty="0"/>
              <a:t>Д</a:t>
            </a:r>
            <a:r>
              <a:rPr lang="sr-Latn-CS" dirty="0" smtClean="0"/>
              <a:t>руштвена </a:t>
            </a:r>
            <a:r>
              <a:rPr lang="sr-Latn-CS" dirty="0"/>
              <a:t>настојања за повезивањем предшколског и основношколског васпитања и образовања, углавном </a:t>
            </a:r>
            <a:r>
              <a:rPr lang="sr-Latn-CS" dirty="0" smtClean="0"/>
              <a:t>нуд</a:t>
            </a:r>
            <a:r>
              <a:rPr lang="sr-Cyrl-RS" dirty="0" smtClean="0"/>
              <a:t>е</a:t>
            </a:r>
            <a:r>
              <a:rPr lang="sr-Latn-CS" dirty="0" smtClean="0"/>
              <a:t> </a:t>
            </a:r>
            <a:r>
              <a:rPr lang="sr-Latn-CS" dirty="0"/>
              <a:t>два могућа решења повезивања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Према првом моделу, полази се од схватања да предшколско васпитање претходи основној школи, тако да повезивање у овом случају значи повезивање вртића у односу на школу као </a:t>
            </a:r>
            <a:r>
              <a:rPr lang="sr-Latn-CS" dirty="0" smtClean="0"/>
              <a:t>константу</a:t>
            </a:r>
            <a:r>
              <a:rPr lang="sr-Cyrl-RS" dirty="0" smtClean="0"/>
              <a:t> (</a:t>
            </a:r>
            <a:r>
              <a:rPr lang="sr-Cyrl-RS" dirty="0"/>
              <a:t>н</a:t>
            </a:r>
            <a:r>
              <a:rPr lang="sr-Latn-CS" dirty="0" smtClean="0"/>
              <a:t>а </a:t>
            </a:r>
            <a:r>
              <a:rPr lang="sr-Latn-CS" dirty="0"/>
              <a:t>тај начин школа је репер на основу којег се организује и програмира рад у дечјем </a:t>
            </a:r>
            <a:r>
              <a:rPr lang="sr-Latn-CS" dirty="0" smtClean="0"/>
              <a:t>вртићу</a:t>
            </a:r>
            <a:r>
              <a:rPr lang="sr-Cyrl-RS" dirty="0" smtClean="0"/>
              <a:t>).</a:t>
            </a:r>
          </a:p>
          <a:p>
            <a:r>
              <a:rPr lang="sr-Latn-CS" dirty="0" smtClean="0"/>
              <a:t> </a:t>
            </a:r>
            <a:r>
              <a:rPr lang="sr-Latn-CS" dirty="0"/>
              <a:t>Овакав начин </a:t>
            </a:r>
            <a:r>
              <a:rPr lang="sr-Latn-CS" dirty="0" smtClean="0"/>
              <a:t>повезивања</a:t>
            </a:r>
            <a:r>
              <a:rPr lang="sr-Cyrl-RS" dirty="0" smtClean="0"/>
              <a:t>-</a:t>
            </a:r>
            <a:r>
              <a:rPr lang="sr-Latn-CS" dirty="0" smtClean="0"/>
              <a:t> </a:t>
            </a:r>
            <a:r>
              <a:rPr lang="sr-Latn-CS" dirty="0"/>
              <a:t>носи у себи опасност да се васпитни програми вреднују само на основу процене ефеката изражених кроз школски </a:t>
            </a:r>
            <a:r>
              <a:rPr lang="sr-Latn-CS" dirty="0" smtClean="0"/>
              <a:t>успех</a:t>
            </a:r>
            <a:r>
              <a:rPr lang="sr-Cyrl-RS" dirty="0"/>
              <a:t> </a:t>
            </a:r>
            <a:r>
              <a:rPr lang="sr-Cyrl-RS" dirty="0" smtClean="0"/>
              <a:t>(</a:t>
            </a:r>
            <a:r>
              <a:rPr lang="sr-Latn-CS" dirty="0" smtClean="0"/>
              <a:t> </a:t>
            </a:r>
            <a:r>
              <a:rPr lang="sr-Latn-CS" dirty="0"/>
              <a:t>занемарује низ других развојних </a:t>
            </a:r>
            <a:r>
              <a:rPr lang="sr-Latn-CS" dirty="0" smtClean="0"/>
              <a:t>ефеката </a:t>
            </a:r>
            <a:r>
              <a:rPr lang="sr-Latn-CS" dirty="0"/>
              <a:t>који се могу остварити предшколским </a:t>
            </a:r>
            <a:r>
              <a:rPr lang="sr-Latn-CS" dirty="0" smtClean="0"/>
              <a:t>програмом</a:t>
            </a:r>
            <a:r>
              <a:rPr lang="sr-Cyrl-RS" dirty="0" smtClean="0"/>
              <a:t>-</a:t>
            </a:r>
            <a:r>
              <a:rPr lang="sr-Latn-CS" dirty="0" smtClean="0"/>
              <a:t> </a:t>
            </a:r>
            <a:r>
              <a:rPr lang="sr-Latn-CS" dirty="0"/>
              <a:t>пренаглашава функционални приступ у </a:t>
            </a:r>
            <a:r>
              <a:rPr lang="sr-Latn-CS" dirty="0" smtClean="0"/>
              <a:t>образовању</a:t>
            </a:r>
            <a:r>
              <a:rPr lang="sr-Cyrl-RS" dirty="0" smtClean="0"/>
              <a:t>).</a:t>
            </a:r>
            <a:r>
              <a:rPr lang="sr-Latn-C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9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/>
          <a:lstStyle/>
          <a:p>
            <a:r>
              <a:rPr lang="sr-Cyrl-RS" dirty="0" smtClean="0"/>
              <a:t>Препоруке у вези са овим моделом:</a:t>
            </a:r>
          </a:p>
          <a:p>
            <a:pPr marL="137160" indent="0">
              <a:buNone/>
            </a:pPr>
            <a:r>
              <a:rPr lang="sr-Latn-CS" dirty="0"/>
              <a:t>1) да се организује што флексибилнија пракса, посебно у последњој години предшколског и првој години обавезног школовања;</a:t>
            </a:r>
            <a:endParaRPr lang="en-US" dirty="0"/>
          </a:p>
          <a:p>
            <a:pPr marL="137160" indent="0">
              <a:buNone/>
            </a:pPr>
            <a:endParaRPr lang="sr-Cyrl-RS" dirty="0" smtClean="0"/>
          </a:p>
          <a:p>
            <a:pPr marL="137160" indent="0">
              <a:buNone/>
            </a:pPr>
            <a:r>
              <a:rPr lang="sr-Latn-CS" dirty="0" smtClean="0"/>
              <a:t>2</a:t>
            </a:r>
            <a:r>
              <a:rPr lang="sr-Latn-CS" dirty="0"/>
              <a:t>) да се програми предшколског и основношколског васпитања организују као континуирана целина, започињањем са базичним облицима учења који воде даљој конкретизацији знања у оквиру одређених предмета;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4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/>
          <a:lstStyle/>
          <a:p>
            <a:pPr marL="137160" indent="0">
              <a:buNone/>
            </a:pPr>
            <a:r>
              <a:rPr lang="sr-Latn-CS" dirty="0"/>
              <a:t>3) да се проуче различите организационе методе које могу допринети континуитету програма;</a:t>
            </a:r>
            <a:endParaRPr lang="en-US" dirty="0"/>
          </a:p>
          <a:p>
            <a:pPr marL="137160" indent="0">
              <a:buNone/>
            </a:pPr>
            <a:endParaRPr lang="sr-Cyrl-RS" dirty="0" smtClean="0"/>
          </a:p>
          <a:p>
            <a:pPr marL="137160" indent="0">
              <a:buNone/>
            </a:pPr>
            <a:r>
              <a:rPr lang="sr-Latn-CS" dirty="0" smtClean="0"/>
              <a:t>4</a:t>
            </a:r>
            <a:r>
              <a:rPr lang="sr-Latn-CS" dirty="0"/>
              <a:t>) да се предшколско и основношколско васпитање и образовање поставе у надлежност истог министарства, с обзиром да су оба ступња део континуираног процеса васпитања и образовања </a:t>
            </a:r>
            <a:r>
              <a:rPr lang="sr-Cyrl-RS" dirty="0" smtClean="0"/>
              <a:t>– </a:t>
            </a:r>
          </a:p>
          <a:p>
            <a:endParaRPr lang="sr-Cyrl-RS" dirty="0" smtClean="0"/>
          </a:p>
          <a:p>
            <a:r>
              <a:rPr lang="sr-Cyrl-RS" b="1" dirty="0" smtClean="0"/>
              <a:t>Како је у нашем систему васпитања и образовања?</a:t>
            </a:r>
            <a:endParaRPr lang="en-US" b="1" dirty="0"/>
          </a:p>
          <a:p>
            <a:pPr marL="13716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507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70000" lnSpcReduction="20000"/>
          </a:bodyPr>
          <a:lstStyle/>
          <a:p>
            <a:r>
              <a:rPr lang="sr-Latn-CS" dirty="0"/>
              <a:t> </a:t>
            </a:r>
            <a:r>
              <a:rPr lang="sr-Cyrl-CS" dirty="0"/>
              <a:t>	</a:t>
            </a:r>
            <a:r>
              <a:rPr lang="sr-Latn-CS" dirty="0"/>
              <a:t>Други друштвени модел који се нуди јесте развој дечјег вртића у контрасту према традиционалној школи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Овакав однос има више </a:t>
            </a:r>
            <a:r>
              <a:rPr lang="sr-Latn-CS" dirty="0" smtClean="0"/>
              <a:t>варијанти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Једна од тих варијанти је везана</a:t>
            </a:r>
            <a:r>
              <a:rPr lang="sr-Cyrl-CS" dirty="0"/>
              <a:t> за</a:t>
            </a:r>
            <a:r>
              <a:rPr lang="sr-Latn-CS" dirty="0"/>
              <a:t> појаву тзв. алтернативних школа или експерименталних програма, који имају за циљ превазилажење институционалних и концепцијских ограничења традиционалне школе. У оквиру оваквих настојања развијају се различити програми, (доста хетерогени у погледу васпитне и програмске концепције ) који обухватају и децу предшколског узраста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Latn-CS" dirty="0" smtClean="0"/>
              <a:t> </a:t>
            </a:r>
            <a:r>
              <a:rPr lang="sr-Latn-CS" dirty="0"/>
              <a:t>Другу  варијанту, у оквиру овог модела, чине покушаји да се предшколски програми развијају независно од школе. Основна усмереност ових програма заснива се на критици школе и на идеји о  превазилажењу њених институционалних, концепцијских и других ограничења. Овакав приступ обично подразумева другачију концепцију и другачија теоријска полазишта у организовању васпитно- образовног рада у дечјим вртићима у односу на школу, што се значајно одражава на разлике које ће се појавити на нивоу васпитно- образовне праксе</a:t>
            </a:r>
            <a:r>
              <a:rPr lang="sr-Latn-CS" dirty="0" smtClean="0"/>
              <a:t>.</a:t>
            </a:r>
            <a:endParaRPr lang="sr-Cyrl-RS" dirty="0" smtClean="0"/>
          </a:p>
          <a:p>
            <a:r>
              <a:rPr lang="sr-Cyrl-RS" dirty="0"/>
              <a:t>К</a:t>
            </a:r>
            <a:r>
              <a:rPr lang="sr-Latn-CS" dirty="0" smtClean="0"/>
              <a:t>ао </a:t>
            </a:r>
            <a:r>
              <a:rPr lang="sr-Latn-CS" dirty="0"/>
              <a:t>негативна последица од овако постављених модела, јесте процес отежаног прилагођавања деце при преласку са једног на други ниво васпитања и образовања.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10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fontScale="85000" lnSpcReduction="20000"/>
          </a:bodyPr>
          <a:lstStyle/>
          <a:p>
            <a:r>
              <a:rPr lang="sr-Cyrl-RS" b="1" dirty="0" smtClean="0"/>
              <a:t>Могућа решења</a:t>
            </a:r>
          </a:p>
          <a:p>
            <a:pPr marL="651510" indent="-514350">
              <a:buAutoNum type="arabicParenR"/>
            </a:pPr>
            <a:r>
              <a:rPr lang="sr-Latn-CS" dirty="0" smtClean="0"/>
              <a:t>Парцијално </a:t>
            </a:r>
            <a:r>
              <a:rPr lang="sr-Latn-CS" dirty="0"/>
              <a:t>повезивање, које се односи на усаглашавање циљева, метода и организације. Такво повезивање је могуће на различитим нивоима организације. Повезивање на нивоу образовне политике остварује се кроз координацију надлежности у планирању обухвата и интеграцији предшколског васпитања. Овакво интегрисање предшколског васпитања и образовања је у функцији повезивања у оним ситуацијама, када  постоје различити облици предшколског васпитања са различитим функцијама, и када је, самим тим, и у различитим надлежностима. </a:t>
            </a:r>
            <a:endParaRPr lang="sr-Cyrl-RS" dirty="0" smtClean="0"/>
          </a:p>
          <a:p>
            <a:pPr marL="651510" indent="-514350">
              <a:buAutoNum type="arabicParenR"/>
            </a:pPr>
            <a:r>
              <a:rPr lang="sr-Latn-CS" dirty="0" smtClean="0"/>
              <a:t>Организационо </a:t>
            </a:r>
            <a:r>
              <a:rPr lang="sr-Latn-CS" dirty="0"/>
              <a:t>повезивање се може још остваривати на нивоу реализације ( на пример када је школа носилац </a:t>
            </a:r>
            <a:r>
              <a:rPr lang="sr-Cyrl-RS" dirty="0" smtClean="0"/>
              <a:t>организације предшколског васпитања)</a:t>
            </a:r>
            <a:endParaRPr lang="sr-Cyrl-RS" b="1" dirty="0"/>
          </a:p>
        </p:txBody>
      </p:sp>
    </p:spTree>
    <p:extLst>
      <p:ext uri="{BB962C8B-B14F-4D97-AF65-F5344CB8AC3E}">
        <p14:creationId xmlns:p14="http://schemas.microsoft.com/office/powerpoint/2010/main" val="4052878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7500" lnSpcReduction="20000"/>
          </a:bodyPr>
          <a:lstStyle/>
          <a:p>
            <a:r>
              <a:rPr lang="sr-Latn-CS" dirty="0" smtClean="0"/>
              <a:t> </a:t>
            </a:r>
            <a:r>
              <a:rPr lang="sr-Cyrl-RS" dirty="0"/>
              <a:t>Н</a:t>
            </a:r>
            <a:r>
              <a:rPr lang="sr-Latn-CS" dirty="0" smtClean="0"/>
              <a:t>а </a:t>
            </a:r>
            <a:r>
              <a:rPr lang="sr-Latn-CS" dirty="0"/>
              <a:t>нивоу заједничке просторне организације ( организовање предшколског и основношколског програма у заједничкој згради ). </a:t>
            </a:r>
            <a:endParaRPr lang="sr-Cyrl-RS" dirty="0" smtClean="0"/>
          </a:p>
          <a:p>
            <a:r>
              <a:rPr lang="sr-Latn-CS" dirty="0" smtClean="0"/>
              <a:t>У </a:t>
            </a:r>
            <a:r>
              <a:rPr lang="sr-Latn-CS" dirty="0"/>
              <a:t>оквиру овог модела повезивања, могуће је програмско повезивање циљева, садржаја или метода. Повезивање садржаја и метода остварује се кроз вертикално померање ( „на доле“ или „на горе“ ). Овакав пример повезивања је нпр. када се процес описмењавања хронолошки помера, па се са неким елементима описмењавања започиње већ на предшколском узрасту што се касније наставља у основној школи. Слично, игру и игровне активности је  могуће „померати“ ка вишим нивоима, тако да се ова активност ( као доминантна код млађе деце ) очува, и даље организује и у школским условима</a:t>
            </a:r>
            <a:r>
              <a:rPr lang="sr-Latn-CS" dirty="0" smtClean="0"/>
              <a:t>.  </a:t>
            </a:r>
            <a:endParaRPr lang="sr-Cyrl-RS" dirty="0" smtClean="0"/>
          </a:p>
          <a:p>
            <a:r>
              <a:rPr lang="sr-Cyrl-RS" dirty="0"/>
              <a:t>Н</a:t>
            </a:r>
            <a:r>
              <a:rPr lang="sr-Latn-CS" dirty="0" smtClean="0"/>
              <a:t>и </a:t>
            </a:r>
            <a:r>
              <a:rPr lang="sr-Latn-CS" dirty="0"/>
              <a:t>један од ових модела повезивања ( такве покушаје смо имали у нашем систему васпитања и образовања ), суштински не решава проблем дисконтинуитета међу ступњевима у систему васпитања и образовања. Организационо повезивање и усаглашавање у циљевима, </a:t>
            </a:r>
            <a:r>
              <a:rPr lang="sr-Latn-CS" dirty="0" smtClean="0"/>
              <a:t>н</a:t>
            </a:r>
            <a:r>
              <a:rPr lang="sr-Cyrl-RS" dirty="0" smtClean="0"/>
              <a:t>е</a:t>
            </a:r>
            <a:r>
              <a:rPr lang="sr-Latn-CS" dirty="0" smtClean="0"/>
              <a:t> значи </a:t>
            </a:r>
            <a:r>
              <a:rPr lang="sr-Latn-CS" dirty="0"/>
              <a:t>и реалан континуитет на нивоу васпитно- образовне праксе. </a:t>
            </a:r>
            <a:r>
              <a:rPr lang="sr-Latn-C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88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/>
              <a:t>2) Концепцијско повезивање предшколског и основношкол</a:t>
            </a:r>
            <a:r>
              <a:rPr lang="sr-Cyrl-CS" dirty="0"/>
              <a:t>с</a:t>
            </a:r>
            <a:r>
              <a:rPr lang="sr-Latn-CS" dirty="0"/>
              <a:t>ког васпитања и </a:t>
            </a:r>
            <a:r>
              <a:rPr lang="sr-Latn-CS" dirty="0" smtClean="0"/>
              <a:t>образовања</a:t>
            </a:r>
            <a:r>
              <a:rPr lang="sr-Cyrl-RS" dirty="0" smtClean="0"/>
              <a:t> (о</a:t>
            </a:r>
            <a:r>
              <a:rPr lang="sr-Latn-CS" dirty="0" smtClean="0"/>
              <a:t>вај </a:t>
            </a:r>
            <a:r>
              <a:rPr lang="sr-Latn-CS" dirty="0"/>
              <a:t>вид повезивања подразумева суштинско усаглашавање концепције васпитања и образовања која је у основи програма </a:t>
            </a:r>
            <a:r>
              <a:rPr lang="sr-Latn-CS" dirty="0" smtClean="0"/>
              <a:t>установа</a:t>
            </a:r>
            <a:r>
              <a:rPr lang="sr-Cyrl-RS" dirty="0" smtClean="0"/>
              <a:t>)</a:t>
            </a:r>
            <a:r>
              <a:rPr lang="sr-Latn-CS" dirty="0" smtClean="0"/>
              <a:t>. </a:t>
            </a:r>
            <a:endParaRPr lang="sr-Cyrl-RS" dirty="0" smtClean="0"/>
          </a:p>
          <a:p>
            <a:r>
              <a:rPr lang="sr-Latn-CS" dirty="0" smtClean="0"/>
              <a:t>Такав </a:t>
            </a:r>
            <a:r>
              <a:rPr lang="sr-Latn-CS" dirty="0"/>
              <a:t>модел повезивања подразумева преиспитивање друштвене функције, места и улоге коју васпитно-образовни систем има у укупном друштвеном систему, промену захтева и узимање у обзир друштвених, породичних и дечјих карактеристика и сагледавање потреба, не доводећи у питање специфичности ова два система с обзиром на разлику у функцијама и популацији којој су </a:t>
            </a:r>
            <a:r>
              <a:rPr lang="sr-Latn-CS" dirty="0" smtClean="0"/>
              <a:t>намењена</a:t>
            </a:r>
            <a:r>
              <a:rPr lang="sr-Cyrl-RS" dirty="0" smtClean="0"/>
              <a:t> (з</a:t>
            </a:r>
            <a:r>
              <a:rPr lang="sr-Latn-CS" dirty="0" smtClean="0"/>
              <a:t>а </a:t>
            </a:r>
            <a:r>
              <a:rPr lang="sr-Latn-CS" dirty="0"/>
              <a:t>такав вид континуитета се залаже </a:t>
            </a:r>
            <a:r>
              <a:rPr lang="sr-Latn-CS" dirty="0" smtClean="0"/>
              <a:t>Вудхе</a:t>
            </a:r>
            <a:r>
              <a:rPr lang="sr-Cyrl-RS" dirty="0" smtClean="0"/>
              <a:t>д)</a:t>
            </a:r>
          </a:p>
          <a:p>
            <a:r>
              <a:rPr lang="sr-Latn-CS" dirty="0" smtClean="0"/>
              <a:t> </a:t>
            </a:r>
            <a:r>
              <a:rPr lang="sr-Latn-CS" dirty="0"/>
              <a:t>Концепцијско повезивање обавезује на преиспитивање функција и улоге оба ступња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2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688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Повезивање предшколске установе и основне школе- препоруке и модели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Повезивање предшколске установе и основне школе- препоруке и модели</dc:title>
  <dc:creator>Mladen007</dc:creator>
  <cp:lastModifiedBy>Mladen007</cp:lastModifiedBy>
  <cp:revision>14</cp:revision>
  <dcterms:created xsi:type="dcterms:W3CDTF">2020-05-05T10:54:12Z</dcterms:created>
  <dcterms:modified xsi:type="dcterms:W3CDTF">2020-05-05T11:47:50Z</dcterms:modified>
</cp:coreProperties>
</file>