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5CB6B6-CBD5-4C21-A89E-41E3F95CFAD4}" type="datetimeFigureOut">
              <a:rPr lang="sr-Latn-RS" smtClean="0"/>
              <a:t>5.5.2020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A818BE-E064-4217-86FD-CE03F657B83F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924370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818BE-E064-4217-86FD-CE03F657B83F}" type="slidenum">
              <a:rPr lang="sr-Latn-RS" smtClean="0"/>
              <a:t>1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778162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4CDB6B-EAC6-46BE-ACA7-62670FECF189}" type="datetimeFigureOut">
              <a:rPr lang="sr-Latn-RS" smtClean="0"/>
              <a:t>5.5.2020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850B2-6D08-463B-B994-FA568AC47844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4CDB6B-EAC6-46BE-ACA7-62670FECF189}" type="datetimeFigureOut">
              <a:rPr lang="sr-Latn-RS" smtClean="0"/>
              <a:t>5.5.2020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850B2-6D08-463B-B994-FA568AC47844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4CDB6B-EAC6-46BE-ACA7-62670FECF189}" type="datetimeFigureOut">
              <a:rPr lang="sr-Latn-RS" smtClean="0"/>
              <a:t>5.5.2020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850B2-6D08-463B-B994-FA568AC47844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4CDB6B-EAC6-46BE-ACA7-62670FECF189}" type="datetimeFigureOut">
              <a:rPr lang="sr-Latn-RS" smtClean="0"/>
              <a:t>5.5.2020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850B2-6D08-463B-B994-FA568AC47844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4CDB6B-EAC6-46BE-ACA7-62670FECF189}" type="datetimeFigureOut">
              <a:rPr lang="sr-Latn-RS" smtClean="0"/>
              <a:t>5.5.2020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850B2-6D08-463B-B994-FA568AC47844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4CDB6B-EAC6-46BE-ACA7-62670FECF189}" type="datetimeFigureOut">
              <a:rPr lang="sr-Latn-RS" smtClean="0"/>
              <a:t>5.5.2020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850B2-6D08-463B-B994-FA568AC47844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4CDB6B-EAC6-46BE-ACA7-62670FECF189}" type="datetimeFigureOut">
              <a:rPr lang="sr-Latn-RS" smtClean="0"/>
              <a:t>5.5.2020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850B2-6D08-463B-B994-FA568AC47844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4CDB6B-EAC6-46BE-ACA7-62670FECF189}" type="datetimeFigureOut">
              <a:rPr lang="sr-Latn-RS" smtClean="0"/>
              <a:t>5.5.2020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850B2-6D08-463B-B994-FA568AC47844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4CDB6B-EAC6-46BE-ACA7-62670FECF189}" type="datetimeFigureOut">
              <a:rPr lang="sr-Latn-RS" smtClean="0"/>
              <a:t>5.5.2020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850B2-6D08-463B-B994-FA568AC47844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4CDB6B-EAC6-46BE-ACA7-62670FECF189}" type="datetimeFigureOut">
              <a:rPr lang="sr-Latn-RS" smtClean="0"/>
              <a:t>5.5.2020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850B2-6D08-463B-B994-FA568AC47844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4CDB6B-EAC6-46BE-ACA7-62670FECF189}" type="datetimeFigureOut">
              <a:rPr lang="sr-Latn-RS" smtClean="0"/>
              <a:t>5.5.2020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850B2-6D08-463B-B994-FA568AC47844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44CDB6B-EAC6-46BE-ACA7-62670FECF189}" type="datetimeFigureOut">
              <a:rPr lang="sr-Latn-RS" smtClean="0"/>
              <a:t>5.5.2020</a:t>
            </a:fld>
            <a:endParaRPr lang="sr-Latn-R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97850B2-6D08-463B-B994-FA568AC47844}" type="slidenum">
              <a:rPr lang="sr-Latn-RS" smtClean="0"/>
              <a:t>‹#›</a:t>
            </a:fld>
            <a:endParaRPr 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ПРЕДСТАВЕ О ДЕТЕТУ У СРПСКОЈ КУЛТУРИ</a:t>
            </a:r>
            <a:endParaRPr lang="sr-Latn-R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4000" dirty="0" smtClean="0"/>
              <a:t>ДВА МОДЕЛА ДЕТАТА</a:t>
            </a:r>
            <a:endParaRPr lang="sr-Latn-RS" sz="4000" dirty="0"/>
          </a:p>
        </p:txBody>
      </p:sp>
    </p:spTree>
    <p:extLst>
      <p:ext uri="{BB962C8B-B14F-4D97-AF65-F5344CB8AC3E}">
        <p14:creationId xmlns:p14="http://schemas.microsoft.com/office/powerpoint/2010/main" val="148579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922984"/>
          </a:xfrm>
        </p:spPr>
        <p:txBody>
          <a:bodyPr>
            <a:normAutofit/>
          </a:bodyPr>
          <a:lstStyle/>
          <a:p>
            <a:pPr algn="just"/>
            <a:r>
              <a:rPr lang="sr-Cyrl-RS" dirty="0" smtClean="0"/>
              <a:t>Пресецањем пупчане врпце дете се раздваја од претходног стања, ритуалима чишћења- водица прво купање, а затим повијањем у очеву или мајчину кошуљу, уводи се у круг породичне заједнице- </a:t>
            </a:r>
            <a:r>
              <a:rPr lang="sr-Cyrl-RS" b="1" dirty="0" smtClean="0"/>
              <a:t>реагрегација, као укључивање новорођенчета у породицу;</a:t>
            </a:r>
          </a:p>
          <a:p>
            <a:pPr algn="just"/>
            <a:r>
              <a:rPr lang="sr-Cyrl-RS" b="1" dirty="0" smtClean="0"/>
              <a:t>Крштење </a:t>
            </a:r>
            <a:r>
              <a:rPr lang="sr-Cyrl-RS" dirty="0" smtClean="0"/>
              <a:t>је један од најважнијих прелаза у детињству, то је обред увођења детета у ред ритуално чистих чланова заједнице (до крштења дете је у власти ђавола)</a:t>
            </a:r>
            <a:endParaRPr lang="sr-Latn-RS" b="1" dirty="0"/>
          </a:p>
        </p:txBody>
      </p:sp>
    </p:spTree>
    <p:extLst>
      <p:ext uri="{BB962C8B-B14F-4D97-AF65-F5344CB8AC3E}">
        <p14:creationId xmlns:p14="http://schemas.microsoft.com/office/powerpoint/2010/main" val="3149489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sr-Cyrl-RS" dirty="0" smtClean="0"/>
              <a:t>Митско- магијски елементи обреда крштења: заједнички ручак рођака, обредно казивање имена детета, даривање кума, даривање детета, подизање детета...</a:t>
            </a:r>
          </a:p>
          <a:p>
            <a:pPr algn="just"/>
            <a:r>
              <a:rPr lang="sr-Cyrl-RS" dirty="0" smtClean="0"/>
              <a:t>Носилац обреда крштења је кум (у српској народној религији свето лице, земаљски заступник)</a:t>
            </a:r>
          </a:p>
          <a:p>
            <a:pPr algn="just"/>
            <a:r>
              <a:rPr lang="sr-Cyrl-RS" dirty="0" smtClean="0"/>
              <a:t>Још неки обреди: </a:t>
            </a:r>
            <a:r>
              <a:rPr lang="sr-Cyrl-RS" b="1" dirty="0" smtClean="0"/>
              <a:t>одбијање од дојке- </a:t>
            </a:r>
            <a:r>
              <a:rPr lang="sr-Cyrl-RS" dirty="0" smtClean="0"/>
              <a:t>петак пун месец, на прагу уз изговарање магијске формуле, </a:t>
            </a:r>
            <a:r>
              <a:rPr lang="sr-Cyrl-RS" b="1" dirty="0" smtClean="0"/>
              <a:t>стрижба-</a:t>
            </a:r>
            <a:r>
              <a:rPr lang="sr-Cyrl-RS" dirty="0" smtClean="0"/>
              <a:t> посебних дана, на посебном месту, обред изводи кум, детету удара шамар, добро је да дете заплаче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563112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>
            <a:normAutofit lnSpcReduction="10000"/>
          </a:bodyPr>
          <a:lstStyle/>
          <a:p>
            <a:pPr algn="just"/>
            <a:r>
              <a:rPr lang="sr-Cyrl-RS" dirty="0" smtClean="0"/>
              <a:t>Обреди прелаза су универзални културни одговор на биолошки процес сазревања;</a:t>
            </a:r>
          </a:p>
          <a:p>
            <a:pPr algn="just"/>
            <a:r>
              <a:rPr lang="sr-Cyrl-RS" dirty="0" smtClean="0"/>
              <a:t>Они указују да развој детета не тече глатко и праволинијски, већ да постоје посебни ступњеви, али и тешкоће преласка са једног ступња на други;</a:t>
            </a:r>
          </a:p>
          <a:p>
            <a:pPr algn="just"/>
            <a:r>
              <a:rPr lang="sr-Cyrl-RS" dirty="0" smtClean="0"/>
              <a:t>Да се преброде сва критична места у развоју и да се обезбеди континуитет у развоју детета;</a:t>
            </a:r>
          </a:p>
          <a:p>
            <a:pPr algn="just"/>
            <a:r>
              <a:rPr lang="sr-Cyrl-RS" dirty="0" smtClean="0"/>
              <a:t>Кризе у сазревању нарушавају претходну равнотежу (нови нагони, мотиви, вредности, потребе...)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3943524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/>
          </a:bodyPr>
          <a:lstStyle/>
          <a:p>
            <a:pPr algn="just"/>
            <a:r>
              <a:rPr lang="sr-Cyrl-RS" b="1" dirty="0" smtClean="0"/>
              <a:t>Друштвена и културна функција обреда </a:t>
            </a:r>
            <a:r>
              <a:rPr lang="sr-Cyrl-RS" dirty="0" smtClean="0"/>
              <a:t>прелаза је у томе да појединца у ситуацији кризе и трагања за новом равнотежом, трајно утисну нове социјалне норме и захтеви са циљем да се он најпре изведе из стања конфузије и неравнотеже, у ново стање пожељног реда и нове стабилности;</a:t>
            </a:r>
          </a:p>
          <a:p>
            <a:pPr algn="just"/>
            <a:r>
              <a:rPr lang="sr-Cyrl-RS" dirty="0" smtClean="0"/>
              <a:t>Циљ обреда прелаза је спољашњи- социјални и унутрашњи- психички преображај појединца који се налази у периоду неке развојне кризе;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598927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13089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sr-Cyrl-RS" dirty="0" smtClean="0"/>
              <a:t>Световни модел детета и развоја</a:t>
            </a:r>
          </a:p>
          <a:p>
            <a:r>
              <a:rPr lang="sr-Cyrl-RS" dirty="0" smtClean="0"/>
              <a:t>Дете је биће прелаза, створење у одрастању, његов статус је привремен и пролазан</a:t>
            </a:r>
          </a:p>
          <a:p>
            <a:r>
              <a:rPr lang="sr-Cyrl-RS" dirty="0" smtClean="0"/>
              <a:t>Пут одрастања је једносмеран, спор и континуиран</a:t>
            </a:r>
          </a:p>
          <a:p>
            <a:r>
              <a:rPr lang="sr-Cyrl-RS" dirty="0" smtClean="0"/>
              <a:t>Циљ развоја- да дете постане одрастао члан партијархалне заједнице (полно зрело, одговорно, разумно...)</a:t>
            </a:r>
          </a:p>
          <a:p>
            <a:r>
              <a:rPr lang="sr-Cyrl-RS" dirty="0" smtClean="0"/>
              <a:t>Различити захтеви у односу на пол</a:t>
            </a:r>
          </a:p>
          <a:p>
            <a:r>
              <a:rPr lang="sr-Cyrl-RS" dirty="0" smtClean="0"/>
              <a:t>Развој је условљен: наслеђе, родитељи, активност и судбина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161512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02904"/>
          </a:xfrm>
        </p:spPr>
        <p:txBody>
          <a:bodyPr>
            <a:normAutofit/>
          </a:bodyPr>
          <a:lstStyle/>
          <a:p>
            <a:r>
              <a:rPr lang="sr-Cyrl-RS" dirty="0" smtClean="0"/>
              <a:t>Наслеђе- веома битно (избор брачног партнера „Какво семе такав и плод“)</a:t>
            </a:r>
          </a:p>
          <a:p>
            <a:r>
              <a:rPr lang="sr-Cyrl-RS" dirty="0" smtClean="0"/>
              <a:t>Породица као прва друштвена средина („Дете се обликује по узору на родитеље“)</a:t>
            </a:r>
          </a:p>
          <a:p>
            <a:r>
              <a:rPr lang="sr-Cyrl-RS" dirty="0" smtClean="0"/>
              <a:t>Судбина (фаталистичко схватање људског живота „Човек од своје судбине, не може утећи“)</a:t>
            </a:r>
          </a:p>
          <a:p>
            <a:r>
              <a:rPr lang="sr-Cyrl-RS" dirty="0" smtClean="0"/>
              <a:t>Активност („Виноград иште мотике, а не молитве“)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7228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Народна периодизација развоја личности (новорођенче, беба,...)</a:t>
            </a:r>
          </a:p>
          <a:p>
            <a:r>
              <a:rPr lang="sr-Cyrl-RS" dirty="0" smtClean="0"/>
              <a:t>Мало дете је подложно васпитним утицајима („Док је шиба танка, треба је исправљати“)</a:t>
            </a:r>
          </a:p>
          <a:p>
            <a:r>
              <a:rPr lang="sr-Cyrl-RS" dirty="0" smtClean="0"/>
              <a:t>Темељи личности се формирају у детињству</a:t>
            </a:r>
          </a:p>
          <a:p>
            <a:r>
              <a:rPr lang="sr-Cyrl-RS" dirty="0" smtClean="0"/>
              <a:t>Главни механизми развоја: сазревање, угледање и идентификација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374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02904"/>
          </a:xfrm>
        </p:spPr>
        <p:txBody>
          <a:bodyPr/>
          <a:lstStyle/>
          <a:p>
            <a:pPr algn="just"/>
            <a:r>
              <a:rPr lang="sr-Cyrl-RS" dirty="0" smtClean="0"/>
              <a:t>У народу постоји несвесно схватање- </a:t>
            </a:r>
            <a:r>
              <a:rPr lang="sr-Cyrl-RS" u="sng" dirty="0" smtClean="0"/>
              <a:t>неартикулисано без јасних формулација</a:t>
            </a:r>
            <a:r>
              <a:rPr lang="sr-Cyrl-RS" dirty="0" smtClean="0"/>
              <a:t>- природе детета, његових особина и развоја;</a:t>
            </a:r>
          </a:p>
          <a:p>
            <a:pPr algn="just"/>
            <a:r>
              <a:rPr lang="sr-Cyrl-RS" dirty="0" smtClean="0"/>
              <a:t>Представе о детету или модели детета, а не имлицитна теорија развоја личности (није јасно уобличено);</a:t>
            </a:r>
          </a:p>
          <a:p>
            <a:pPr algn="just"/>
            <a:r>
              <a:rPr lang="sr-Cyrl-RS" b="1" dirty="0" smtClean="0"/>
              <a:t>Митско- магијски </a:t>
            </a:r>
            <a:r>
              <a:rPr lang="sr-Cyrl-RS" dirty="0" smtClean="0"/>
              <a:t>(магијско религијска представа, сакрални модел)</a:t>
            </a:r>
          </a:p>
          <a:p>
            <a:pPr algn="just"/>
            <a:r>
              <a:rPr lang="sr-Cyrl-RS" b="1" dirty="0" smtClean="0"/>
              <a:t>Емпиријско- рационални</a:t>
            </a:r>
            <a:r>
              <a:rPr lang="sr-Cyrl-RS" dirty="0" smtClean="0"/>
              <a:t> (профана представа);</a:t>
            </a:r>
          </a:p>
          <a:p>
            <a:pPr algn="just"/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974401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74912"/>
          </a:xfrm>
        </p:spPr>
        <p:txBody>
          <a:bodyPr>
            <a:normAutofit/>
          </a:bodyPr>
          <a:lstStyle/>
          <a:p>
            <a:pPr algn="just"/>
            <a:r>
              <a:rPr lang="sr-Cyrl-RS" dirty="0" smtClean="0"/>
              <a:t>Заснива се на митско-религијском поимању света, представља усклађен систем веровања, схватања и ставова- опстаје кроз векове;</a:t>
            </a:r>
          </a:p>
          <a:p>
            <a:pPr algn="just"/>
            <a:r>
              <a:rPr lang="sr-Cyrl-RS" dirty="0" smtClean="0"/>
              <a:t>Према народном митско-магијском моделу, дете је </a:t>
            </a:r>
            <a:r>
              <a:rPr lang="sr-Cyrl-RS" i="1" dirty="0" smtClean="0"/>
              <a:t>мало, слабо, незаштићено и злим силама угрожено биће;</a:t>
            </a:r>
          </a:p>
          <a:p>
            <a:pPr algn="just"/>
            <a:r>
              <a:rPr lang="sr-Cyrl-RS" dirty="0" smtClean="0"/>
              <a:t>Да би преживело потребна му је магијска брига (језички изрази- нејач, мало дете, нејако дете)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433182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/>
          <a:lstStyle/>
          <a:p>
            <a:pPr algn="just"/>
            <a:r>
              <a:rPr lang="sr-Cyrl-RS" dirty="0" smtClean="0"/>
              <a:t>Магијске мере заштите започињу још у трудноћи, приликом рађања, непосредно по рођењу, у првих 40 дана;</a:t>
            </a:r>
          </a:p>
          <a:p>
            <a:pPr algn="just"/>
            <a:r>
              <a:rPr lang="sr-Cyrl-RS" dirty="0" smtClean="0"/>
              <a:t>Обредима чишћења дете се уводи у људску заједницу (молитвено купање, крштење...), до тада је </a:t>
            </a:r>
            <a:r>
              <a:rPr lang="sr-Cyrl-RS" i="1" dirty="0" smtClean="0"/>
              <a:t>демонско</a:t>
            </a:r>
            <a:r>
              <a:rPr lang="sr-Cyrl-RS" dirty="0" smtClean="0"/>
              <a:t> и </a:t>
            </a:r>
            <a:r>
              <a:rPr lang="sr-Cyrl-RS" i="1" dirty="0" smtClean="0"/>
              <a:t>нечисто </a:t>
            </a:r>
            <a:r>
              <a:rPr lang="sr-Cyrl-RS" dirty="0" smtClean="0"/>
              <a:t>и </a:t>
            </a:r>
            <a:r>
              <a:rPr lang="sr-Cyrl-RS" i="1" dirty="0" smtClean="0"/>
              <a:t>опасно биће;</a:t>
            </a:r>
          </a:p>
          <a:p>
            <a:pPr algn="just"/>
            <a:r>
              <a:rPr lang="sr-Cyrl-RS" dirty="0" smtClean="0"/>
              <a:t>Строгим магијским ритуалима дете се уводи у људску заједницу (трансформација од не-културног у културног припадника заједнице)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868899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994992"/>
          </a:xfrm>
        </p:spPr>
        <p:txBody>
          <a:bodyPr>
            <a:normAutofit lnSpcReduction="10000"/>
          </a:bodyPr>
          <a:lstStyle/>
          <a:p>
            <a:pPr algn="just"/>
            <a:r>
              <a:rPr lang="sr-Cyrl-RS" dirty="0" smtClean="0"/>
              <a:t>У народним веровањима се препознаје противуречна слика природе детета;</a:t>
            </a:r>
          </a:p>
          <a:p>
            <a:pPr algn="just"/>
            <a:r>
              <a:rPr lang="sr-Cyrl-RS" dirty="0" smtClean="0"/>
              <a:t>Дете као демонско и нечисто биће;</a:t>
            </a:r>
          </a:p>
          <a:p>
            <a:pPr algn="just"/>
            <a:r>
              <a:rPr lang="sr-Cyrl-RS" dirty="0" smtClean="0"/>
              <a:t>Дете као анђеоско и добро биће;</a:t>
            </a:r>
          </a:p>
          <a:p>
            <a:pPr algn="just"/>
            <a:r>
              <a:rPr lang="sr-Cyrl-RS" dirty="0" smtClean="0"/>
              <a:t>Као религијски нечисто биће дете припада „доњем“ свету све док се први пут не осмехне (после 40 дана када се јавља први социјални осмех као реакција на људско лице);</a:t>
            </a:r>
          </a:p>
          <a:p>
            <a:pPr algn="just"/>
            <a:r>
              <a:rPr lang="sr-Cyrl-RS" dirty="0" smtClean="0"/>
              <a:t>По рођењу мора да се очисти (обредно купање у светој водици, крштење)</a:t>
            </a:r>
          </a:p>
          <a:p>
            <a:pPr algn="just"/>
            <a:r>
              <a:rPr lang="sr-Cyrl-RS" dirty="0" smtClean="0"/>
              <a:t>Као мало дете се не љуби јер је погано, отац га не држи на крилу док не проговори;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34710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/>
          <a:lstStyle/>
          <a:p>
            <a:pPr algn="just"/>
            <a:r>
              <a:rPr lang="sr-Cyrl-RS" dirty="0" smtClean="0"/>
              <a:t>Друга крупа народних веровања- дете је </a:t>
            </a:r>
            <a:r>
              <a:rPr lang="sr-Cyrl-RS" i="1" dirty="0" smtClean="0"/>
              <a:t>божанско, благородно и чисто биће;</a:t>
            </a:r>
          </a:p>
          <a:p>
            <a:pPr algn="just"/>
            <a:r>
              <a:rPr lang="sr-Cyrl-RS" dirty="0" smtClean="0">
                <a:solidFill>
                  <a:srgbClr val="FF0000"/>
                </a:solidFill>
              </a:rPr>
              <a:t>Када ватра запишти то се боре анђео и ђаво, тада дете као невино треба ватру да проџара како би помогло анђелу</a:t>
            </a:r>
            <a:r>
              <a:rPr lang="sr-Cyrl-RS" dirty="0" smtClean="0"/>
              <a:t>;</a:t>
            </a:r>
          </a:p>
          <a:p>
            <a:pPr algn="just"/>
            <a:r>
              <a:rPr lang="sr-Cyrl-RS" dirty="0" smtClean="0">
                <a:solidFill>
                  <a:srgbClr val="FF0000"/>
                </a:solidFill>
              </a:rPr>
              <a:t>Здраво дете као положајник за Божић доноси добростање дому својим џарањем ватре;</a:t>
            </a:r>
          </a:p>
          <a:p>
            <a:pPr algn="just"/>
            <a:r>
              <a:rPr lang="sr-Cyrl-RS" dirty="0" smtClean="0">
                <a:solidFill>
                  <a:srgbClr val="FF0000"/>
                </a:solidFill>
              </a:rPr>
              <a:t>Ако путника на путу сретне дете чека га велика срећа, ако сретне бабу чека га несрећа;</a:t>
            </a:r>
            <a:endParaRPr lang="sr-Latn-R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356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922984"/>
          </a:xfrm>
        </p:spPr>
        <p:txBody>
          <a:bodyPr>
            <a:normAutofit lnSpcReduction="10000"/>
          </a:bodyPr>
          <a:lstStyle/>
          <a:p>
            <a:pPr algn="just"/>
            <a:r>
              <a:rPr lang="sr-Cyrl-RS" dirty="0" smtClean="0"/>
              <a:t>Ова противуречност у схватањима детета се тумачи разликама између црквеног и паганског(народног) модела детета;</a:t>
            </a:r>
          </a:p>
          <a:p>
            <a:pPr algn="just"/>
            <a:r>
              <a:rPr lang="sr-Cyrl-RS" dirty="0" smtClean="0"/>
              <a:t>Када дете има особине демонског мисли се на тек рођено и сасвим мало дете, анђеоске атрибуте има одраслије, крштено дете, које је проговорили или проходало;</a:t>
            </a:r>
          </a:p>
          <a:p>
            <a:pPr algn="just"/>
            <a:r>
              <a:rPr lang="sr-Cyrl-RS" b="1" dirty="0" smtClean="0"/>
              <a:t>Циљ развоја </a:t>
            </a:r>
            <a:r>
              <a:rPr lang="sr-Cyrl-RS" dirty="0" smtClean="0"/>
              <a:t>у митско магијском моделу:</a:t>
            </a:r>
            <a:r>
              <a:rPr lang="sr-Cyrl-RS" i="1" dirty="0" smtClean="0"/>
              <a:t>дете као нечисто, несоцијално и неразумно биће </a:t>
            </a:r>
            <a:r>
              <a:rPr lang="sr-Cyrl-RS" dirty="0" smtClean="0"/>
              <a:t>постаје </a:t>
            </a:r>
            <a:r>
              <a:rPr lang="sr-Cyrl-RS" i="1" dirty="0" smtClean="0"/>
              <a:t>ритуално чисто,разумно и социјално биће, носилац традиције;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861019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/>
          <a:lstStyle/>
          <a:p>
            <a:pPr algn="just"/>
            <a:r>
              <a:rPr lang="sr-Cyrl-RS" dirty="0" smtClean="0"/>
              <a:t>Према народном- митском схватању животни циклус је подељен на одређене периоде- одрастање је прелазак са нижег ступња на други зрелији;</a:t>
            </a:r>
          </a:p>
          <a:p>
            <a:pPr algn="just"/>
            <a:r>
              <a:rPr lang="sr-Cyrl-RS" dirty="0" smtClean="0"/>
              <a:t>Ови преласци су праћени </a:t>
            </a:r>
            <a:r>
              <a:rPr lang="sr-Cyrl-RS" u="sng" dirty="0" smtClean="0"/>
              <a:t>обредима прелаза,</a:t>
            </a:r>
            <a:r>
              <a:rPr lang="sr-Cyrl-RS" dirty="0" smtClean="0"/>
              <a:t> развој добија </a:t>
            </a:r>
            <a:r>
              <a:rPr lang="sr-Cyrl-RS" u="sng" dirty="0" smtClean="0"/>
              <a:t>сакрални</a:t>
            </a:r>
            <a:r>
              <a:rPr lang="sr-Cyrl-RS" dirty="0" smtClean="0"/>
              <a:t> смисао (тиче се црквених обреда);</a:t>
            </a:r>
          </a:p>
          <a:p>
            <a:pPr algn="just"/>
            <a:r>
              <a:rPr lang="sr-Cyrl-RS" dirty="0" smtClean="0"/>
              <a:t>Од рађања до смрти постоје различите народне церемоније, свечаности- ритуалног и мистичног карактера;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590786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/>
          </a:bodyPr>
          <a:lstStyle/>
          <a:p>
            <a:pPr algn="just"/>
            <a:r>
              <a:rPr lang="sr-Cyrl-RS" dirty="0" smtClean="0"/>
              <a:t>Сви обреди прелаза из једне фазе у другу имају три фазе: </a:t>
            </a:r>
            <a:r>
              <a:rPr lang="sr-Cyrl-RS" b="1" u="sng" dirty="0" smtClean="0"/>
              <a:t>одвајање, лиминални период и реагрегацију;</a:t>
            </a:r>
          </a:p>
          <a:p>
            <a:pPr algn="just"/>
            <a:r>
              <a:rPr lang="sr-Cyrl-RS" dirty="0" smtClean="0"/>
              <a:t>Појединац мора најпре да се одвоји од стања у којем се налазио, да се издвоји из своје узрасне групе, да би се ритуално увео у ново животно доба;</a:t>
            </a:r>
          </a:p>
          <a:p>
            <a:pPr algn="just"/>
            <a:r>
              <a:rPr lang="sr-Cyrl-RS" dirty="0" smtClean="0">
                <a:solidFill>
                  <a:srgbClr val="FF0000"/>
                </a:solidFill>
              </a:rPr>
              <a:t>Постоје обреди за олакшавање порођаја- када се ритуално омогућава фетусу да се издвоји од труднице- прескакање одређених предмета, прелазак преко текуће воде...</a:t>
            </a:r>
            <a:r>
              <a:rPr lang="sr-Cyrl-RS" dirty="0" smtClean="0"/>
              <a:t> 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7909110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169</TotalTime>
  <Words>976</Words>
  <Application>Microsoft Office PowerPoint</Application>
  <PresentationFormat>On-screen Show (4:3)</PresentationFormat>
  <Paragraphs>57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Aspect</vt:lpstr>
      <vt:lpstr>ПРЕДСТАВЕ О ДЕТЕТУ У СРПСКОЈ КУЛТУРИ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ПРЕДСТАВЕ О ДЕТЕТУ У СРПСКОЈ КУЛТУРИ</dc:title>
  <dc:creator>Petar DJORDJEVIC</dc:creator>
  <cp:lastModifiedBy>Mladen007</cp:lastModifiedBy>
  <cp:revision>22</cp:revision>
  <dcterms:created xsi:type="dcterms:W3CDTF">2012-12-03T03:46:13Z</dcterms:created>
  <dcterms:modified xsi:type="dcterms:W3CDTF">2020-05-05T12:21:14Z</dcterms:modified>
</cp:coreProperties>
</file>