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34C006-0414-4C90-A0EA-86280DFB49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743C37-DAC0-4F1D-8028-2FCD7F5056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Sociologija obrazovanja i porodice VI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predavanja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CS" dirty="0" smtClean="0"/>
              <a:t>Sociologija porodice je nastala na reformisim idejama svojih osnivača. 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Lista problema koje potresaju porodicu su sledeće: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Smanjenje rađanja,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Proširena kontrola rađanja (kontracepcija i abortusi),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Seksualne slobode,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Proces izjednačavanja polova,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Alternativne forme braka i porodice,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Zaposlenost velikog broja žena,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Povećanje delikvencije mladih,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Povećanje broja razvoda i usled toga jednoroditeljskih porodica,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Širenje upotrebe droge i širenje side,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Promene u porodičnim normama i vrednostima,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dirty="0" smtClean="0"/>
              <a:t>Povećanje nasilja u porodicama, naročito prema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CS" dirty="0" smtClean="0"/>
              <a:t>Sociologija porodice i socijalna politika danas stoje pred izazovom prevazilađenja jednostranosti ideoloških političkih stanovišta i gledišta prema porodici. To se može ostvariti samo kroz nepristrasnu analizu nasleđenih obrazaca i inovativno delovanje na uobličavanje novog porodičnog koncepta.</a:t>
            </a:r>
          </a:p>
          <a:p>
            <a:pPr algn="just"/>
            <a:r>
              <a:rPr lang="sr-Latn-CS" dirty="0" smtClean="0"/>
              <a:t> U jednom takvom nacrtu pošlo se od formulacije pravno-političkih modela porodice kroz koje se izražavaju različiti društveno-ideološki i praktično-politički stavovi za delovanje društva prema porodici.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 Prema toj klasifikaciji prisutra su tri modela: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Patrijarhalni model porodice,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Model porodice individualne odgovornosti,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Model porodice socijalne odgovornosti.</a:t>
            </a:r>
            <a:r>
              <a:rPr lang="sr-Latn-CS" dirty="0" smtClean="0"/>
              <a:t> (Traži značajan stepen društvene intervencije u porodični život).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Profesionalna konsolidacija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dirty="0" smtClean="0"/>
              <a:t>Sociologija porodice spada u red najstarijih posebnih socioloških disciplina.</a:t>
            </a:r>
          </a:p>
          <a:p>
            <a:pPr algn="just"/>
            <a:r>
              <a:rPr lang="sr-Latn-CS" dirty="0" smtClean="0"/>
              <a:t>Njena isntitucionalizacija na univerzitetu išla je mnogo sporije u Evropi, nego u Americi.</a:t>
            </a:r>
          </a:p>
          <a:p>
            <a:pPr algn="just"/>
            <a:r>
              <a:rPr lang="sr-Latn-CS" dirty="0" smtClean="0"/>
              <a:t>Proučavanje porodice na evropskim univerzitetima od svojih početaka povezano je sa teorijskim, globalnim, istorijskim i komparativnim perspektivama i tumačenjima porodice koja su tek uzgled imala veze sa porodičnom stvarnošću evrope toga doba.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CS" dirty="0" smtClean="0"/>
              <a:t>Drugačije je u Americi, gde su upravo praktični motivi da se aktivno utiče i menja postojeća porodična situacija uticali na njeno prihvatanje kao univerzitetske discipline. Ernest Grouvs od 1922. počinje da drži stalnu univerzitetsku nastavu iz ovog predmeta u Bostonu. 1927.  objavljuje i prvi udžbenik pod nazivom </a:t>
            </a:r>
            <a:r>
              <a:rPr lang="sr-Latn-CS" b="1" dirty="0" smtClean="0"/>
              <a:t>“Socijalni problemi porodice”.</a:t>
            </a:r>
          </a:p>
          <a:p>
            <a:pPr algn="just"/>
            <a:r>
              <a:rPr lang="sr-Latn-CS" dirty="0" smtClean="0"/>
              <a:t>Veoma važan korak u profesionalizaciji discipline i učvršćivanju identiteta njenih poslenika odigrao je </a:t>
            </a:r>
            <a:r>
              <a:rPr lang="sr-Latn-CS" b="1" dirty="0" smtClean="0"/>
              <a:t>Komitet za istraživanja porodice (CFR)</a:t>
            </a:r>
            <a:r>
              <a:rPr lang="sr-Latn-CS" dirty="0" smtClean="0"/>
              <a:t> osnovan pri Međunarodnoj asocijaciji sociologa kao jedan od njenih najstarijih komiteta.</a:t>
            </a:r>
          </a:p>
          <a:p>
            <a:pPr algn="just"/>
            <a:r>
              <a:rPr lang="sr-Latn-CS" dirty="0" smtClean="0"/>
              <a:t>Ono što se iz dosadašnje dugogodišnje prakse iskristalisalo kao ozbiljan nedostatak u radu ovog međunarodnog naučnog tela jeste izostajanje ozbiljnijeg napora da se prikažu i diskutuju rezultati istraživanja porodice u manje razvijenim i nerazvijenim delovima sveta, te još uvek snažna centralizacija i vezanost njegovog rada za zapadnoevropski porodični kontekst.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Rezultati i budući pravci delovanja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r-Latn-CS" dirty="0" smtClean="0"/>
              <a:t>Na planu predmetnog redefinisanja otvorenost prema drugim disciplinama i novim područjima istraživanja je dobro došla, mada se u oba pravca veoma sporo napreduje. </a:t>
            </a:r>
          </a:p>
          <a:p>
            <a:pPr algn="just"/>
            <a:r>
              <a:rPr lang="sr-Latn-CS" dirty="0" smtClean="0"/>
              <a:t>Na teorijskom planu još uvek u glavnim tokovima vladaju tromost i spekulativnost. Stoji činjenica da se teorija u sociologiji porodice ne može plodnije razvijati bez adekvatnih podsticaja sa opšte-teorijskog plana generalne sociologije.</a:t>
            </a:r>
          </a:p>
          <a:p>
            <a:pPr algn="just"/>
            <a:r>
              <a:rPr lang="sr-Latn-CS" dirty="0" smtClean="0"/>
              <a:t>Na metodološkom planu, takođe, čini se da vlada stagnacija i neinventivnost. Češće se ide na ponavljanje nekih pionirskih metodskih zahvata, nego se usuđuje na nove korake.</a:t>
            </a:r>
          </a:p>
          <a:p>
            <a:pPr algn="just"/>
            <a:r>
              <a:rPr lang="sr-Latn-CS" dirty="0" smtClean="0"/>
              <a:t>Na političkom planu izostaje veći uticaj nauke na kretanje i promene u sferi porodičnog života i to naročito u manje razvijenim društvima i sadašnjim društvima u tranziciji.</a:t>
            </a:r>
          </a:p>
          <a:p>
            <a:pPr algn="just"/>
            <a:r>
              <a:rPr lang="sr-Latn-CS" dirty="0" smtClean="0"/>
              <a:t>Što se tiče profesionalne institucionalizacije discipline, ona je daleko odmakla u svetu.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Pojam domaćinstva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Latn-CS" b="1" dirty="0" smtClean="0"/>
              <a:t>Domaćinstvo</a:t>
            </a:r>
            <a:r>
              <a:rPr lang="sr-Latn-CS" dirty="0" smtClean="0"/>
              <a:t> kao kategorija i realna društvena grupa ili jedinica bila je retko predmet definisanja i posebnog razmatranja u sociologiji porodice.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b="1" dirty="0" smtClean="0"/>
              <a:t>Etimološka reč domaćinstvo </a:t>
            </a:r>
            <a:r>
              <a:rPr lang="sr-Latn-CS" dirty="0" smtClean="0"/>
              <a:t>dolazi od </a:t>
            </a:r>
            <a:r>
              <a:rPr lang="sr-Latn-CS" b="1" dirty="0" smtClean="0"/>
              <a:t>latinske reči domus </a:t>
            </a:r>
            <a:r>
              <a:rPr lang="sr-Latn-CS" dirty="0" smtClean="0"/>
              <a:t>koja je prvobitno označavala </a:t>
            </a:r>
            <a:r>
              <a:rPr lang="sr-Latn-CS" b="1" dirty="0" smtClean="0"/>
              <a:t>centralno mesto u hramu</a:t>
            </a:r>
            <a:r>
              <a:rPr lang="sr-Latn-CS" dirty="0" smtClean="0"/>
              <a:t>. Kasnije se značenje proširuje na svaki prostor u kome se boravi u smislu boravišta, prebivališta, obitavališta i sl. Odatle kao što smo ranije ukazali dolazi koren reči obitelj. Međutim, prostorno stambeni aspekt koji se vezuje uz termin domaćinstvo nije ni jedini, pa ni glavni aspekt pojam domaćin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Antropolog Hender uključuje u pojam domaćinstva još jedan bitan aspekt. To su domaće funkcije, tj. aktivnosti pomoću kojih grupa ljudi međusobo sarađuju u obavljanju funkcija koje omogućavaju njihovo dnevno preživljavanje, ali i obalja neke trajne funkcije koje su vezane za generacijsku obnovu kao što je proces reprodukcije i uopšte taranja za decu.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Zbog toga isti autor predlaže da se razlikuju tri realne skupine ljudi koje su konceptualno bile izmešane u pojmu domaćinstva: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Ko-rezidentna grupa</a:t>
            </a:r>
            <a:r>
              <a:rPr lang="sr-Latn-CS" dirty="0" smtClean="0"/>
              <a:t> –tj. ljudi koji zajedno borave (stanuju).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Domaćinstvo</a:t>
            </a:r>
            <a:r>
              <a:rPr lang="sr-Latn-CS" dirty="0" smtClean="0"/>
              <a:t> – grupa zasnovana na zajedničko obavljanju domaćih funkcija.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Porodica </a:t>
            </a:r>
            <a:r>
              <a:rPr lang="sr-Latn-CS" dirty="0" smtClean="0"/>
              <a:t>– pojedinci koji su povezani srodstvom.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Prema istom autoru, zajedničko življenje pored deljenja zajedničkog prostora i domaćih funkcija, podrazumeva još i seksualne funkcije bilo u smislu seksualnog zadovoljavanja ili rađanja potomstva. U tom smislu domaća grupa ili zajednica bi se mogla definisati kao životna zajednica čiji članovi zajednički stanuju, obavljaju domaće funkcije i imaju seksualno reproduktivne odnose.</a:t>
            </a:r>
          </a:p>
          <a:p>
            <a:pPr algn="just"/>
            <a:r>
              <a:rPr lang="sr-Latn-CS" dirty="0" smtClean="0"/>
              <a:t>Obzirom na istorijski raspon trajanja (od prvih sedelačkih zemljoradničkih zajednica pa do savremenih seljačkih zajednica), kućna zajednica kao oblik udruživanja predstvalja sigurno najrasprostranjeniji oblik privredne zajednice.</a:t>
            </a:r>
          </a:p>
          <a:p>
            <a:pPr algn="just"/>
            <a:r>
              <a:rPr lang="sr-Latn-CS" dirty="0" smtClean="0"/>
              <a:t>Dva su bitna svojstva kućne zajednice: solidarnost svih članova u odnosu pema spoljašnjem svetu, a iznutra komunistička zajednica potrošnje povezana strogom ličnom povezanošću.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U kućnoj zajednici ne postoji individualna privatna svojina, pa prema tome ne postoji ni individualno nasleđivanje imovine ili njeno ustupanje drugome ili otuđivanje od zajednice: Kuća ostaje članovi se menjaju.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Članovi umiru, odlaze, napuštaju zajednicu dobrovoljno ili ne, drugi dolaze, rađaju se, ali se ništa ne nosi sa sobom ili prenosi, sva imovina pripada samo kući i niko nema prava da je otuđi iz bilo kog razloga.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Domaćinstvo, domaća grupa, kućna zajednica može ali i ne mora biti integrisana sa porodicom, odnosno srodničkom grupom. Ako postoji ova integarcija onda govorimo o porodičnom domaćinstvu. Danas je upravo slučaj da je porodica isto što i domaćinstvo, kako po sastavu članova, tako i po funkcijama koje dele.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Latn-CS" dirty="0" smtClean="0"/>
              <a:t>Treba razgraničiti dva entiteta: domaćinstvo i porodicu.</a:t>
            </a:r>
          </a:p>
          <a:p>
            <a:pPr algn="just"/>
            <a:r>
              <a:rPr lang="sr-Latn-CS" dirty="0" smtClean="0"/>
              <a:t>Neki istraživači pokazuju da u najvećem vremenskom periodu postoji situacija delimičnog poklapanja porodice i domaćinstva, bilo da domaćinstvo kao širi entitet obuhvata užu porodicu (slučaj zemljoradničke aristokratije u Engleskoj) ili pak da se srodnička grupa deli na više domaćinstva. Slučaj kod nas takozvane predvojene zadruge.</a:t>
            </a:r>
          </a:p>
          <a:p>
            <a:pPr algn="just"/>
            <a:r>
              <a:rPr lang="sr-Latn-CS" dirty="0" smtClean="0"/>
              <a:t>Iako u savremenim društvima dominira oblik porodičnog domaćinstva, usled povećane stope razvoda i novih oblika porodičnog života prisutno je širenje domaćinstva na nekoliko porodica koje tek zajedničkim finansijama i radnim resursima uspevaju da obezbede minimalne egzistencijalne uslove za svoju reprodukciju. To je naročito prisutno u marginalnim gradskim slojevima migranstgog i obojenog stanovništva velikih metropola gde nastaje čvrsta veza između doaćinstva porodica orijentacije i porodice prokreacije.</a:t>
            </a:r>
          </a:p>
          <a:p>
            <a:pPr algn="just"/>
            <a:r>
              <a:rPr lang="sr-Latn-CS" dirty="0" smtClean="0"/>
              <a:t>Treći slučaj imamo kada izeđu porodice i domaćinstva ne postoji poklapanje. U tom slučaju govorimo o nesrodničkom domaćinstvu. Tipičan slučaj takvog domaćinstva u prošlosti predstavlja manastirska zajednica.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Preispitivanje predmeta sociologije porodice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dirty="0" smtClean="0"/>
              <a:t>Sociologija porodice kao tradicionalna sociološka disciplina trpi najveće udarce od početka 80-tih godina, kada se javlja sve više njenih poslenika koji polaze od konstatacije da porodica u pravom smislu više i ne postoji.</a:t>
            </a:r>
          </a:p>
          <a:p>
            <a:pPr algn="just"/>
            <a:r>
              <a:rPr lang="sr-Latn-CS" dirty="0" smtClean="0"/>
              <a:t>Prema nesumnjivo tačnom opisu Dejvida Šela, ono što je u eksplozivnom manevru koji je pogodio disciplinu tokom 80-tih godina otpalo jeste ideja da postoji neko univerzalno porodično jezgro života koje objektivno može da se podastre pod pojam PORODICA.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r-Latn-CS" dirty="0" smtClean="0"/>
              <a:t>Možemo smatrati da je svaka porodica istovremeno domaćinstvo, nema porodice bez domaćinstva, ali svako domaćinstvo ne mora i nije porodica.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U zavisnoti od razvijenosti društvene zajednice u kojoj porodica egzistira možemo razlikovati nekoliko vrsta domaćinstava s obzirom na karakter domaćih funkcija: 1. domaćinstva sa pretežno proizvodnim funkcijama, savremeno seljačko gazdinstvo, 2. domaćinstvo sa pretežno potrošnim funkcijama (najveći deo savremenih urbanih porodica), 3. spoj jednih i drugih.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U zavisnosti od udela primarne poljoprivredne proizvodnje u ukupno ostvarenoj zaradi, domaćinstva se dele na: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Čisto poljoprivredna domaćinstva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Mešovita ili polutanska (domaćinstva radnika-seljaka)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Nepoljoprivredna domaćinstva.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Proces razgradnje dosadašnjeg pojma porodice i discipline koja se na njemu zasnivala, ima u vidu realno slabljenje porodice kao društvene institucije i jačanje autonomije sfere pojedinca. Ali u ovoj prilici valja biti i oprezan. Postoji tendencija da se preteruje sa tvrdnjama o nestanku klasičnog nuklearnog obrasca porodice i pojmu te i takve porodice, ali drugi veoma udaljeni i bliži nekim u osnovi ne-porodičnim fenomenima.  U većini najrazvijenijih društava gde se tvrdi da su ovi procesi uveliko prisutni, klasičan porodični obrazac je daleko od izumiranja jer je prisutan bar kod polovine stanovništva, ako ne i više.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Porodica se bez obzira na meru svoje funkcionalne redukovanosti uvek pojavljuje kao društveni totalitet. Specifičnost porodičnog totaliteta jeste da prestavlja most, posredujuću instancu između pojedinca i društva.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just"/>
            <a:r>
              <a:rPr lang="sr-Latn-CS" dirty="0" smtClean="0"/>
              <a:t>Posmatranje porodice kao društvenog totaliteta ili totaliteta pojave mora se odvijati na više nivoa jer je reč o multidimenzionom spletu interakcija i komunikacija sa okruženjem. Često se u praksi sociologija porodice predmetno konstituisala ne priznajući ovu slojevitost i višedimenzijalnost svog predmeta, odabirajući samo jedan plan ili nivo pojavnog ispoljavanja kao svoju celokupnu predmetnu odrednicu.</a:t>
            </a:r>
          </a:p>
          <a:p>
            <a:pPr algn="just"/>
            <a:r>
              <a:rPr lang="sr-Latn-CS" dirty="0" smtClean="0"/>
              <a:t>Zbog takvog sužavanja perspektive često je dolazilo do osiromašenja znanja, do pogrešnih pretpostavki i do pojmovne konfuzije.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Latn-CS" dirty="0" smtClean="0"/>
              <a:t>Neophodno je u svakom slučaju istraživanja porodice jasno ustanoviti na kom nivou se pristupa porodici.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Institucijalni niv</a:t>
            </a:r>
            <a:r>
              <a:rPr lang="sr-Latn-CS" dirty="0" smtClean="0"/>
              <a:t>o  - porodica sagledana iz perspektive globalnog društva, tj. Institucionalnoj povezanosti sa globalnim društvenim sisitemom i njegovim podsistemima. Na ovom nivou se može raspravljati o specifičnim istorijskim vrstama ili tipovima porodičnog poretka.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Grupni nivo- </a:t>
            </a:r>
            <a:r>
              <a:rPr lang="sr-Latn-CS" dirty="0" smtClean="0"/>
              <a:t>porodica sagledana iz perspektive vlastitog grupnog kolektiviteta, tj. Porodica kao interakcijsko jedinstvo ili mala grupa koja se konstituiše kao relativna zasebnost u vremenu i protoru.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b="1" dirty="0" smtClean="0"/>
              <a:t>Individualni nivo- </a:t>
            </a:r>
            <a:r>
              <a:rPr lang="sr-Latn-CS" dirty="0" smtClean="0"/>
              <a:t>porodica tumačena iz ugla pojedinačnih individua pojavljuje se kao živi, pulsirajući entitet, u kome svaki pojedinac istovremeno može biti tretiran i kao nesvodiva monada za sebe, ali i kao konstruisan od drugih i za druge.</a:t>
            </a:r>
          </a:p>
          <a:p>
            <a:pPr marL="514350" indent="-514350" algn="just"/>
            <a:r>
              <a:rPr lang="sr-Latn-CS" dirty="0" smtClean="0"/>
              <a:t>Postoji još jedan problem predmetnog konstituisanja, a tiče se vremenske dimenzije. Porodica je izrazito moderan društveni fenomen, ali takvo gledanje nije bilo prisutno u sociologiji porodice oduvek. Naglašavanjem te odrednice porodice teži se negirati starije duboko u svesti ukorenjeno stanovište o univerzalnosti porodice. Smatra se da oblici i način funkcionisanja porodice u predmodernom dobu se prepušta antropološkim studijama srodstva ili pak istoriji porodice.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Teorijsko konstituisanje sociologije porodice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Latn-CS" dirty="0" smtClean="0"/>
              <a:t>Još je 50-tih godina nemački sociolog rene Koning ukazivao na antinomičnu stranu sociologije porodice kao sociološke discipline.</a:t>
            </a:r>
          </a:p>
          <a:p>
            <a:pPr algn="just"/>
            <a:r>
              <a:rPr lang="sr-Latn-CS" dirty="0" smtClean="0"/>
              <a:t>Ovo treba razumeti tako da se sociologija porodice kako je dotada praktikovana sastojala iz dva dela dosta međusobno odvojen a i nezavisna. Jedan deo opšte-teorijskog karaktera, bavi se fundamentalnim uslovima i procesima od kojih zavisi obnavljanje i održavanje ljudske društvene zajednice ili drugo sociološko-kulturno rađanje čoveka, kako ovaj proces naziva isti autor.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dirty="0" smtClean="0"/>
              <a:t>S obzirom na takav sadržaj i nivo razmatranja ovaj deo sociologije porodice ima paradigmatičan značaj za opštu sociologiju i njenu teoriju te se sa ovog aspekta sociologija porodice može tretirati kao teorijska disciplina. 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Drugi deo ove discipline je čisto empirijski i odnosi se na konkretno istraživanje postojećih porodičnih oblika, njihovog sastava, funkcija odnosa između članova i prema drugim društvenim institucijama. U ovom aspektu sociologija porodice se iskazuje kao posebna empirijska disciplina.</a:t>
            </a:r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Danas je ova vrsta dualizma između teorije i empirije prevaziđena.</a:t>
            </a:r>
          </a:p>
          <a:p>
            <a:pPr algn="just"/>
            <a:r>
              <a:rPr lang="sr-Latn-CS" dirty="0" smtClean="0"/>
              <a:t>U dosadašnjoj praksi sociologije porodice nagomilalo se dosta prigovora na stanje teorije.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/>
            <a:r>
              <a:rPr lang="sr-Latn-CS" dirty="0" smtClean="0"/>
              <a:t>Možemo pristupiti klasifikaciji onovnih teorijskih pristupa u sociologiji porodice i to razlikujući uglavnom dve vrste:</a:t>
            </a:r>
          </a:p>
          <a:p>
            <a:pPr algn="just">
              <a:buNone/>
            </a:pPr>
            <a:r>
              <a:rPr lang="sr-Latn-CS" dirty="0" smtClean="0"/>
              <a:t>1. Stara grupa teorija koju na prvom mestu predstavlja evoluciona antropološka teorija. Glavnu grupu unutar ove podvrste čine nešto savremenije teorije kao što su: </a:t>
            </a:r>
            <a:r>
              <a:rPr lang="sr-Latn-CS" b="1" dirty="0" smtClean="0"/>
              <a:t>institucionalizam, strukturalno-funkcionalna teorija i interakciona teorija.</a:t>
            </a:r>
          </a:p>
          <a:p>
            <a:pPr algn="just">
              <a:buNone/>
            </a:pPr>
            <a:r>
              <a:rPr lang="sr-Latn-CS" dirty="0" smtClean="0"/>
              <a:t>2. U drugu podvrstu bismo svrstali sve mlađe pravce konceptualne okvire kao što </a:t>
            </a:r>
            <a:r>
              <a:rPr lang="sr-Latn-CS" b="1" dirty="0" smtClean="0"/>
              <a:t>su kritička teorija, sistemska, teorija razmene, razvojna teorija i najmlađa feministička teorija</a:t>
            </a:r>
            <a:r>
              <a:rPr lang="sr-Latn-C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Porodična praksa, politika i istraživanje porodica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sr-Latn-CS" dirty="0" smtClean="0"/>
              <a:t>Od 70-tih godina gotovo da nema opštijeg razmatranja o porodici a da se pažnja ne skreće na postojanje izrazite vrednosne pristrasnosti i ideologizacije pristupa porodici u savremenom društvu i nauci.</a:t>
            </a:r>
          </a:p>
          <a:p>
            <a:pPr algn="just"/>
            <a:r>
              <a:rPr lang="sr-Latn-CS" dirty="0" smtClean="0"/>
              <a:t>Slika 70-ih i 80-ih godina nije tako jednostrana. Tome je umnogome doprineo već odmakao proces dekonstrukcije porodice, kao i omekšavanje disciplinarnih i teorijskih granica. </a:t>
            </a:r>
          </a:p>
          <a:p>
            <a:pPr algn="just"/>
            <a:r>
              <a:rPr lang="sr-Latn-CS" dirty="0" smtClean="0"/>
              <a:t>Pro-porodična orijentacija nastoji da uvek iznova potvrdi univerzalnu vrednost porodice i njenu neospornu prirodnu utemeljenost.</a:t>
            </a:r>
          </a:p>
          <a:p>
            <a:pPr algn="just"/>
            <a:r>
              <a:rPr lang="sr-Latn-CS" dirty="0" smtClean="0"/>
              <a:t>U sociologiji porodice i izvan nje uvek je bilo stanovišta osetljivih prema nejednakostima i represiji unutar porodice.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2073</Words>
  <Application>Microsoft Office PowerPoint</Application>
  <PresentationFormat>On-screen Show (4:3)</PresentationFormat>
  <Paragraphs>96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Sociologija obrazovanja i porodice VI</vt:lpstr>
      <vt:lpstr>Preispitivanje predmeta sociologije porodice</vt:lpstr>
      <vt:lpstr>Slide 3</vt:lpstr>
      <vt:lpstr>Slide 4</vt:lpstr>
      <vt:lpstr>Slide 5</vt:lpstr>
      <vt:lpstr>Teorijsko konstituisanje sociologije porodice</vt:lpstr>
      <vt:lpstr>Slide 7</vt:lpstr>
      <vt:lpstr>Slide 8</vt:lpstr>
      <vt:lpstr>Porodična praksa, politika i istraživanje porodica</vt:lpstr>
      <vt:lpstr>Slide 10</vt:lpstr>
      <vt:lpstr>Slide 11</vt:lpstr>
      <vt:lpstr>Profesionalna konsolidacija discipline</vt:lpstr>
      <vt:lpstr>Slide 13</vt:lpstr>
      <vt:lpstr>Rezultati i budući pravci delovanja</vt:lpstr>
      <vt:lpstr>Pojam domaćinstva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obrazovanja i porodice VI</dc:title>
  <dc:creator>Mirjana</dc:creator>
  <cp:lastModifiedBy>Mirjana</cp:lastModifiedBy>
  <cp:revision>7</cp:revision>
  <dcterms:created xsi:type="dcterms:W3CDTF">2020-04-09T18:04:58Z</dcterms:created>
  <dcterms:modified xsi:type="dcterms:W3CDTF">2020-04-09T18:29:54Z</dcterms:modified>
</cp:coreProperties>
</file>