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3BCB321-3E00-4C22-93A0-9D8E3905055C}" type="datetimeFigureOut">
              <a:rPr lang="en-US" smtClean="0"/>
              <a:t>4/23/2020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FCB282A-BFFD-47FE-968D-5F5D56A2CFA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BCB321-3E00-4C22-93A0-9D8E3905055C}"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BCB321-3E00-4C22-93A0-9D8E3905055C}"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BCB321-3E00-4C22-93A0-9D8E3905055C}"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3BCB321-3E00-4C22-93A0-9D8E3905055C}"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B282A-BFFD-47FE-968D-5F5D56A2CFA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BCB321-3E00-4C22-93A0-9D8E3905055C}"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3BCB321-3E00-4C22-93A0-9D8E3905055C}"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BCB321-3E00-4C22-93A0-9D8E3905055C}"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CB321-3E00-4C22-93A0-9D8E3905055C}"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BCB321-3E00-4C22-93A0-9D8E3905055C}"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B282A-BFFD-47FE-968D-5F5D56A2CFA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3BCB321-3E00-4C22-93A0-9D8E3905055C}"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FCB282A-BFFD-47FE-968D-5F5D56A2CFA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BCB321-3E00-4C22-93A0-9D8E3905055C}" type="datetimeFigureOut">
              <a:rPr lang="en-US" smtClean="0"/>
              <a:t>4/23/2020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FCB282A-BFFD-47FE-968D-5F5D56A2CFA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Sociologija obrazovanja i porodice VIII</a:t>
            </a:r>
            <a:endParaRPr lang="en-US" dirty="0"/>
          </a:p>
        </p:txBody>
      </p:sp>
      <p:sp>
        <p:nvSpPr>
          <p:cNvPr id="3" name="Subtitle 2"/>
          <p:cNvSpPr>
            <a:spLocks noGrp="1"/>
          </p:cNvSpPr>
          <p:nvPr>
            <p:ph type="subTitle" idx="1"/>
          </p:nvPr>
        </p:nvSpPr>
        <p:spPr/>
        <p:txBody>
          <a:bodyPr/>
          <a:lstStyle/>
          <a:p>
            <a:pPr algn="r"/>
            <a:r>
              <a:rPr lang="sr-Latn-RS" dirty="0" smtClean="0"/>
              <a:t>predavanja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Zakon kontrakcije srodničkih odnosa</a:t>
            </a:r>
            <a:endParaRPr lang="en-US" dirty="0"/>
          </a:p>
        </p:txBody>
      </p:sp>
      <p:sp>
        <p:nvSpPr>
          <p:cNvPr id="3" name="Content Placeholder 2"/>
          <p:cNvSpPr>
            <a:spLocks noGrp="1"/>
          </p:cNvSpPr>
          <p:nvPr>
            <p:ph idx="1"/>
          </p:nvPr>
        </p:nvSpPr>
        <p:spPr/>
        <p:txBody>
          <a:bodyPr/>
          <a:lstStyle/>
          <a:p>
            <a:pPr algn="just"/>
            <a:r>
              <a:rPr lang="sr-Latn-CS" dirty="0" smtClean="0"/>
              <a:t>Počevši od Morgana, preko Engelsa i Dirkema, do danas, evoluciona teorija dokazuje da linija evolucije srodničkih grupa vodi od najširih okupljanja do sve užih jedinica da bi krajnja tačka tog evolutivnog kretanja bila kontrakcija ili redukovanje srodničkog odnosa do inokosne individualne porodične jedinice.</a:t>
            </a:r>
          </a:p>
          <a:p>
            <a:pPr algn="just"/>
            <a:endParaRPr lang="sr-Latn-CS" dirty="0" smtClean="0"/>
          </a:p>
          <a:p>
            <a:pPr algn="just"/>
            <a:r>
              <a:rPr lang="sr-Latn-CS" dirty="0" smtClean="0"/>
              <a:t>Raznolikost između ovih autora je u tome kako klasifikuju osnovne faze u procesu sužavanja.</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71480"/>
            <a:ext cx="8229600" cy="132608"/>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lnSpcReduction="10000"/>
          </a:bodyPr>
          <a:lstStyle/>
          <a:p>
            <a:pPr algn="just"/>
            <a:r>
              <a:rPr lang="sr-Latn-CS" dirty="0" smtClean="0"/>
              <a:t>Prema Morgan-Engelsovom shvatanju osnovne faze su:</a:t>
            </a:r>
          </a:p>
          <a:p>
            <a:pPr marL="514350" indent="-514350" algn="just">
              <a:buFont typeface="+mj-lt"/>
              <a:buAutoNum type="arabicPeriod"/>
            </a:pPr>
            <a:r>
              <a:rPr lang="sr-Latn-CS" dirty="0" smtClean="0"/>
              <a:t>Porodica krvnog srodstva,</a:t>
            </a:r>
          </a:p>
          <a:p>
            <a:pPr marL="514350" indent="-514350" algn="just">
              <a:buFont typeface="+mj-lt"/>
              <a:buAutoNum type="arabicPeriod"/>
            </a:pPr>
            <a:r>
              <a:rPr lang="sr-Latn-CS" dirty="0" smtClean="0"/>
              <a:t>Punalua porodica,</a:t>
            </a:r>
          </a:p>
          <a:p>
            <a:pPr marL="514350" indent="-514350" algn="just">
              <a:buFont typeface="+mj-lt"/>
              <a:buAutoNum type="arabicPeriod"/>
            </a:pPr>
            <a:r>
              <a:rPr lang="sr-Latn-CS" dirty="0" smtClean="0"/>
              <a:t>Sindijazmička porodica,</a:t>
            </a:r>
          </a:p>
          <a:p>
            <a:pPr marL="514350" indent="-514350" algn="just">
              <a:buFont typeface="+mj-lt"/>
              <a:buAutoNum type="arabicPeriod"/>
            </a:pPr>
            <a:r>
              <a:rPr lang="sr-Latn-CS" dirty="0" smtClean="0"/>
              <a:t>Patrijarhalna porodica i</a:t>
            </a:r>
          </a:p>
          <a:p>
            <a:pPr marL="514350" indent="-514350" algn="just">
              <a:buFont typeface="+mj-lt"/>
              <a:buAutoNum type="arabicPeriod"/>
            </a:pPr>
            <a:r>
              <a:rPr lang="sr-Latn-CS" dirty="0" smtClean="0"/>
              <a:t>Monogamna porodica.</a:t>
            </a:r>
          </a:p>
          <a:p>
            <a:pPr marL="514350" indent="-514350" algn="just"/>
            <a:r>
              <a:rPr lang="sr-Latn-CS" dirty="0" smtClean="0"/>
              <a:t>Dirkem vrši reformulaciju u ovom nizu tako da njegova evoluciona lestvica izgleda ovako:</a:t>
            </a:r>
          </a:p>
          <a:p>
            <a:pPr marL="514350" indent="-514350" algn="just">
              <a:buFont typeface="+mj-lt"/>
              <a:buAutoNum type="arabicPeriod"/>
            </a:pPr>
            <a:r>
              <a:rPr lang="sr-Latn-CS" dirty="0" smtClean="0"/>
              <a:t>Amorfni egzogamni klan,</a:t>
            </a:r>
          </a:p>
          <a:p>
            <a:pPr marL="514350" indent="-514350" algn="just">
              <a:buFont typeface="+mj-lt"/>
              <a:buAutoNum type="arabicPeriod"/>
            </a:pPr>
            <a:r>
              <a:rPr lang="sr-Latn-CS" dirty="0" smtClean="0"/>
              <a:t>Izdiferencirani patri-matrilinearni klan,</a:t>
            </a:r>
          </a:p>
          <a:p>
            <a:pPr marL="514350" indent="-514350" algn="just">
              <a:buFont typeface="+mj-lt"/>
              <a:buAutoNum type="arabicPeriod"/>
            </a:pPr>
            <a:r>
              <a:rPr lang="sr-Latn-CS" dirty="0" smtClean="0"/>
              <a:t>Agnatska porodica,</a:t>
            </a:r>
          </a:p>
          <a:p>
            <a:pPr marL="514350" indent="-514350" algn="just">
              <a:buFont typeface="+mj-lt"/>
              <a:buAutoNum type="arabicPeriod"/>
            </a:pPr>
            <a:r>
              <a:rPr lang="sr-Latn-CS" dirty="0" smtClean="0"/>
              <a:t>Patrijarhalna porodica,</a:t>
            </a:r>
          </a:p>
          <a:p>
            <a:pPr marL="514350" indent="-514350" algn="just">
              <a:buFont typeface="+mj-lt"/>
              <a:buAutoNum type="arabicPeriod"/>
            </a:pPr>
            <a:r>
              <a:rPr lang="sr-Latn-CS" dirty="0" smtClean="0"/>
              <a:t>Bračna porodica.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92500" lnSpcReduction="20000"/>
          </a:bodyPr>
          <a:lstStyle/>
          <a:p>
            <a:pPr algn="just"/>
            <a:r>
              <a:rPr lang="sr-Latn-CS" dirty="0" smtClean="0"/>
              <a:t>U arhaičnim društvima organizacija društva prema srodničkim kriterijumima predstavlja dominantnu društvenu strukturu kroz koju dejstvuju podređeni odnosi </a:t>
            </a:r>
            <a:r>
              <a:rPr lang="sr-Latn-CS" b="1" dirty="0" smtClean="0"/>
              <a:t>ekonomske</a:t>
            </a:r>
            <a:r>
              <a:rPr lang="sr-Latn-CS" dirty="0" smtClean="0"/>
              <a:t> ili </a:t>
            </a:r>
            <a:r>
              <a:rPr lang="sr-Latn-CS" b="1" dirty="0" smtClean="0"/>
              <a:t>političke prirode</a:t>
            </a:r>
            <a:r>
              <a:rPr lang="sr-Latn-CS" dirty="0" smtClean="0"/>
              <a:t>. Razlikuju se dva prelomna istorijska momenta u razvoju i delovanju srodničkih struktura u društveno-kulturnim sistemima.</a:t>
            </a:r>
          </a:p>
          <a:p>
            <a:pPr algn="just"/>
            <a:endParaRPr lang="sr-Latn-CS" dirty="0" smtClean="0"/>
          </a:p>
          <a:p>
            <a:pPr algn="just"/>
            <a:r>
              <a:rPr lang="sr-Latn-CS" dirty="0" smtClean="0"/>
              <a:t>Ključna tačka preobražaja jeste pretvaranje </a:t>
            </a:r>
            <a:r>
              <a:rPr lang="sr-Latn-CS" b="1" dirty="0" smtClean="0"/>
              <a:t>gensa-klana</a:t>
            </a:r>
            <a:r>
              <a:rPr lang="sr-Latn-CS" dirty="0" smtClean="0"/>
              <a:t> u određeni oblik izdvojenih velikih porodica što se dešava </a:t>
            </a:r>
            <a:r>
              <a:rPr lang="sr-Latn-CS" b="1" dirty="0" smtClean="0"/>
              <a:t>u periodu prelaska iz varvarstva u civilizaciju</a:t>
            </a:r>
            <a:r>
              <a:rPr lang="sr-Latn-CS" dirty="0" smtClean="0"/>
              <a:t>, tj. u periodu nastanka prvih antičkih gradova.</a:t>
            </a:r>
          </a:p>
          <a:p>
            <a:pPr algn="just"/>
            <a:endParaRPr lang="sr-Latn-CS" dirty="0" smtClean="0"/>
          </a:p>
          <a:p>
            <a:pPr algn="just"/>
            <a:r>
              <a:rPr lang="sr-Latn-CS" dirty="0" smtClean="0"/>
              <a:t>Drugi preobražaj dešava se u procesu formiranja građanskog društva koje u ime individualnih interesa ukida društvenu hijerarhiju po poreklu koja je pojedince i čitave skupine delila po tome kojoj kući odnosno plemenitoj lozi pripadaju kada nastaje monogamna porodica.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85000" lnSpcReduction="20000"/>
          </a:bodyPr>
          <a:lstStyle/>
          <a:p>
            <a:pPr algn="just"/>
            <a:r>
              <a:rPr lang="sr-Latn-CS" dirty="0" smtClean="0"/>
              <a:t>Srodničko povezivanje se razlikuje od svih drugih po tome što ima </a:t>
            </a:r>
            <a:r>
              <a:rPr lang="sr-Latn-CS" b="1" dirty="0" smtClean="0"/>
              <a:t>nedobrovoljni i nevoljni karakter</a:t>
            </a:r>
            <a:r>
              <a:rPr lang="sr-Latn-CS" dirty="0" smtClean="0"/>
              <a:t>, tj. Pretpostavlja jednu vrstu prinudne veze pojedinaca, čiju obaveznost ne mogu izbeći dok su živi, a potom obaveze prelaze na njihove potomke. Naime, pojedinac ne bira svoje srodnike, on ih zatiče i to je ono što srodnički odnos gledano sa stanovišta pojedinaca ali i društva čini ograničenim i sputavajućim.</a:t>
            </a:r>
          </a:p>
          <a:p>
            <a:pPr algn="just"/>
            <a:endParaRPr lang="sr-Latn-CS" dirty="0" smtClean="0"/>
          </a:p>
          <a:p>
            <a:pPr algn="just"/>
            <a:r>
              <a:rPr lang="sr-Latn-CS" dirty="0" smtClean="0"/>
              <a:t>Srodstvo uopšte, pa i moderna porodica, uprkos snažnoj redukciji srodničkih veza i mogućnosti društvene intervencije u te odnose, ipak sociološki gledano pripada zatvorenom tipu društvenog  grupisanja.</a:t>
            </a:r>
          </a:p>
          <a:p>
            <a:pPr algn="just"/>
            <a:endParaRPr lang="sr-Latn-CS" dirty="0" smtClean="0"/>
          </a:p>
          <a:p>
            <a:pPr algn="just"/>
            <a:r>
              <a:rPr lang="sr-Latn-CS" dirty="0" smtClean="0"/>
              <a:t>U meri u kojoj  slabi srodnička povezanost pojedinaca raste njihova politička povezanost koja ima karakter svesnog i slobodnog izabranog odnosa.</a:t>
            </a:r>
          </a:p>
          <a:p>
            <a:pPr algn="just"/>
            <a:r>
              <a:rPr lang="sr-Latn-CS" dirty="0" smtClean="0"/>
              <a:t>Moderna porodica kao krajnja karika u lancu kontrakcije,u stvari grupa izolovana od šireg srodničkog zaleđa, tj. Grupa koja na neki način ukida ovo zaleđe.</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85000" lnSpcReduction="10000"/>
          </a:bodyPr>
          <a:lstStyle/>
          <a:p>
            <a:pPr algn="just"/>
            <a:r>
              <a:rPr lang="sr-Latn-CS" dirty="0" smtClean="0"/>
              <a:t>Nuklearna porodica zbog potrebe prilagođavanja slobodnom tržištu i industrijskom radu mora da se odrekne pripadanja i pokornosti širem srodničkom okruženju, i to u toj meri da ona sama kao srodnički atom postaje centar povezivanja i privlačenja drugih srodničkih monada, u meri u kojoj je u njenom interesu da ih oko sebe okuplja</a:t>
            </a:r>
            <a:r>
              <a:rPr lang="sr-Latn-CS" dirty="0" smtClean="0"/>
              <a:t>.</a:t>
            </a:r>
          </a:p>
          <a:p>
            <a:pPr algn="just"/>
            <a:endParaRPr lang="sr-Latn-CS" dirty="0" smtClean="0"/>
          </a:p>
          <a:p>
            <a:pPr algn="just"/>
            <a:r>
              <a:rPr lang="sr-Latn-CS" dirty="0" smtClean="0"/>
              <a:t>Nezavisno od konkretne funkcionalnosti srodnika i ne-srodnika za individualnu porodicu stoji činjenica da su srodnički odnosi u savremenim društvima izgubili karakter hijerarhijske prinude u smislu dominacije jednih srodnika nad drugim (predaka nad potomcima) a dobili karakter jedne difuzne, rastegljive mreže ili matrice odnosa u kojoj pojedinci i pojedinačne porodice zadržavaju odnose ekvi-distance prema svim ostalim srodničkim jedinicama. U tom smislu se u srodničkim odnosima može danas raspravljati samo u smislu neformalnih mreža odnosa pojedinaca i porodica, a nikako kao o institucionalnim odnosima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Incest tabu i moderna porodica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Kao i svaka grupna tvorevina i odnos srodstva počiva na principu uključivanja odnosno isključivanja pojedinaca ili čak čitavih linija (loza).</a:t>
            </a:r>
          </a:p>
          <a:p>
            <a:pPr algn="just"/>
            <a:r>
              <a:rPr lang="sr-Latn-CS" dirty="0" smtClean="0"/>
              <a:t>U slučaju srodstva ovo uključivanje odnosno isključivanje pojedinaca i grupa terminološki se označava kao </a:t>
            </a:r>
            <a:r>
              <a:rPr lang="sr-Latn-CS" b="1" dirty="0" smtClean="0"/>
              <a:t>endogamija</a:t>
            </a:r>
            <a:r>
              <a:rPr lang="sr-Latn-CS" dirty="0" smtClean="0"/>
              <a:t> odnosno </a:t>
            </a:r>
            <a:r>
              <a:rPr lang="sr-Latn-CS" b="1" dirty="0" smtClean="0"/>
              <a:t>egzogamija</a:t>
            </a:r>
            <a:r>
              <a:rPr lang="sr-Latn-CS" dirty="0" smtClean="0"/>
              <a:t>.</a:t>
            </a:r>
          </a:p>
          <a:p>
            <a:pPr algn="just"/>
            <a:r>
              <a:rPr lang="sr-Latn-CS" b="1" dirty="0" smtClean="0"/>
              <a:t>Endogamija</a:t>
            </a:r>
            <a:r>
              <a:rPr lang="sr-Latn-CS" dirty="0" smtClean="0"/>
              <a:t> podrazumeva potpunu zatvorenost grupe srodnika, tako da se proces reprodukcije grupe vrši unutar same grupe.</a:t>
            </a:r>
          </a:p>
          <a:p>
            <a:pPr algn="just"/>
            <a:r>
              <a:rPr lang="sr-Latn-CS" b="1" dirty="0" smtClean="0"/>
              <a:t>Egzogamija</a:t>
            </a:r>
            <a:r>
              <a:rPr lang="sr-Latn-CS" dirty="0" smtClean="0"/>
              <a:t> je suprotan princip i podrazumeva da se grupa obnavlja </a:t>
            </a:r>
            <a:r>
              <a:rPr lang="sr-Latn-CS" dirty="0" smtClean="0"/>
              <a:t>t</a:t>
            </a:r>
            <a:r>
              <a:rPr lang="sr-Latn-CS" dirty="0" smtClean="0"/>
              <a:t>ako što sebi priključuje nove članove, najčešće žene.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7500" lnSpcReduction="20000"/>
          </a:bodyPr>
          <a:lstStyle/>
          <a:p>
            <a:pPr algn="just"/>
            <a:r>
              <a:rPr lang="sr-Latn-CS" dirty="0" smtClean="0"/>
              <a:t>I endogamija i egzogamija su stvar stepena; kako granice srodničkih skupina na modernim razvojem blede i iščezavaju, to i podela srodničkih grupa na egzogamne i endogamne prestaje da ima važnost.</a:t>
            </a:r>
          </a:p>
          <a:p>
            <a:pPr algn="just"/>
            <a:r>
              <a:rPr lang="sr-Latn-CS" dirty="0" smtClean="0"/>
              <a:t>Razmena između srodničkih grupa počiva na principu grupisanja koji je univerzalan i prema mnogim antropolozima predstavlja prvo pravilo svake društvene i kulturne organizacije i zajednice. To je pravilo </a:t>
            </a:r>
            <a:r>
              <a:rPr lang="sr-Latn-CS" b="1" dirty="0" smtClean="0"/>
              <a:t>incest tabua ili zabrane rodoskrvnuća</a:t>
            </a:r>
            <a:r>
              <a:rPr lang="sr-Latn-CS" dirty="0" smtClean="0"/>
              <a:t>.</a:t>
            </a:r>
          </a:p>
          <a:p>
            <a:pPr algn="just"/>
            <a:endParaRPr lang="sr-Latn-CS" dirty="0" smtClean="0"/>
          </a:p>
          <a:p>
            <a:pPr algn="just"/>
            <a:r>
              <a:rPr lang="sr-Latn-CS" dirty="0" smtClean="0"/>
              <a:t>Prema Strosu, uvođenje zabrane incesta u društvo je prvobitno kulturni čin koji praljudske zajednice definitivno odvaja od prirodnog načina života i uvodi u kulturno i socijalno postojanje i poredak.</a:t>
            </a:r>
          </a:p>
          <a:p>
            <a:pPr algn="just"/>
            <a:r>
              <a:rPr lang="sr-Latn-CS" b="1" dirty="0" smtClean="0"/>
              <a:t>Ovo pravilo zabranjuje seksualno opštenje, a time i reprodukcije između muškaraca i žene koji pripadaju istoj srodničkoj grupi ili vode poreklo od istog pretka</a:t>
            </a:r>
            <a:r>
              <a:rPr lang="sr-Latn-CS" b="1" dirty="0" smtClean="0"/>
              <a:t>.</a:t>
            </a:r>
          </a:p>
          <a:p>
            <a:pPr algn="just"/>
            <a:endParaRPr lang="sr-Latn-CS" b="1" dirty="0" smtClean="0"/>
          </a:p>
          <a:p>
            <a:pPr algn="just"/>
            <a:r>
              <a:rPr lang="sr-Latn-CS" dirty="0" smtClean="0"/>
              <a:t>Ovo pravilo je omogućilo u ljudskoj praistoriji da se između malobrojnih prvobitnih ljudskih skupina uspostave kontakti i dođe do razmene (dobrovoljne ili prinudne) članova što omogućilo postepeno uvećavanje ljudske vrste na zemlji.</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77500" lnSpcReduction="20000"/>
          </a:bodyPr>
          <a:lstStyle/>
          <a:p>
            <a:pPr algn="just"/>
            <a:r>
              <a:rPr lang="sr-Latn-CS" dirty="0" smtClean="0"/>
              <a:t>Što se društvo više razvijalo, a srodničko grupisanje slabilo i sužavalo, to je opseg važenja incest zabrane proporcionalno smanjivan i ograničavan na sve manji broj pojedinaca.</a:t>
            </a:r>
          </a:p>
          <a:p>
            <a:pPr algn="just"/>
            <a:endParaRPr lang="sr-Latn-CS" dirty="0" smtClean="0"/>
          </a:p>
          <a:p>
            <a:pPr algn="just"/>
            <a:r>
              <a:rPr lang="sr-Latn-CS" dirty="0" smtClean="0"/>
              <a:t>Ranije se u tradicionalnim seljačkom društvu zabranjivalo sklapanje braka čak za pojedince u petom i šestom kolenu srodstva, što je zapravo značilo da se mlada odnosno mladoženja morao tražiti ne samo izvan vlastitog sela već i izvan okruga. </a:t>
            </a:r>
          </a:p>
          <a:p>
            <a:pPr algn="just"/>
            <a:endParaRPr lang="sr-Latn-CS" dirty="0" smtClean="0"/>
          </a:p>
          <a:p>
            <a:pPr algn="just"/>
            <a:r>
              <a:rPr lang="sr-Latn-CS" dirty="0" smtClean="0"/>
              <a:t>Sa industrijalizacijom i urbanizacijom i nuklearizacijom porodice, zabrana je sužavana tako da se svela na pripadnike najuže porodice i prvo ili drugo koleno srodnika. U tom smislu, savremeno zakonodavstvo ovo pitanje reguliše na takav način da već od trećeg kolena srodstva prestaje da bude prepreka za stupanje u zakoniti brak.</a:t>
            </a:r>
          </a:p>
          <a:p>
            <a:pPr algn="just"/>
            <a:r>
              <a:rPr lang="sr-Latn-CS" dirty="0" smtClean="0"/>
              <a:t>U ranijim nerazvijenim zajednicama prekršaj zabrane rodosrvnuća uvek je dovodio do izuzetno teških sankcija po prekršioce (izbacivanje iz zajednice, smrtna kazna, kamenovanje, isl.). U savremenim pravnim sistemima ovo delo se različito tretira.</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lstStyle/>
          <a:p>
            <a:r>
              <a:rPr lang="sr-Latn-CS" dirty="0" smtClean="0"/>
              <a:t>Primeri regulisanja incest tabua u Egiptu, među Inkama i Majama, itd...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Seksualno zlostavljanje dece i savremena porodica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Seksualno zlostavljanje dece u porodici sve do nedavno je bilo tabu tema u sociologiji porodice ali i uopšte i svih drugih nauka. </a:t>
            </a:r>
          </a:p>
          <a:p>
            <a:pPr algn="just"/>
            <a:endParaRPr lang="sr-Latn-CS" dirty="0" smtClean="0"/>
          </a:p>
          <a:p>
            <a:pPr algn="just"/>
            <a:r>
              <a:rPr lang="sr-Latn-CS" dirty="0" smtClean="0"/>
              <a:t>Posle otrežnjenja 60-tih godina, prvo veoma oprezno i po jednom sistematičnom redosledu dolazi do otkrivanja pojava koje narušavaju poitivne predstave o porodici: najpre fizičko nasilje prema deci, onda fizičko nasilje prema ženama, pa onda seksualno zlostavljanje dece i na kraju seksualna zloupotreba žena.</a:t>
            </a:r>
          </a:p>
          <a:p>
            <a:pPr algn="just"/>
            <a:r>
              <a:rPr lang="sr-Latn-CS" dirty="0" smtClean="0"/>
              <a:t>Kada je pojava otkrivena, istovremeno je postalo jasno da je društvena zajednica veoma slabo ili gotovo nikako opremljena za otkrivanje ali i saniranje ovakvih slučajeva.</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Porodična svojina i nasleđivanje</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Domaćinstvo kao ekonomski okvir porodičnog života ne može da postoji bez određenih materijalnih preduslova i resursa. </a:t>
            </a:r>
          </a:p>
          <a:p>
            <a:pPr algn="just"/>
            <a:r>
              <a:rPr lang="sr-Latn-CS" dirty="0" smtClean="0"/>
              <a:t>Na početku smo konstatovali da je sa izraz porodica došao od jednog oblika ekonomskog posedovanja, odnosno vlasništva iz davnih, antičkih vremena, vlasništva nad ljudima. </a:t>
            </a:r>
          </a:p>
          <a:p>
            <a:pPr algn="just"/>
            <a:r>
              <a:rPr lang="sr-Latn-CS" dirty="0" smtClean="0"/>
              <a:t>U modernom svetu, </a:t>
            </a:r>
            <a:r>
              <a:rPr lang="sr-Latn-CS" b="1" dirty="0" smtClean="0"/>
              <a:t>materijalni preduslovi domaćinstva</a:t>
            </a:r>
            <a:r>
              <a:rPr lang="sr-Latn-CS" dirty="0" smtClean="0"/>
              <a:t> sastoje se od </a:t>
            </a:r>
            <a:r>
              <a:rPr lang="sr-Latn-CS" b="1" dirty="0" smtClean="0"/>
              <a:t>uslova stanovanja, sredstava i predmeta rada</a:t>
            </a:r>
            <a:r>
              <a:rPr lang="sr-Latn-CS" dirty="0" smtClean="0"/>
              <a:t> u okviru domaćinstva i u institucionalnom obliku pravima raspolaganja nad određenom imovinom u smislu </a:t>
            </a:r>
            <a:r>
              <a:rPr lang="sr-Latn-CS" b="1" dirty="0" smtClean="0"/>
              <a:t>naslednog prava</a:t>
            </a:r>
            <a:r>
              <a:rPr lang="sr-Latn-CS" dirty="0" smtClean="0"/>
              <a:t>.</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en-US" dirty="0"/>
          </a:p>
        </p:txBody>
      </p:sp>
      <p:sp>
        <p:nvSpPr>
          <p:cNvPr id="3" name="Content Placeholder 2"/>
          <p:cNvSpPr>
            <a:spLocks noGrp="1"/>
          </p:cNvSpPr>
          <p:nvPr>
            <p:ph idx="1"/>
          </p:nvPr>
        </p:nvSpPr>
        <p:spPr>
          <a:xfrm>
            <a:off x="457200" y="928670"/>
            <a:ext cx="8229600" cy="5395930"/>
          </a:xfrm>
        </p:spPr>
        <p:txBody>
          <a:bodyPr>
            <a:normAutofit fontScale="85000" lnSpcReduction="20000"/>
          </a:bodyPr>
          <a:lstStyle/>
          <a:p>
            <a:pPr algn="just"/>
            <a:r>
              <a:rPr lang="sr-Latn-CS" dirty="0" smtClean="0"/>
              <a:t>Kada se pojava otkrije onda se javlja niz razloga zbog čega se ona prikriva od strane drugih najbližih srodnika, suseda, pa čak i od same dece koja se teško suočavaju sa činjenicom da su na takav način bila zloupotrebljena od svojih roditelja. Takođe se pokazuje izuzetno visoka neefikasnost u gonjenju ovih prekršilaca jer od 100 prijavljenih slučajeva incesta samo 5-10% dolazi do krivične presude protiv prekršioca.</a:t>
            </a:r>
          </a:p>
          <a:p>
            <a:pPr algn="just"/>
            <a:endParaRPr lang="sr-Latn-CS" dirty="0" smtClean="0"/>
          </a:p>
          <a:p>
            <a:pPr algn="just"/>
            <a:r>
              <a:rPr lang="sr-Latn-CS" dirty="0" smtClean="0"/>
              <a:t>Istraživači na prvom mestu ističu problem definicije incestuozne seksualne prakse. </a:t>
            </a:r>
          </a:p>
          <a:p>
            <a:pPr algn="just"/>
            <a:endParaRPr lang="sr-Latn-CS" dirty="0" smtClean="0"/>
          </a:p>
          <a:p>
            <a:pPr algn="just"/>
            <a:r>
              <a:rPr lang="sr-Latn-CS" dirty="0" smtClean="0"/>
              <a:t>Pokazalo se da između tolerisanog i zakonski zabranjenog ponašanja postoji raskorak u mnogim društvima: postoje etničko-kulturne i klasno socijalne razlike u gledanju na pojavu. Ipak, postoji saglasnost da se incest tiče seksualnih odnosa između najbližih srodnika, a pre svega unutar nuklearne porodične grupe.</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en-US"/>
          </a:p>
        </p:txBody>
      </p:sp>
      <p:sp>
        <p:nvSpPr>
          <p:cNvPr id="3" name="Content Placeholder 2"/>
          <p:cNvSpPr>
            <a:spLocks noGrp="1"/>
          </p:cNvSpPr>
          <p:nvPr>
            <p:ph idx="1"/>
          </p:nvPr>
        </p:nvSpPr>
        <p:spPr>
          <a:xfrm>
            <a:off x="457200" y="785794"/>
            <a:ext cx="8229600" cy="5538806"/>
          </a:xfrm>
        </p:spPr>
        <p:txBody>
          <a:bodyPr>
            <a:normAutofit fontScale="85000" lnSpcReduction="10000"/>
          </a:bodyPr>
          <a:lstStyle/>
          <a:p>
            <a:pPr algn="just"/>
            <a:r>
              <a:rPr lang="sr-Latn-CS" dirty="0" smtClean="0"/>
              <a:t>Činjenica je da se konstatuje rast prijavljenog broja slučajeva što sa jedne strane ohrabruje, jer omogućuje uspešniju borbu protiv tog zla, ali sa druge strane upozorava da se možda iza toga krije sve češća praksa ove vrste u porodicama.</a:t>
            </a:r>
          </a:p>
          <a:p>
            <a:pPr algn="just"/>
            <a:r>
              <a:rPr lang="sr-Latn-CS" dirty="0" smtClean="0"/>
              <a:t>Većina istraživača se slaže da na incest kao jedan oblik nasilja nad decom dolazi između 10-20% od svih prijavljenih slučajeva nasilja nad decom. U Americi je situacija još gora.</a:t>
            </a:r>
          </a:p>
          <a:p>
            <a:pPr algn="just"/>
            <a:r>
              <a:rPr lang="sr-Latn-CS" dirty="0" smtClean="0"/>
              <a:t>Karakteristično za incest jeste da retko predstavlja jednokratan čin ili odnos već pojavu koja se regularno ponavlja i koja često može da traje po više godina ili čak sve do osamostaljivanja i odlska žrtve iz roditeljskog doma. Ova činjenica je veoma važna jer ona osporava stanovišta koja incest tretiraju kao trenutno nekontrolisano ponašanje koje se slučajno dešava usled afektivno-erotske zgusnute i provokativne siuacije u modernoj porodici. Naprotiv imamo posla sa </a:t>
            </a:r>
            <a:r>
              <a:rPr lang="sr-Latn-CS" dirty="0" smtClean="0"/>
              <a:t>prora</a:t>
            </a:r>
            <a:r>
              <a:rPr lang="sr-Latn-CS" dirty="0" smtClean="0"/>
              <a:t>čunatom i predhodno dobro promišljenom praksom.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Luis Morgan, jedan od najznačajnijih istraživača </a:t>
            </a:r>
            <a:r>
              <a:rPr lang="sr-Latn-CS" b="1" dirty="0" smtClean="0"/>
              <a:t>evolucije porodice</a:t>
            </a:r>
            <a:r>
              <a:rPr lang="sr-Latn-CS" dirty="0" smtClean="0"/>
              <a:t>, ukazao je na prvi oblik porodične svojine koji predstavlja nedeljivu svojinu roda. Reč je o kolektivnom obliku raspolaganja materijalnim i nematerijalni uslovima rada i života kao što je pravo raspolaganja određenom teritorijom i prirodnim resursima unutar nje, vlastitim proizvodima, ali i pravo nošnja i nasleđivanja imena roda odnosno plemena ili učešće u donošenju bitnih odluka za zajednicu, kao i grupnim kultovima i obredima.</a:t>
            </a:r>
          </a:p>
          <a:p>
            <a:pPr algn="just"/>
            <a:endParaRPr lang="sr-Latn-CS" dirty="0" smtClean="0"/>
          </a:p>
          <a:p>
            <a:pPr algn="just"/>
            <a:r>
              <a:rPr lang="sr-Latn-CS" dirty="0" smtClean="0"/>
              <a:t>Iako je rodovsko društvo davno izumrlo, jedan oblik porodice vodi poreklo iz tih davnih vremena – </a:t>
            </a:r>
            <a:r>
              <a:rPr lang="sr-Latn-CS" b="1" dirty="0" smtClean="0"/>
              <a:t>porodična zadruga</a:t>
            </a:r>
            <a:r>
              <a:rPr lang="sr-Latn-CS" dirty="0" smtClean="0"/>
              <a:t>, koji okuplja muške srodnike u pravoj i kolateralnoj liniji.</a:t>
            </a:r>
          </a:p>
          <a:p>
            <a:pPr algn="just"/>
            <a:r>
              <a:rPr lang="sr-Latn-CS" dirty="0" smtClean="0"/>
              <a:t>Ova porodica i danas zadržava pravo na kolektivno raspolaganje celokupnom imovinom zajednice koja je praktično neotuđiva.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42918"/>
            <a:ext cx="8229600" cy="5681682"/>
          </a:xfrm>
        </p:spPr>
        <p:txBody>
          <a:bodyPr>
            <a:normAutofit fontScale="77500" lnSpcReduction="20000"/>
          </a:bodyPr>
          <a:lstStyle/>
          <a:p>
            <a:pPr algn="just"/>
            <a:r>
              <a:rPr lang="sr-Latn-CS" dirty="0" smtClean="0"/>
              <a:t>U ovom slučaju prilikom transfera nasleđivanja na potomstvo ne govorimo o instituttu nasleđa, već o deobi zajedničke imovine između potomaka. To se dešava kada zajednica postane toliko velika da praktično zajednički život nije više moguć ili postaje disfunkcionalan.</a:t>
            </a:r>
          </a:p>
          <a:p>
            <a:pPr algn="just"/>
            <a:r>
              <a:rPr lang="sr-Latn-CS" dirty="0" smtClean="0"/>
              <a:t>Princip deobe je da svi odrasli oženjeni muškarci dobijaju podjednak udeo u zajedničkoj imovini, kao i da imaju pravo da učestvuju i dalje u nematerijalnim vrednostima i povlasticama roda kao što su: </a:t>
            </a:r>
            <a:r>
              <a:rPr lang="sr-Latn-CS" b="1" dirty="0" smtClean="0"/>
              <a:t>1. ime roda, tj. porodično ime i prezime</a:t>
            </a:r>
            <a:r>
              <a:rPr lang="sr-Latn-CS" dirty="0" smtClean="0"/>
              <a:t>, </a:t>
            </a:r>
            <a:r>
              <a:rPr lang="sr-Latn-CS" b="1" dirty="0" smtClean="0"/>
              <a:t>2. porodični obredi </a:t>
            </a:r>
            <a:r>
              <a:rPr lang="sr-Latn-CS" dirty="0" smtClean="0"/>
              <a:t>(u slučaju pravoslavaca nasleđivanje porodične slave),</a:t>
            </a:r>
            <a:r>
              <a:rPr lang="sr-Latn-CS" b="1" dirty="0" smtClean="0"/>
              <a:t>3.porodično grobno  mesto,</a:t>
            </a:r>
            <a:r>
              <a:rPr lang="sr-Latn-CS" dirty="0" smtClean="0"/>
              <a:t> </a:t>
            </a:r>
            <a:r>
              <a:rPr lang="sr-Latn-CS" b="1" dirty="0" smtClean="0"/>
              <a:t>4.porodična čast i ugled i pravo na njihovu odbranu,5.porodične službe, titule i pozicije (nasledno kumstvo).</a:t>
            </a:r>
          </a:p>
          <a:p>
            <a:pPr algn="just"/>
            <a:r>
              <a:rPr lang="sr-Latn-CS" dirty="0" smtClean="0"/>
              <a:t>Pravno-svojinsko raspolaganje imovinom jedna je od temeljnih odrednica buržoaske porodice kojom se uspostavlja moderni oblik porodice.</a:t>
            </a:r>
          </a:p>
          <a:p>
            <a:pPr algn="just"/>
            <a:r>
              <a:rPr lang="sr-Latn-CS" dirty="0" smtClean="0"/>
              <a:t>Sve veća individualizacija utiče na stanje naslednih prava i odnosa u modernoj porodici.</a:t>
            </a:r>
          </a:p>
          <a:p>
            <a:pPr algn="just"/>
            <a:r>
              <a:rPr lang="sr-Latn-CS" dirty="0" smtClean="0"/>
              <a:t>U modernom društvu sve više dolazi do izražaja princip da pojedinci sami svojim radom a ne preko nasleđa treba da obezbede sebi sredstva za život i stan.</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Srodstvo – pojam i vrste</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Ono što porodicu izdvaja od ostalih društvenih grupa jeste da ona nastaje rađanjem. U slučaju usvajanja podržava se prokreacija veza. U oba slučaja prokreacija je osnova za uspostavljanje najjačeg srodničkog odnosa – odnos direktnog krvnog srodstva između roditelja i njihove dece.</a:t>
            </a:r>
          </a:p>
          <a:p>
            <a:pPr algn="just"/>
            <a:endParaRPr lang="sr-Latn-CS" dirty="0" smtClean="0"/>
          </a:p>
          <a:p>
            <a:pPr algn="just"/>
            <a:r>
              <a:rPr lang="sr-Latn-CS" dirty="0" smtClean="0"/>
              <a:t>Srodstvo je prema tome, takva vrsta društvenog odnosa koja se uspostavlja na bazi stvarnog ili zamišljenog porekla od zajedničkog pretka.</a:t>
            </a:r>
          </a:p>
          <a:p>
            <a:pPr algn="just"/>
            <a:r>
              <a:rPr lang="sr-Latn-CS" dirty="0" smtClean="0"/>
              <a:t>Srodnički odnos, bez obzira na kojoj osnovi nastaje jeste trajan odnos koji prevazilazi živote kako pojedinaca, tako i generacija, te otuda srodnička grupa ima gotovo vanvremeni status.</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71480"/>
            <a:ext cx="8229600" cy="132608"/>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20000"/>
          </a:bodyPr>
          <a:lstStyle/>
          <a:p>
            <a:pPr algn="just"/>
            <a:r>
              <a:rPr lang="sr-Latn-CS" dirty="0" smtClean="0"/>
              <a:t>Srodnički sistem sastoji se iz četiri elemenata. To su: 1.način računanja srodstva,2.srodnička terminologija,3.pravila i običajno ponašanje među srodnicima,4.forme grupisanja srodnika.</a:t>
            </a:r>
          </a:p>
          <a:p>
            <a:pPr algn="just"/>
            <a:endParaRPr lang="sr-Latn-CS" dirty="0" smtClean="0"/>
          </a:p>
          <a:p>
            <a:pPr algn="just"/>
            <a:r>
              <a:rPr lang="sr-Latn-CS" dirty="0" smtClean="0"/>
              <a:t>Iako se srodstvo objektivno biološki zasniva na činjenici rođenja, tj.porekla prema krvi, pogrešno je smatrati da je srodstvo u bilo kom svom elementu prirodno biološki dato. Naprotiv, krvna veza ili vza porekla predstavlja samo podlogu na kojoj započinje društveno-kulturni proces preispitivanja srodstva, koje u potpunosti zavise od naođenja zajednice,a ne konkretnih bioloških činjenica.</a:t>
            </a:r>
          </a:p>
          <a:p>
            <a:pPr algn="just"/>
            <a:endParaRPr lang="sr-Latn-CS" dirty="0" smtClean="0"/>
          </a:p>
          <a:p>
            <a:pPr algn="just"/>
            <a:r>
              <a:rPr lang="sr-Latn-CS" dirty="0" smtClean="0"/>
              <a:t>Otuda se u praksi dešava da očevidna biološka vezanost neće biti i društveno-kulturno priznata kao veza srodstva, ali daleko češće da veza koja nema nikakvu biološku osnovu proglašena i priznata za najjaču srodničku vezu.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71480"/>
            <a:ext cx="8229600" cy="132608"/>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10000"/>
          </a:bodyPr>
          <a:lstStyle/>
          <a:p>
            <a:pPr algn="just"/>
            <a:r>
              <a:rPr lang="sr-Latn-CS" dirty="0" smtClean="0"/>
              <a:t>Najbolji dokaz društveno-kulturnog karaktera srodstva jeste činjenica da se u svakoj društvenoj zajednici od najprimitivnijih do najsavremenijih mogu sresti četiri oblika ili vrste srodstva. To su:</a:t>
            </a:r>
          </a:p>
          <a:p>
            <a:pPr marL="514350" indent="-514350" algn="just">
              <a:buFont typeface="+mj-lt"/>
              <a:buAutoNum type="arabicPeriod"/>
            </a:pPr>
            <a:r>
              <a:rPr lang="sr-Latn-CS" dirty="0" smtClean="0"/>
              <a:t>Srodstvo prema </a:t>
            </a:r>
            <a:r>
              <a:rPr lang="sr-Latn-CS" b="1" dirty="0" smtClean="0"/>
              <a:t>krvnom poreklu </a:t>
            </a:r>
            <a:r>
              <a:rPr lang="sr-Latn-CS" dirty="0" smtClean="0"/>
              <a:t>(krvno ili kosangvino srodstvo),</a:t>
            </a:r>
          </a:p>
          <a:p>
            <a:pPr marL="514350" indent="-514350" algn="just">
              <a:buFont typeface="+mj-lt"/>
              <a:buAutoNum type="arabicPeriod"/>
            </a:pPr>
            <a:r>
              <a:rPr lang="sr-Latn-CS" b="1" dirty="0" smtClean="0"/>
              <a:t>Tazbinsko srodstvo </a:t>
            </a:r>
            <a:r>
              <a:rPr lang="sr-Latn-CS" dirty="0" smtClean="0"/>
              <a:t>prema braku (afinalno srodstvo),</a:t>
            </a:r>
          </a:p>
          <a:p>
            <a:pPr marL="514350" indent="-514350" algn="just">
              <a:buFont typeface="+mj-lt"/>
              <a:buAutoNum type="arabicPeriod"/>
            </a:pPr>
            <a:r>
              <a:rPr lang="sr-Latn-CS" b="1" dirty="0" smtClean="0"/>
              <a:t>Duhovno srodstvo </a:t>
            </a:r>
            <a:r>
              <a:rPr lang="sr-Latn-CS" dirty="0" smtClean="0"/>
              <a:t>poznato kao kumstvo, a koje u nas legalizuje crkva. Više običajno i narodski regulisani su oblici poznati kao </a:t>
            </a:r>
            <a:r>
              <a:rPr lang="sr-Latn-CS" b="1" dirty="0" smtClean="0"/>
              <a:t>pobratimstvo i posestrimstvo</a:t>
            </a:r>
            <a:r>
              <a:rPr lang="sr-Latn-CS" dirty="0" smtClean="0"/>
              <a:t>,</a:t>
            </a:r>
          </a:p>
          <a:p>
            <a:pPr marL="514350" indent="-514350" algn="just">
              <a:buFont typeface="+mj-lt"/>
              <a:buAutoNum type="arabicPeriod"/>
            </a:pPr>
            <a:r>
              <a:rPr lang="sr-Latn-CS" b="1" dirty="0" smtClean="0"/>
              <a:t>Srodstvo prema zakonu </a:t>
            </a:r>
            <a:r>
              <a:rPr lang="sr-Latn-CS" dirty="0" smtClean="0"/>
              <a:t>koje se dešava u slučaju </a:t>
            </a:r>
            <a:r>
              <a:rPr lang="sr-Latn-CS" b="1" dirty="0" smtClean="0"/>
              <a:t>usvajanja dece </a:t>
            </a:r>
            <a:r>
              <a:rPr lang="sr-Latn-CS" dirty="0" smtClean="0"/>
              <a:t>(adopcije) ili pak u slučaju </a:t>
            </a:r>
            <a:r>
              <a:rPr lang="sr-Latn-CS" b="1" dirty="0" smtClean="0"/>
              <a:t>ponovne udaje i ženidbe</a:t>
            </a:r>
            <a:r>
              <a:rPr lang="sr-Latn-CS" dirty="0" smtClean="0"/>
              <a:t> kada deca iz prethodnih brakova dobijaju roditelje (</a:t>
            </a:r>
            <a:r>
              <a:rPr lang="sr-Latn-CS" b="1" dirty="0" smtClean="0"/>
              <a:t>očuha, maćehu</a:t>
            </a:r>
            <a:r>
              <a:rPr lang="sr-Latn-CS" dirty="0" smtClean="0"/>
              <a:t>), odnosno roditelji decu (</a:t>
            </a:r>
            <a:r>
              <a:rPr lang="sr-Latn-CS" b="1" dirty="0" smtClean="0"/>
              <a:t>pastorke</a:t>
            </a:r>
            <a:r>
              <a:rPr lang="sr-Latn-CS" dirty="0" smtClean="0"/>
              <a:t>).</a:t>
            </a:r>
          </a:p>
          <a:p>
            <a:pPr marL="514350" indent="-514350" algn="just"/>
            <a:endParaRPr lang="sr-Latn-C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Pošto svaki pojedinac ima dva biološka roditelja, a ovi opet svoje porodice, odnosno srodničke grupe iz kojih potiču, to svaki pojedinac svojim rađanjem objektivno stupa u odnos sa najmanje dve srodničke grupacije ljudi,tj.</a:t>
            </a:r>
            <a:r>
              <a:rPr lang="sr-Latn-CS" b="1" dirty="0" smtClean="0"/>
              <a:t>srodnike po majčinoj i po očevoj liniji</a:t>
            </a:r>
            <a:r>
              <a:rPr lang="sr-Latn-CS" dirty="0" smtClean="0"/>
              <a:t>. </a:t>
            </a:r>
          </a:p>
          <a:p>
            <a:pPr algn="just"/>
            <a:r>
              <a:rPr lang="sr-Latn-CS" dirty="0" smtClean="0"/>
              <a:t>U slučaju kada društvena zajednica prizna srodstvo po obe linije govorimo o </a:t>
            </a:r>
            <a:r>
              <a:rPr lang="sr-Latn-CS" b="1" dirty="0" smtClean="0"/>
              <a:t>bilateralnom srodničkom sistemu</a:t>
            </a:r>
            <a:r>
              <a:rPr lang="sr-Latn-CS" dirty="0" smtClean="0"/>
              <a:t>, u slučaju kada se priznaje samo srodstvo po majci govori se o </a:t>
            </a:r>
            <a:r>
              <a:rPr lang="sr-Latn-CS" b="1" dirty="0" smtClean="0"/>
              <a:t>matrilinearnom srodničkom sistemu </a:t>
            </a:r>
            <a:r>
              <a:rPr lang="sr-Latn-CS" dirty="0" smtClean="0"/>
              <a:t>i kada se priznaje samo očeva linija o </a:t>
            </a:r>
            <a:r>
              <a:rPr lang="sr-Latn-CS" b="1" dirty="0" smtClean="0"/>
              <a:t>patrilinearnom srodničkom sistemu</a:t>
            </a:r>
            <a:r>
              <a:rPr lang="sr-Latn-CS" dirty="0" smtClean="0"/>
              <a:t>.</a:t>
            </a:r>
          </a:p>
          <a:p>
            <a:pPr algn="just"/>
            <a:r>
              <a:rPr lang="sr-Latn-CS" dirty="0" smtClean="0"/>
              <a:t>Osnovni princip funkcionisanja srodničke strukture jeste razmena uzimanja i davanja jer samo tako relativno zatvorene srodničke grupe mogu da  se reprodukuju, razvijaju, šire.</a:t>
            </a:r>
          </a:p>
          <a:p>
            <a:pPr algn="just"/>
            <a:r>
              <a:rPr lang="sr-Latn-CS" dirty="0" smtClean="0"/>
              <a:t>Osnovna i univerzalna sredstva razmene između grupa su: </a:t>
            </a:r>
            <a:r>
              <a:rPr lang="sr-Latn-CS" b="1" dirty="0" smtClean="0"/>
              <a:t>1.jezik, 2.dobra ili stvari,3.žene</a:t>
            </a:r>
            <a:r>
              <a:rPr lang="sr-Latn-C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lnSpcReduction="10000"/>
          </a:bodyPr>
          <a:lstStyle/>
          <a:p>
            <a:pPr algn="just"/>
            <a:r>
              <a:rPr lang="sr-Latn-CS" dirty="0" smtClean="0"/>
              <a:t>Žene putem bračnih transakcija bivaju razmenjivane između grupa i na taj način srodničke grupe mogu da se reprodukuju biološki, ali i socijalno.</a:t>
            </a:r>
          </a:p>
          <a:p>
            <a:pPr algn="just"/>
            <a:endParaRPr lang="sr-Latn-CS" dirty="0" smtClean="0"/>
          </a:p>
          <a:p>
            <a:pPr algn="just"/>
            <a:r>
              <a:rPr lang="sr-Latn-CS" dirty="0" smtClean="0"/>
              <a:t>U svakom srodničkom sistemu postoje četiri osnovna srodnička položaja:</a:t>
            </a:r>
          </a:p>
          <a:p>
            <a:pPr marL="514350" indent="-514350" algn="just">
              <a:buFont typeface="+mj-lt"/>
              <a:buAutoNum type="arabicPeriod"/>
            </a:pPr>
            <a:r>
              <a:rPr lang="sr-Latn-CS" b="1" dirty="0" smtClean="0"/>
              <a:t>Otac-muž</a:t>
            </a:r>
          </a:p>
          <a:p>
            <a:pPr marL="514350" indent="-514350" algn="just">
              <a:buFont typeface="+mj-lt"/>
              <a:buAutoNum type="arabicPeriod"/>
            </a:pPr>
            <a:r>
              <a:rPr lang="sr-Latn-CS" b="1" dirty="0" smtClean="0"/>
              <a:t>Majka-žena</a:t>
            </a:r>
          </a:p>
          <a:p>
            <a:pPr marL="514350" indent="-514350" algn="just">
              <a:buFont typeface="+mj-lt"/>
              <a:buAutoNum type="arabicPeriod"/>
            </a:pPr>
            <a:r>
              <a:rPr lang="sr-Latn-CS" b="1" dirty="0" smtClean="0"/>
              <a:t>Sin-brat</a:t>
            </a:r>
          </a:p>
          <a:p>
            <a:pPr marL="514350" indent="-514350" algn="just">
              <a:buFont typeface="+mj-lt"/>
              <a:buAutoNum type="arabicPeriod"/>
            </a:pPr>
            <a:r>
              <a:rPr lang="sr-Latn-CS" b="1" dirty="0" smtClean="0"/>
              <a:t>Ćerka-sestra.</a:t>
            </a:r>
          </a:p>
          <a:p>
            <a:pPr marL="514350" indent="-514350" algn="just">
              <a:buFont typeface="+mj-lt"/>
              <a:buAutoNum type="arabicPeriod"/>
            </a:pPr>
            <a:endParaRPr lang="sr-Latn-CS" b="1" dirty="0" smtClean="0"/>
          </a:p>
          <a:p>
            <a:pPr marL="514350" indent="-514350" algn="just"/>
            <a:r>
              <a:rPr lang="sr-Latn-CS" dirty="0" smtClean="0"/>
              <a:t>Ova četiri položaja čine strukturu nuklearne porodice.</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2225</Words>
  <Application>Microsoft Office PowerPoint</Application>
  <PresentationFormat>On-screen Show (4:3)</PresentationFormat>
  <Paragraphs>105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Sociologija obrazovanja i porodice VIII</vt:lpstr>
      <vt:lpstr>Porodična svojina i nasleđivanje</vt:lpstr>
      <vt:lpstr>Slide 3</vt:lpstr>
      <vt:lpstr>Slide 4</vt:lpstr>
      <vt:lpstr>Srodstvo – pojam i vrste</vt:lpstr>
      <vt:lpstr>Slide 6</vt:lpstr>
      <vt:lpstr>Slide 7</vt:lpstr>
      <vt:lpstr>Slide 8</vt:lpstr>
      <vt:lpstr>Slide 9</vt:lpstr>
      <vt:lpstr>Zakon kontrakcije srodničkih odnosa</vt:lpstr>
      <vt:lpstr>Slide 11</vt:lpstr>
      <vt:lpstr>Slide 12</vt:lpstr>
      <vt:lpstr>Slide 13</vt:lpstr>
      <vt:lpstr>Slide 14</vt:lpstr>
      <vt:lpstr>Incest tabu i moderna porodica</vt:lpstr>
      <vt:lpstr>Slide 16</vt:lpstr>
      <vt:lpstr>Slide 17</vt:lpstr>
      <vt:lpstr>Slide 18</vt:lpstr>
      <vt:lpstr>Seksualno zlostavljanje dece i savremena porodica</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VIII</dc:title>
  <dc:creator>Mirjana</dc:creator>
  <cp:lastModifiedBy>Mirjana</cp:lastModifiedBy>
  <cp:revision>5</cp:revision>
  <dcterms:created xsi:type="dcterms:W3CDTF">2020-04-23T16:15:24Z</dcterms:created>
  <dcterms:modified xsi:type="dcterms:W3CDTF">2020-04-23T16:31:39Z</dcterms:modified>
</cp:coreProperties>
</file>