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2D7DF-CC09-41DF-A7D8-2B35D2053C7E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173E8-C421-4575-BEA2-3053C756726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VII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P</a:t>
            </a:r>
            <a:r>
              <a:rPr lang="sr-Latn-RS" dirty="0" smtClean="0"/>
              <a:t>redavanja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Ignorisanje ženskog domaćeg rada kao rada upravo je bilo moguće na temelju ideološke separacije domaćinstva i porodice od sfere rada i proizvodnje.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Ženski “nerad” je vezan za porodicu kao njeno nepriznato radno mesto. Shodno tome, kao zvaničan, zakonski nosilac rada i prihoda kojim se izdržava moderna porodica, isključivo je priznat muškarac, suprug i otac porodice u svojoj plaćenoj izvan porodičnoj ulozi njenog hranitelja.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Savremena razmatranja su ženama vratile samopoštovanje i uverenje da njihove  svakodnevne aktivnosti u domaćinstvu nisu samo uzaludno rintanje bez ikakvog smisla i vrednosti.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3600" dirty="0" smtClean="0"/>
              <a:t>Porodično domaćinstvo kao redistributivna i potrošačka zajednica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Kada se raspravlja o ulozi doaćinstva u raspodeli prihoda može se prigovoriti da </a:t>
            </a:r>
            <a:r>
              <a:rPr lang="sr-Latn-CS" b="1" dirty="0" smtClean="0"/>
              <a:t>Valterstajnova analiza </a:t>
            </a:r>
            <a:r>
              <a:rPr lang="sr-Latn-CS" dirty="0" smtClean="0"/>
              <a:t>računa sa trajnom kohezijom domaćinstva, tj. neizmenljivim sastavom porodice i domaćinstva, te u tom smislu prenaglašava unutrašnju homogenost i jedinstvo interesa članova domaćinstva.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Sve brojnije kategorije domaćinstva u današnjici izložene su nestabilnosti upravo zbog neostvarene strukturarne povezanosti između najamnog i nenajamnog rada.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 Stoga se može generalizovati da doaćinstva koja imaju samo jednog odraslog člana pokazuju nestabilnu formu.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Latn-CS" dirty="0" smtClean="0"/>
              <a:t>Doaćinstva kao jedinica u kojoj se vrši redistribucija ostvarenih prihoda, podrazumeva ne sao monetarni aspekt tih prihoda, već i redistribuciju dobara unutar domaćinstva.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 Rastuća individualizacija na frontu kupaca i diferencijacija na tržištima roba uslovljavaju diferencijaciju na nekada jedinstvenom tržištu koje je bilo namenjeno potrošnji cele porodice i usluga koje se namenjuju samo određenim članovima u određenom porodičnom statusu: </a:t>
            </a:r>
            <a:r>
              <a:rPr lang="sr-Latn-CS" b="1" dirty="0" smtClean="0"/>
              <a:t>porodiljama, bebama, maloj deci, adolescentima, mladima bez porodice, starima, tržišta namenjena isključivo muškarcima, i ona namenjena isključivo ženama.</a:t>
            </a:r>
          </a:p>
          <a:p>
            <a:pPr algn="just"/>
            <a:endParaRPr lang="sr-Latn-CS" b="1" dirty="0" smtClean="0"/>
          </a:p>
          <a:p>
            <a:pPr algn="just"/>
            <a:r>
              <a:rPr lang="sr-Latn-CS" dirty="0" smtClean="0"/>
              <a:t>Domaćinstvo kao posrednik između tržista roba i kupaca u svojstvu članova domaćinstva dobija funkciju da selektira i usmerava kupce, odnosno potrošače ka određenim robama na tržištu.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Domaćinstvo moderne porodice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Latn-CS" b="1" dirty="0" smtClean="0"/>
              <a:t>Domaće grupe ili kućne zajednice </a:t>
            </a:r>
            <a:r>
              <a:rPr lang="sr-Latn-CS" dirty="0" smtClean="0"/>
              <a:t>predstavljaju grupacije predmoderne ere u kojima se zadovoljavaju svakodnevne egzistencijalne funkcije ukupnog stanovništva. Ali to su istovremeno i društvene zajednice u kojima se odvijaju ukupna društvena proizvodnja, ili bar njen najveći i najznačajniji deo.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Prosečno domaćinstvo u modernom društvu i savremenim ekonomskim i tehnološkim okolnostima u razvijenim delovima sveta izgubilo je veliki deo domaćih funkcija koje je nekada obavljala domaća zajednica. Najznačajnija od tih funkcija koja je povučena iz porodične grupe i smeštena u druge institucionalne okvire (fabrika, preduzeće, nadleštva, isl.) jeste </a:t>
            </a:r>
            <a:r>
              <a:rPr lang="sr-Latn-CS" b="1" dirty="0" smtClean="0"/>
              <a:t>proizvodna funkcija, </a:t>
            </a:r>
            <a:r>
              <a:rPr lang="sr-Latn-CS" dirty="0" smtClean="0"/>
              <a:t>koja je u modernoj eri definitivno postala samostalna ekonomska društvena funkcija.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Funkcije koje su nekada bile identifikovane sa porodicom prestaju to da budu i prelaze u druge sfere društvenog života: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Ekonomska funkcija.</a:t>
            </a:r>
            <a:r>
              <a:rPr lang="sr-Latn-CS" dirty="0" smtClean="0"/>
              <a:t> Proizvodno-radne funkcije prelaze u specijalizovane radne organizacije i fabrički sistem rada. Porodica postaje čisto potrošačka zajednica.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Rekreaciona funkcija. </a:t>
            </a:r>
            <a:r>
              <a:rPr lang="sr-Latn-CS" dirty="0" smtClean="0"/>
              <a:t>Nekada je porodica bila mesto opuštanja i raznovrsnih zabava i svetkovina. Danas porodica služi kao mesto odmora, a rekreacija, zabava i druženje se odvijaju izvan porodice u raznim oblicima neformalnog i formalnog okupljanja.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Zaštitna funkcija. </a:t>
            </a:r>
            <a:r>
              <a:rPr lang="sr-Latn-CS" dirty="0" smtClean="0"/>
              <a:t>Porodica je dugo bila jedina zaštita pojedincu. Danas je zaštitna funkcija kako pojedinaca tako i cele porodice preneta na brojne vanporodične institucije i organizacije (Osiguravajući zavodi, banke, socijalno-zaštitne ustanove)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Religiozna funkcija.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Odbrambena funkcija. </a:t>
            </a:r>
            <a:r>
              <a:rPr lang="sr-Latn-CS" dirty="0" smtClean="0"/>
              <a:t>(U savremenom društvu: vojska i policija)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Edukativna funkcija.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Adiministraztvno-upravna funkcija.</a:t>
            </a:r>
            <a:r>
              <a:rPr lang="sr-Latn-CS" dirty="0" smtClean="0"/>
              <a:t> Moderno društvo isključuje očevu samovolju u nekim osnovnim pravima i obavezama članova porodice.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Domaćinstvo kao prikupljači prihoda u svetskoj ekonomiji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Voler</a:t>
            </a:r>
            <a:r>
              <a:rPr lang="sr-Latn-CS" dirty="0" smtClean="0"/>
              <a:t>š</a:t>
            </a:r>
            <a:r>
              <a:rPr lang="en-US" dirty="0" err="1" smtClean="0"/>
              <a:t>tajna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en-US" dirty="0" err="1" smtClean="0"/>
              <a:t>kapitali</a:t>
            </a:r>
            <a:r>
              <a:rPr lang="sr-Latn-CS" dirty="0" smtClean="0"/>
              <a:t>z</a:t>
            </a:r>
            <a:r>
              <a:rPr lang="en-US" dirty="0" smtClean="0"/>
              <a:t>am </a:t>
            </a:r>
            <a:r>
              <a:rPr lang="en-US" dirty="0" err="1" smtClean="0"/>
              <a:t>obja</a:t>
            </a:r>
            <a:r>
              <a:rPr lang="sr-Latn-CS" dirty="0" smtClean="0"/>
              <a:t>š</a:t>
            </a:r>
            <a:r>
              <a:rPr lang="en-US" dirty="0" err="1" smtClean="0"/>
              <a:t>njava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CS" dirty="0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ugla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reprodukcije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svetskog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originalan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sr-Latn-CS" dirty="0" smtClean="0"/>
              <a:t>ć</a:t>
            </a:r>
            <a:r>
              <a:rPr lang="en-US" dirty="0" err="1" smtClean="0"/>
              <a:t>instvu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dosada</a:t>
            </a:r>
            <a:r>
              <a:rPr lang="sr-Latn-CS" dirty="0" smtClean="0"/>
              <a:t>š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 smtClean="0"/>
              <a:t>tuma</a:t>
            </a:r>
            <a:r>
              <a:rPr lang="sr-Latn-CS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sr-Latn-CS" dirty="0" smtClean="0"/>
              <a:t>č</a:t>
            </a:r>
            <a:r>
              <a:rPr lang="en-US" dirty="0" smtClean="0"/>
              <a:t>a o </a:t>
            </a:r>
            <a:r>
              <a:rPr lang="en-US" dirty="0" err="1" smtClean="0"/>
              <a:t>gubitku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sr-Latn-CS" dirty="0" smtClean="0"/>
              <a:t>ć</a:t>
            </a:r>
            <a:r>
              <a:rPr lang="en-US" dirty="0" err="1" smtClean="0"/>
              <a:t>instva</a:t>
            </a:r>
            <a:r>
              <a:rPr lang="en-US" dirty="0" smtClean="0"/>
              <a:t> on </a:t>
            </a:r>
            <a:r>
              <a:rPr lang="en-US" dirty="0" err="1" smtClean="0"/>
              <a:t>smelo</a:t>
            </a:r>
            <a:r>
              <a:rPr lang="en-US" dirty="0" smtClean="0"/>
              <a:t> </a:t>
            </a:r>
            <a:r>
              <a:rPr lang="sr-Latn-CS" dirty="0" smtClean="0"/>
              <a:t>z</a:t>
            </a:r>
            <a:r>
              <a:rPr lang="en-US" dirty="0" err="1" smtClean="0"/>
              <a:t>aklju</a:t>
            </a:r>
            <a:r>
              <a:rPr lang="sr-Latn-CS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CS" dirty="0" smtClean="0"/>
              <a:t>:”</a:t>
            </a:r>
            <a:r>
              <a:rPr lang="en-US" dirty="0" err="1" smtClean="0"/>
              <a:t>Doma</a:t>
            </a:r>
            <a:r>
              <a:rPr lang="sr-Latn-CS" dirty="0" smtClean="0"/>
              <a:t>ć</a:t>
            </a:r>
            <a:r>
              <a:rPr lang="en-US" dirty="0" err="1" smtClean="0"/>
              <a:t>instvo</a:t>
            </a:r>
            <a:r>
              <a:rPr lang="en-US" dirty="0" smtClean="0"/>
              <a:t> u </a:t>
            </a:r>
            <a:r>
              <a:rPr lang="en-US" dirty="0" err="1" smtClean="0"/>
              <a:t>sa</a:t>
            </a:r>
            <a:r>
              <a:rPr lang="sr-Latn-CS" dirty="0" smtClean="0"/>
              <a:t>vremenim društvima, kako oko centra, tako naročito na periferiji ne odumire već, naprotiv, jača svoje funkcije, pri čemu njegov oblik i funkcije ne moraju uvek biti porodični”. On smatra da je uloga domaćinstva ključna i gorovo paradigmatska za objašnjenje opstanka i razvoja kapitalizma kao svetskog sistema. </a:t>
            </a:r>
          </a:p>
          <a:p>
            <a:pPr algn="just"/>
            <a:r>
              <a:rPr lang="sr-Latn-CS" dirty="0" smtClean="0"/>
              <a:t>Domaćinstvo se u njegovoj teoriji tretira kao prikupljač prihoda, i tako ima ključnu ulogu u održavanju procesa kapitalističke akumulacije.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Domaćinstvo je glavna institucionalna sfera svetskog sistema. </a:t>
            </a:r>
          </a:p>
          <a:p>
            <a:pPr algn="just"/>
            <a:r>
              <a:rPr lang="sr-Latn-CS" dirty="0" smtClean="0"/>
              <a:t>Domaćinstvo obezbeđuje radnu snagu kapitalizmu tako što omogućava kombinovanje prihoda iz najamnog i nenajamnog rada koji zajedno ostvaruje jedan primeren rezervoar resura koji garantuje obnavljanje radne snage.</a:t>
            </a:r>
          </a:p>
          <a:p>
            <a:pPr marL="514350" indent="-514350" algn="just"/>
            <a:r>
              <a:rPr lang="sr-Latn-CS" dirty="0" smtClean="0"/>
              <a:t>U savremenim uslovima kapitalističkih sistema svako pojedinačno domaćinstvo predstavlja kombinaciju pet osnovnih vrsta prihoda. To su: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Najamnina,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Prodaja na tržištu,tj.profit,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Trensferi stanovništva preko države ili direktno od nje,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Renta,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Naturalna proizvodnja.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Domaćinstvo kao rezervoar neinstitucionalizovanog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CS" b="1" dirty="0" smtClean="0"/>
              <a:t>Domaća ili kućna zajednica </a:t>
            </a:r>
            <a:r>
              <a:rPr lang="sr-Latn-CS" dirty="0" smtClean="0"/>
              <a:t>koja predhodi modernom porodičnom domaćinstvu u ekonomskom smislu se mogla razumeti kao rezervoar radne snage koji je pokretao i omogućavao naturalnu proizvodnju.</a:t>
            </a:r>
          </a:p>
          <a:p>
            <a:pPr algn="just"/>
            <a:r>
              <a:rPr lang="sr-Latn-CS" dirty="0" smtClean="0"/>
              <a:t>U uslovima nerazvijenih sredstava za proizvodnju, ekonomsko blagostanje i društveni položaj u zajednici je zavisio od broja raspoloživih ruku: što više radnika to i bogatija kućna zajednica.</a:t>
            </a:r>
          </a:p>
          <a:p>
            <a:pPr algn="just"/>
            <a:r>
              <a:rPr lang="sr-Latn-CS" dirty="0" smtClean="0"/>
              <a:t>Obzirom na svoj suženiji srodnički sastav, moderno porodično domaćinstvo ne deluje kao rezevoar rada putem umnožavanja ili agregacije radnika, već preko kombinovanja i povezivanja različitih vrsta radova, pre svega najamnog rada izvan porodice i nenajamnog unutar porodice.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U savremenom društvu postoje različite vrste nenajamanog rada koji se obavlja ili u okviru domaćinstva ili delimično izvan njega ali u sadejstvu više članova domaćinstva. To su različiti oblici </a:t>
            </a:r>
            <a:r>
              <a:rPr lang="sr-Latn-CS" b="1" dirty="0" smtClean="0"/>
              <a:t>neformalnog rada </a:t>
            </a:r>
            <a:r>
              <a:rPr lang="sr-Latn-CS" dirty="0" smtClean="0"/>
              <a:t>na </a:t>
            </a:r>
            <a:r>
              <a:rPr lang="sr-Latn-CS" b="1" dirty="0" smtClean="0"/>
              <a:t>crnom tržištu ili siva ekonomija </a:t>
            </a:r>
            <a:r>
              <a:rPr lang="sr-Latn-CS" dirty="0" smtClean="0"/>
              <a:t>u savremenom kapitalizmu, za koju je karakteristično:</a:t>
            </a:r>
            <a:r>
              <a:rPr lang="sr-Latn-CS" b="1" dirty="0" smtClean="0"/>
              <a:t>nepostojanje formalno institucionalizovanog priznanja ili ovlašćenja za obavljanje određenih poslova ili vršenje usluga od strane države i zakonodavne vlasti.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Obavljaju ih pojedinci ili velike grupe stanovništva koje nemaju drugog izbora i koje se nalaze u nekoj vrsti neslobodnog ili poluslobodnog položaja ili zavisnosti, kao što su:1.</a:t>
            </a:r>
            <a:r>
              <a:rPr lang="sr-Latn-CS" b="1" dirty="0" smtClean="0"/>
              <a:t>žene</a:t>
            </a:r>
            <a:r>
              <a:rPr lang="sr-Latn-CS" dirty="0" smtClean="0"/>
              <a:t> zavisne od svoje porodice ili muževljevih prihoda,2. </a:t>
            </a:r>
            <a:r>
              <a:rPr lang="sr-Latn-CS" b="1" dirty="0" smtClean="0"/>
              <a:t>mladi</a:t>
            </a:r>
            <a:r>
              <a:rPr lang="sr-Latn-CS" dirty="0" smtClean="0"/>
              <a:t> zavisni od porodičnog izdržavanja,3. velike mase seljačkog poluproleterijata širom sveta koje ne mogu da napuste svoje poljoprivredno gazdinstvo, jer nemaju sredstva da obezbede egzistenciju za članove porodice, ali mogu privremeno i povremeno da prihvate razne oblike privremenog najama bez ikakvih garancija i sa najnižim prihodima.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Neformalni rad, bez obzira na formu jeste uvek podplaćen i eksploatisan rad.  Pojedinac, za mnogo nižu zaradu, mora da uloži mnogo više rada pod najtežim uslovima i bez garantovanog vremenskog roka trajanja, tj. Rad može prestati u bilo kom trenutku.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Kućni rad žene kao specifičan vid neformalnog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Najznačajniju i najbrojniju kategoriju nosilaca neformalnog rada u savremenim društvima čini svakodnevni rad žena domaćica u porodičnom domaćinstvu.</a:t>
            </a:r>
          </a:p>
          <a:p>
            <a:pPr algn="just"/>
            <a:r>
              <a:rPr lang="sr-Latn-CS" dirty="0" smtClean="0"/>
              <a:t>Prema analizi Džoan Smit, ženski kućni rad se razlikuje od svih navedenih oblika neformalnog rada po sledećim karakteristikama:</a:t>
            </a:r>
          </a:p>
          <a:p>
            <a:pPr algn="just"/>
            <a:endParaRPr lang="sr-Latn-C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To je jedini rad koji direktno dolazi u kontakt s robom. U rukama doaćice robe se realizuju kao upotrebne vrednosti.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Svakodnevni rad žena u domaćinstvu smanjuje potrebu za zapošljavanjem,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Ženski kućni rad ima kraći interval nezavisnosti od drugih radova,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To je rad koji je pod najmanjim uticajem vrednosti najamnog  rada.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Tek debata o “domaćem radu” koju su otvorile feminističke teoretičarke a u koju su se potom uključili mnogi sociolozi i ekonomisti dovela je do otkrića ove vrste rada, odnosno tačnije, do njegovog priznavanja kao rada.</a:t>
            </a:r>
          </a:p>
          <a:p>
            <a:pPr algn="just"/>
            <a:r>
              <a:rPr lang="sr-Latn-CS" dirty="0" smtClean="0"/>
              <a:t>Slobodno se može tvrditi da pre te debate ovaj rad nije u društvenoj javnosti uopšte tretiran kao rad, već pod neutralnim terminom – </a:t>
            </a:r>
            <a:r>
              <a:rPr lang="sr-Latn-CS" b="1" dirty="0" smtClean="0"/>
              <a:t>kućni poslovi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Određenje ovog rada žena sastojalo se samo u negativnim odrednicama koje su jasno nosile podcenjivački smisao: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Neproizvodan(nekoristan) rad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Naturalni rad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Rad koji ne donosi zaradu (neplaćen rad)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Privatni ili lični rad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Rad namenjen svakodnevnoj potrošnji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Rutinski, nekreativan rad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Nezakonski ili nelegalan rad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Društveno nepriznat rad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1310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Sociologija obrazovanja i porodice VII</vt:lpstr>
      <vt:lpstr>Domaćinstvo moderne porodice</vt:lpstr>
      <vt:lpstr>Slide 3</vt:lpstr>
      <vt:lpstr>Domaćinstvo kao prikupljači prihoda u svetskoj ekonomiji</vt:lpstr>
      <vt:lpstr>Slide 5</vt:lpstr>
      <vt:lpstr>Domaćinstvo kao rezervoar neinstitucionalizovanog rada</vt:lpstr>
      <vt:lpstr>Slide 7</vt:lpstr>
      <vt:lpstr>Kućni rad žene kao specifičan vid neformalnog rada</vt:lpstr>
      <vt:lpstr>Slide 9</vt:lpstr>
      <vt:lpstr>Slide 10</vt:lpstr>
      <vt:lpstr>Porodično domaćinstvo kao redistributivna i potrošačka zajednica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VII</dc:title>
  <dc:creator>Mirjana</dc:creator>
  <cp:lastModifiedBy>Mirjana</cp:lastModifiedBy>
  <cp:revision>4</cp:revision>
  <dcterms:created xsi:type="dcterms:W3CDTF">2020-04-16T14:55:42Z</dcterms:created>
  <dcterms:modified xsi:type="dcterms:W3CDTF">2020-04-16T15:08:48Z</dcterms:modified>
</cp:coreProperties>
</file>