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CC8E903-46EA-4D3D-971F-4A584B2E8531}" type="datetimeFigureOut">
              <a:rPr lang="en-US" smtClean="0"/>
              <a:t>4/3/2020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4D6CD30-BF43-40FC-B274-5A4BD0E854E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8E903-46EA-4D3D-971F-4A584B2E8531}"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8E903-46EA-4D3D-971F-4A584B2E8531}"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8E903-46EA-4D3D-971F-4A584B2E8531}"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C8E903-46EA-4D3D-971F-4A584B2E8531}"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6CD30-BF43-40FC-B274-5A4BD0E854E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C8E903-46EA-4D3D-971F-4A584B2E8531}"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CC8E903-46EA-4D3D-971F-4A584B2E8531}"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C8E903-46EA-4D3D-971F-4A584B2E8531}"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8E903-46EA-4D3D-971F-4A584B2E8531}"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C8E903-46EA-4D3D-971F-4A584B2E8531}"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6CD30-BF43-40FC-B274-5A4BD0E854E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C8E903-46EA-4D3D-971F-4A584B2E8531}"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4D6CD30-BF43-40FC-B274-5A4BD0E854E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C8E903-46EA-4D3D-971F-4A584B2E8531}" type="datetimeFigureOut">
              <a:rPr lang="en-US" smtClean="0"/>
              <a:t>4/3/2020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D6CD30-BF43-40FC-B274-5A4BD0E854E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Sociologija obrazovanja i porodice V</a:t>
            </a:r>
            <a:endParaRPr lang="en-US" dirty="0"/>
          </a:p>
        </p:txBody>
      </p:sp>
      <p:sp>
        <p:nvSpPr>
          <p:cNvPr id="3" name="Subtitle 2"/>
          <p:cNvSpPr>
            <a:spLocks noGrp="1"/>
          </p:cNvSpPr>
          <p:nvPr>
            <p:ph type="subTitle" idx="1"/>
          </p:nvPr>
        </p:nvSpPr>
        <p:spPr/>
        <p:txBody>
          <a:bodyPr/>
          <a:lstStyle/>
          <a:p>
            <a:r>
              <a:rPr lang="en-US" dirty="0" smtClean="0"/>
              <a:t>P</a:t>
            </a:r>
            <a:r>
              <a:rPr lang="sr-Latn-RS" dirty="0" smtClean="0"/>
              <a:t>redavanja</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500042"/>
            <a:ext cx="8229600" cy="5626121"/>
          </a:xfrm>
        </p:spPr>
        <p:txBody>
          <a:bodyPr>
            <a:normAutofit fontScale="85000" lnSpcReduction="20000"/>
          </a:bodyPr>
          <a:lstStyle/>
          <a:p>
            <a:pPr algn="just"/>
            <a:r>
              <a:rPr lang="sr-Latn-CS" dirty="0" smtClean="0"/>
              <a:t>Porodica keo proizvodna jedinica društva danas se sreće samo u slučajevima poljoprivrednih seoskih porodica i to u društvima u kojima poljoprivredna proizvodnja još nije doživela celovitu industrijsku transformaciju.</a:t>
            </a:r>
          </a:p>
          <a:p>
            <a:pPr algn="just"/>
            <a:endParaRPr lang="sr-Latn-CS" dirty="0" smtClean="0"/>
          </a:p>
          <a:p>
            <a:pPr algn="just"/>
            <a:r>
              <a:rPr lang="sr-Latn-CS" dirty="0" smtClean="0"/>
              <a:t>Porodica je uvek predstavljala mesto ukrštanja i dodira ali i sukobljavanja rasno, etnički i nacionalno podeljenih kulturnih zajednica i grupa. U savremenoj situaciji društvenih sukoba na rasno-etničkoj i nacionalnoj osnovi, porodice sve češće postaju medijatori tih sukobljavanja i njihove neposredne žrtve.</a:t>
            </a:r>
          </a:p>
          <a:p>
            <a:pPr algn="just"/>
            <a:r>
              <a:rPr lang="sr-Latn-CS" dirty="0" smtClean="0"/>
              <a:t>Dominantnost klasne podele na početku i u eri industrijalizacije građanskih društava uticala je da se porodica formira kao stabilni odnos i grupa jer je održavanje klasne pozicije porodice ograničavalo i potiskivalo javljanje drugih suprotnosti unutar porodične grupe. Procesi slabljenja klasne dihotomije u fazi post-moderne transformacije razvijenih društava omogućavaju da se unutar porodice razigraju njene unutrašnje suprotnostipo linjijama rodno-polne i generacijske podele koje sadašnju porodicu čine krajnje nestabilnom i privrednom formim.</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2. Porodica između privatnosti i javnosti</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Privatna porodica rezultat je modernog razvoja koji se temelji na sledećim procesima:</a:t>
            </a:r>
          </a:p>
          <a:p>
            <a:pPr marL="514350" indent="-514350" algn="just">
              <a:buFont typeface="+mj-lt"/>
              <a:buAutoNum type="arabicPeriod"/>
            </a:pPr>
            <a:r>
              <a:rPr lang="sr-Latn-CS" dirty="0" smtClean="0"/>
              <a:t>Smanjivanja broja članova porodice, ali ne u smislu oblika porodice (nuklearna ili proširena) već u smislu izmene njenog sastava: manje dece i odsustvo stranih osoba iz domaćinstava (samaca, posluge i sl.).</a:t>
            </a:r>
          </a:p>
          <a:p>
            <a:pPr marL="514350" indent="-514350" algn="just">
              <a:buFont typeface="+mj-lt"/>
              <a:buAutoNum type="arabicPeriod"/>
            </a:pPr>
            <a:r>
              <a:rPr lang="sr-Latn-CS" dirty="0" smtClean="0"/>
              <a:t>Proces prostornog sužavanja porodice u smislu odsustva porodičnih aktivnosti u javnom prostoru (povlačenje porodice iz ulice, susedstva, parkova, individualizacija kućnog prostora)</a:t>
            </a:r>
          </a:p>
          <a:p>
            <a:pPr marL="514350" indent="-514350" algn="just">
              <a:buFont typeface="+mj-lt"/>
              <a:buAutoNum type="arabicPeriod"/>
            </a:pPr>
            <a:r>
              <a:rPr lang="sr-Latn-CS" dirty="0" smtClean="0"/>
              <a:t>Promena normi kojma se rukovodi ponašanje u porodici. Od javne ideološke i religijske kontrole porodice ka unutrašnjoj kontroli od strane porodične ideologije.</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3966"/>
          </a:xfrm>
        </p:spPr>
        <p:txBody>
          <a:bodyPr>
            <a:normAutofit fontScale="90000"/>
          </a:bodyPr>
          <a:lstStyle/>
          <a:p>
            <a:endParaRPr lang="en-US" dirty="0"/>
          </a:p>
        </p:txBody>
      </p:sp>
      <p:sp>
        <p:nvSpPr>
          <p:cNvPr id="3" name="Content Placeholder 2"/>
          <p:cNvSpPr>
            <a:spLocks noGrp="1"/>
          </p:cNvSpPr>
          <p:nvPr>
            <p:ph idx="1"/>
          </p:nvPr>
        </p:nvSpPr>
        <p:spPr>
          <a:xfrm>
            <a:off x="457200" y="571480"/>
            <a:ext cx="8229600" cy="5554683"/>
          </a:xfrm>
        </p:spPr>
        <p:txBody>
          <a:bodyPr>
            <a:normAutofit fontScale="92500" lnSpcReduction="10000"/>
          </a:bodyPr>
          <a:lstStyle/>
          <a:p>
            <a:pPr algn="just"/>
            <a:r>
              <a:rPr lang="sr-Latn-CS" dirty="0" smtClean="0"/>
              <a:t>Privatizacija se sagledava kao </a:t>
            </a:r>
            <a:r>
              <a:rPr lang="sr-Latn-CS" b="1" dirty="0" smtClean="0"/>
              <a:t>kulturni proces </a:t>
            </a:r>
            <a:r>
              <a:rPr lang="sr-Latn-CS" dirty="0" smtClean="0"/>
              <a:t>koji daje fizionomiju vrednostima i osećanjima članova porodice. U ovome se ogleda moderni preokret u odnosu na antičko shvatanje članova privatnosti koje je porodicu poistovećivalo sa nečim nedoličnim i necivilizovanim.</a:t>
            </a:r>
          </a:p>
          <a:p>
            <a:pPr algn="just"/>
            <a:r>
              <a:rPr lang="sr-Latn-CS" dirty="0" smtClean="0"/>
              <a:t>U okviru rano renesansnih itlijanskih gradova počinje da se razvija jedan novi oblik života koji će u </a:t>
            </a:r>
            <a:r>
              <a:rPr lang="sr-Latn-CS" b="1" dirty="0" smtClean="0"/>
              <a:t>XVIII veku </a:t>
            </a:r>
            <a:r>
              <a:rPr lang="sr-Latn-CS" dirty="0" smtClean="0"/>
              <a:t>postati dominantan: </a:t>
            </a:r>
            <a:r>
              <a:rPr lang="sr-Latn-CS" b="1" dirty="0" smtClean="0"/>
              <a:t>privatna porodična intima</a:t>
            </a:r>
            <a:r>
              <a:rPr lang="sr-Latn-CS" dirty="0" smtClean="0"/>
              <a:t>.</a:t>
            </a:r>
          </a:p>
          <a:p>
            <a:pPr algn="just"/>
            <a:r>
              <a:rPr lang="sr-Latn-CS" dirty="0" smtClean="0"/>
              <a:t>U ranoj građanskoj eri još uvek postoji tesno prožimanje između sfere privatnosti i javnosti koja ide posred porodice. Sa jedne strane, iznutra, porodična privatnost se individualizuje i intenzivira u svom sadržaju u načinu iskazivanja. Sa druge strane sama porodica postaje izvorište časti i dostojanstva pojedinca koga u javnosti prati obeležje porodičnog porekla i socijalne pripadnosti.</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500042"/>
            <a:ext cx="8229600" cy="5626121"/>
          </a:xfrm>
        </p:spPr>
        <p:txBody>
          <a:bodyPr>
            <a:normAutofit fontScale="92500" lnSpcReduction="10000"/>
          </a:bodyPr>
          <a:lstStyle/>
          <a:p>
            <a:pPr algn="just"/>
            <a:r>
              <a:rPr lang="sr-Latn-CS" dirty="0" smtClean="0"/>
              <a:t>Dom i porodica u građanskoj klasi dobijaju funkciju ideološke i psihološke emancipacije.</a:t>
            </a:r>
          </a:p>
          <a:p>
            <a:pPr algn="just"/>
            <a:r>
              <a:rPr lang="sr-Latn-CS" dirty="0" smtClean="0"/>
              <a:t>Porodica ima vrednost i značaj psihološke emancipacije pojedinca. Ona je mesto njegove afirmacije, a i opuštanja od grubosti svakodnevnog zarađivanja. Privatnost građanske porodice omogućava stoga razvoj jedne specifične atmosfere čežnje ka intimnosti koja se doživljava kao emancipacija prisnosti.</a:t>
            </a:r>
          </a:p>
          <a:p>
            <a:pPr algn="just"/>
            <a:r>
              <a:rPr lang="sr-Latn-CS" dirty="0" smtClean="0"/>
              <a:t>Industrijalizacija donosi samo prividni rascep između porodične privatnosti i javnosti sfere industrijskog rada. Naime, podela između ovih sfera i nadalje ide posred porodice, samo sada više ne preko buržoaskog salona, već razdvajanjem životnih putanja pojedinih članova porodice, oca koga zarobljava fabrika ili kancelarija i majke i dece koji ostaju zarobljenici porodice.</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3.Između grupnog poretka i slobode pojedinca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Trajna protivurečnost u porodici nastaje zbog protvurečnosti dva principa regrutovanja njenog članstva. Na jednoj strani to je dobrovoljan pristanak, slobodna odluka o biranju bračnog partnera i želja da se osnuje vlastita porodična zajednica, sa druge strane, pripadnost na temelju porekla po krvi, tj. po rođenju koje je nezavisno od bilo kakve individualne odluke ili pristanka, tj. predhodi eventualnom činu naknadnog odobravanja ili saglašavanja. </a:t>
            </a:r>
          </a:p>
          <a:p>
            <a:pPr algn="just"/>
            <a:r>
              <a:rPr lang="sr-Latn-CS" dirty="0" smtClean="0"/>
              <a:t>U maloj porodičnoj zajednici imamo članove koji su slobodno izabrali tu zajednicu i članove koji joj pripadaju po prirodnoj nužnosti.</a:t>
            </a:r>
          </a:p>
          <a:p>
            <a:pPr algn="just"/>
            <a:r>
              <a:rPr lang="sr-Latn-CS" dirty="0" smtClean="0"/>
              <a:t>Ova unutrašnja suprotnost ima implikacije u samoj strukturi porodice, njenim intergeneracijskim odnosima.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a:bodyPr>
          <a:lstStyle/>
          <a:p>
            <a:pPr algn="just"/>
            <a:r>
              <a:rPr lang="sr-Latn-CS" dirty="0" smtClean="0"/>
              <a:t>Porodica je veoma ranjiva grupa. Ona se gotovo svakodnevno nalazi na probi i iskušenju da jedan od dva nepomirljiva principa njene tvorbe odnesu pobedu: ili sloboda što znači raspad grupe, ili prinuda, što znači njeno unutrašnje rastakanje.</a:t>
            </a:r>
          </a:p>
          <a:p>
            <a:pPr algn="just"/>
            <a:endParaRPr lang="sr-Latn-CS" dirty="0" smtClean="0"/>
          </a:p>
          <a:p>
            <a:pPr algn="just"/>
            <a:r>
              <a:rPr lang="sr-Latn-CS" dirty="0" smtClean="0"/>
              <a:t>Moderni brak uvodi pojedinca u zamršeno klupko procenjivanja i udvaranja.</a:t>
            </a:r>
          </a:p>
          <a:p>
            <a:pPr algn="just"/>
            <a:endParaRPr lang="sr-Latn-CS" dirty="0" smtClean="0"/>
          </a:p>
          <a:p>
            <a:pPr algn="just"/>
            <a:r>
              <a:rPr lang="sr-Latn-CS" dirty="0" smtClean="0"/>
              <a:t>Umesto da bude oblikovan porodicom, pojedinac sada oblikuje porodicu prema sebi, što pojačava njegovu autonomiju ali neosporno vodi trajnoj nestabilnosti grupe.</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4. Porodica između hijerarhije i simetrije odnosa pol-rod</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Moderna porodica začeta je u autoritarnom poretku staleškog društva, ali kao njegova antiteza.</a:t>
            </a:r>
          </a:p>
          <a:p>
            <a:pPr algn="just"/>
            <a:r>
              <a:rPr lang="sr-Latn-CS" dirty="0" smtClean="0"/>
              <a:t>Porodica je u građanskoj civilizaciji prvi put shvaćena kao kulturni produkt i obrazac,a ne kao prosta prirodna nužnost.</a:t>
            </a:r>
          </a:p>
          <a:p>
            <a:pPr algn="just"/>
            <a:r>
              <a:rPr lang="sr-Latn-CS" dirty="0" smtClean="0"/>
              <a:t>Oplemenjavajuća misija porodice u modernom društvu iskazala se najpre kroz negovanje vaspitne,a potom socijalizatorske uloge porodice u društvu u odnosu na vlastiti podmladak. Ali uprkos tim plemenitim težnjama i ideološkim fantazijama, u porodici je zadržana i održana klica onog tradicionalnog, autoritarnog poretka nejednakosti i hijerarhije kao garancije kontinuieta i opstanka klase na vlasti.</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92500" lnSpcReduction="10000"/>
          </a:bodyPr>
          <a:lstStyle/>
          <a:p>
            <a:pPr algn="just"/>
            <a:r>
              <a:rPr lang="sr-Latn-CS" dirty="0" smtClean="0"/>
              <a:t>U novoj građanskoj porodici vaskrsava stari autoritet gospodara porodice u liku </a:t>
            </a:r>
            <a:r>
              <a:rPr lang="sr-Latn-CS" b="1" dirty="0" smtClean="0"/>
              <a:t>oca porodice </a:t>
            </a:r>
            <a:r>
              <a:rPr lang="sr-Latn-CS" dirty="0" smtClean="0"/>
              <a:t>koji svoju vlast više ne oslanja na nasleđe i poreklo, već na preduzetničku radinost i veštinu zarađivanja.</a:t>
            </a:r>
          </a:p>
          <a:p>
            <a:pPr algn="just"/>
            <a:r>
              <a:rPr lang="sr-Latn-CS" dirty="0" smtClean="0"/>
              <a:t>Takav autoritet je trebalo opravdati u društvu koje proklamuje nejednakost i slobodu za sve. Opravdanje je nađeno na terenu vaspitanja i socijalizacije potomstva. Autoritet oca u porodici ne proističe više iz njegove muškosti već iz njegove društvene uloge oca porodice.</a:t>
            </a:r>
          </a:p>
          <a:p>
            <a:pPr algn="just"/>
            <a:r>
              <a:rPr lang="sr-Latn-CS" dirty="0" smtClean="0"/>
              <a:t>Otac porodice postaje noseća figura porodice. </a:t>
            </a:r>
          </a:p>
          <a:p>
            <a:pPr algn="just"/>
            <a:r>
              <a:rPr lang="sr-Latn-CS" dirty="0" smtClean="0"/>
              <a:t>Uz autoritet oca porodice, koji domonira na najvažnijem unutrašnjem polju porodice-odgajanju dece, nema mesta za bilo kakvo posebno mesto žene, majke i supruge. U svim tim likovima ona se pojavljuje samo kao senka očevog autoriteta.</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a:bodyPr>
          <a:lstStyle/>
          <a:p>
            <a:pPr algn="just"/>
            <a:r>
              <a:rPr lang="sr-Latn-CS" dirty="0" smtClean="0"/>
              <a:t>Pritisak ka ujednačavanju koji dolazi iz strukturalnih okvira postepeno ali sigurno doprinosi da autoritarna figura oca nasleđena iz predgrađanskog doba, počinje da bledi i nestaje. Umesto autoritarne hijerarhije rane građanske klase, porodicu sve više osvaja dijadna simetrija supružnika. </a:t>
            </a:r>
          </a:p>
          <a:p>
            <a:pPr algn="just"/>
            <a:r>
              <a:rPr lang="sr-Latn-CS" dirty="0" smtClean="0"/>
              <a:t>Ulazeći u polje rada žena jača svoju poziciju, mada još uvek nedovoljno da bi oslabila suprotnu muževljevu, ali dovoljno snažno da bi ugrozila hijerarhiju grupnog porodičnog poretka.</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5. Od detecentrične ka porodici bez dece</a:t>
            </a:r>
            <a:endParaRPr lang="en-US" dirty="0"/>
          </a:p>
        </p:txBody>
      </p:sp>
      <p:sp>
        <p:nvSpPr>
          <p:cNvPr id="3" name="Content Placeholder 2"/>
          <p:cNvSpPr>
            <a:spLocks noGrp="1"/>
          </p:cNvSpPr>
          <p:nvPr>
            <p:ph idx="1"/>
          </p:nvPr>
        </p:nvSpPr>
        <p:spPr/>
        <p:txBody>
          <a:bodyPr>
            <a:normAutofit fontScale="70000" lnSpcReduction="20000"/>
          </a:bodyPr>
          <a:lstStyle/>
          <a:p>
            <a:pPr algn="just"/>
            <a:r>
              <a:rPr lang="sr-Latn-CS" dirty="0" smtClean="0"/>
              <a:t>Moderna porodica je veoma brzo i gotovo neprimetno prešla put od porodice kojoj brak predstavlja centralnu zonu, do porodice čija je centralna zona postaje socijalizacija dece u porodici, a supružničke uloge prerstaju u roditeljske.</a:t>
            </a:r>
          </a:p>
          <a:p>
            <a:pPr algn="just"/>
            <a:r>
              <a:rPr lang="sr-Latn-CS" dirty="0" smtClean="0"/>
              <a:t>Otkriće detinjstva i deteta označilo je radikalan zaokret u odnosu prema deci u procesu socijalizacije.</a:t>
            </a:r>
          </a:p>
          <a:p>
            <a:pPr algn="just"/>
            <a:r>
              <a:rPr lang="sr-Latn-CS" dirty="0" smtClean="0"/>
              <a:t>Moderna porodica XX veka posvećena je neograničenim razvojnim potencijalima deteta. Dete u porodici dospeva u superiornu poziciju.</a:t>
            </a:r>
          </a:p>
          <a:p>
            <a:pPr algn="just"/>
            <a:r>
              <a:rPr lang="sr-Latn-CS" dirty="0" smtClean="0"/>
              <a:t>Pa ipak, narkomanija, maloletnički gangovi, vaspitno zapuštena deca, seksualno prerano odrasla deca, zlostavljana deca,hendikepirana deca, postaju sve masovnije društvene pojave za koje i društvo i država pokazuju tek mlako i mestimično interesovanje.</a:t>
            </a:r>
          </a:p>
          <a:p>
            <a:pPr algn="just"/>
            <a:r>
              <a:rPr lang="sr-Latn-CS" dirty="0" smtClean="0"/>
              <a:t>U savremenim društvima umesto broja dece raste broj brakova koji se dobrovoljno odriču dece i roditeljskih zaduženja. Ako su u porodici ranije i odricane neke funkcije uvek su ostajale funkcije rađanja, odgajanja i vaspitavanja dece. Postoje već konkretni izgledi da funkcije rađanja budu pretvorene u puku tehnologiju.</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Pojam moderne porodice</a:t>
            </a:r>
            <a:endParaRPr lang="en-US" dirty="0"/>
          </a:p>
        </p:txBody>
      </p:sp>
      <p:sp>
        <p:nvSpPr>
          <p:cNvPr id="3" name="Content Placeholder 2"/>
          <p:cNvSpPr>
            <a:spLocks noGrp="1"/>
          </p:cNvSpPr>
          <p:nvPr>
            <p:ph idx="1"/>
          </p:nvPr>
        </p:nvSpPr>
        <p:spPr/>
        <p:txBody>
          <a:bodyPr>
            <a:normAutofit/>
          </a:bodyPr>
          <a:lstStyle/>
          <a:p>
            <a:pPr algn="just"/>
            <a:r>
              <a:rPr lang="sr-Latn-CS" dirty="0" smtClean="0"/>
              <a:t>Dosadašnja predavanja jasno govore da ono što mi danas nazivamo porodicom, u prošlosti ili nije postojalo ili je postojalo na bitno drugačiji način. </a:t>
            </a:r>
          </a:p>
          <a:p>
            <a:pPr algn="just"/>
            <a:r>
              <a:rPr lang="sr-Latn-CS" dirty="0" smtClean="0"/>
              <a:t>Moderna porodica jeste sažet izraz vekovnih promena koje su u evropskim društvima uobličavale zajednički život pojedinaca međusobno srodnički povezanih. </a:t>
            </a:r>
          </a:p>
          <a:p>
            <a:pPr algn="just"/>
            <a:r>
              <a:rPr lang="sr-Latn-CS" dirty="0" smtClean="0"/>
              <a:t>Ali moderna porodica jeste nešto sasvim novo i osobito u odnosu na sve prethodne oblike.</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71480"/>
            <a:ext cx="8229600" cy="5554683"/>
          </a:xfrm>
        </p:spPr>
        <p:txBody>
          <a:bodyPr>
            <a:normAutofit/>
          </a:bodyPr>
          <a:lstStyle/>
          <a:p>
            <a:pPr algn="just"/>
            <a:r>
              <a:rPr lang="sr-Latn-CS" dirty="0" smtClean="0"/>
              <a:t>Kada govorimo o porodici u premodernom dobu, onda bi trebalo da se trudimo da upotrebljavamo termin </a:t>
            </a:r>
            <a:r>
              <a:rPr lang="sr-Latn-CS" b="1" dirty="0" smtClean="0"/>
              <a:t>domaća ili kućna zajednica</a:t>
            </a:r>
            <a:r>
              <a:rPr lang="sr-Latn-CS" dirty="0" smtClean="0"/>
              <a:t> imajući pre svega u vidu oblike radnog i rezistencijalnog ujedinjenja grupe ljudi u čijem okviru se smeštaju i porodični odnosi i funkcije, dok bi u slučaju moderne epohe govorili o </a:t>
            </a:r>
            <a:r>
              <a:rPr lang="sr-Latn-CS" b="1" dirty="0" smtClean="0"/>
              <a:t>porodici</a:t>
            </a:r>
            <a:r>
              <a:rPr lang="sr-Latn-CS" dirty="0" smtClean="0"/>
              <a:t> ili preciznije o </a:t>
            </a:r>
            <a:r>
              <a:rPr lang="sr-Latn-CS" b="1" dirty="0" smtClean="0"/>
              <a:t>modernoj porodici</a:t>
            </a:r>
            <a:r>
              <a:rPr lang="sr-Latn-CS" dirty="0" smtClean="0"/>
              <a:t>.</a:t>
            </a:r>
          </a:p>
          <a:p>
            <a:pPr algn="just"/>
            <a:r>
              <a:rPr lang="sr-Latn-CS" dirty="0" smtClean="0"/>
              <a:t>Porodica koja se do skora u sociologiji tretirala kao univerzalni sastojak ljudskog i društvenog života, jeste istorjski strukturalno, kulturno jedinstven proizvod sasvim specifičnih socijalno-istorijskih okolnosti konstituisanja modernog društva i njegovog modernog klasnog nosioca – građanstva.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500042"/>
            <a:ext cx="8229600" cy="5626121"/>
          </a:xfrm>
        </p:spPr>
        <p:txBody>
          <a:bodyPr>
            <a:normAutofit lnSpcReduction="10000"/>
          </a:bodyPr>
          <a:lstStyle/>
          <a:p>
            <a:pPr algn="just"/>
            <a:r>
              <a:rPr lang="sr-Latn-CS" dirty="0" smtClean="0"/>
              <a:t>Pojam i praksa porodice su moderna dostignuća.</a:t>
            </a:r>
          </a:p>
          <a:p>
            <a:pPr algn="just"/>
            <a:r>
              <a:rPr lang="sr-Latn-CS" dirty="0" smtClean="0"/>
              <a:t>U prvo vreme tokom čitavog srednjeg veka porodični život se sreće kod jedne marginalizovane skupine ljudi koji najpre čini gradsko stanovništvo malobrojnih gradskih naselja, a potom pripadnici sve mnogobrojnijeg trećeg staleža feudalne epohe. </a:t>
            </a:r>
          </a:p>
          <a:p>
            <a:pPr algn="just"/>
            <a:r>
              <a:rPr lang="sr-Latn-CS" dirty="0" smtClean="0"/>
              <a:t>Strukturalno gledano moderna porodica je u korenu klasnog identiteta građanstva. </a:t>
            </a:r>
          </a:p>
          <a:p>
            <a:pPr algn="just"/>
            <a:r>
              <a:rPr lang="sr-Latn-CS" dirty="0" smtClean="0"/>
              <a:t>Moderna porodica građanstva temelji se u privatnosti načina života članova porodice i sama predstavlja centar te privatnosti. Privatna moderna porodica ima za svoju materijalnu podlogu privatnu svojinu i privatno preduzetništvo članova građanske klase u ekonomskoj sferi društvenog života.</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571480"/>
            <a:ext cx="8229600" cy="5554683"/>
          </a:xfrm>
        </p:spPr>
        <p:txBody>
          <a:bodyPr>
            <a:normAutofit fontScale="92500" lnSpcReduction="20000"/>
          </a:bodyPr>
          <a:lstStyle/>
          <a:p>
            <a:pPr algn="just"/>
            <a:r>
              <a:rPr lang="sr-Latn-CS" dirty="0" smtClean="0"/>
              <a:t>Neke od najvažnijih odlika moderne porodice su: humanistička težnja ka vaspitanju slobodnih, odgovornih i jednakih ljudskih bića, naglašavanje prava ličnog izbora, prava zaštite intimnog života koji se neguje u porodičnom krugu, tolerancija prema drugačijim i tuđim praksama života.</a:t>
            </a:r>
          </a:p>
          <a:p>
            <a:pPr algn="just"/>
            <a:endParaRPr lang="sr-Latn-CS" dirty="0" smtClean="0"/>
          </a:p>
          <a:p>
            <a:pPr algn="just"/>
            <a:r>
              <a:rPr lang="sr-Latn-CS" dirty="0" smtClean="0"/>
              <a:t>Procesi industrijalizacije i urbanizacije koji su zahvatili Evropu od kraja XVIII veka tretiraju se u sociološkoj misli kao zaleđe na kome izrasta moderna porodica u svom punom i pravom značenju.</a:t>
            </a:r>
          </a:p>
          <a:p>
            <a:pPr algn="just"/>
            <a:endParaRPr lang="sr-Latn-CS" dirty="0" smtClean="0"/>
          </a:p>
          <a:p>
            <a:pPr algn="just"/>
            <a:r>
              <a:rPr lang="sr-Latn-CS" dirty="0" smtClean="0"/>
              <a:t>Pod modernom porodicom u sociologiji se razume mala društvena grupa nastala na temelju društveno priznate veze supružnika (brak) i njihove rođenje ili usvojene dece, a čija je osnovna funkcija socijalizacija potomstva i održavanje psihičke stabilnosti odraslih članova porodice.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3966"/>
          </a:xfrm>
        </p:spPr>
        <p:txBody>
          <a:bodyPr>
            <a:normAutofit fontScale="90000"/>
          </a:bodyPr>
          <a:lstStyle/>
          <a:p>
            <a:endParaRPr lang="en-US"/>
          </a:p>
        </p:txBody>
      </p:sp>
      <p:sp>
        <p:nvSpPr>
          <p:cNvPr id="3" name="Content Placeholder 2"/>
          <p:cNvSpPr>
            <a:spLocks noGrp="1"/>
          </p:cNvSpPr>
          <p:nvPr>
            <p:ph idx="1"/>
          </p:nvPr>
        </p:nvSpPr>
        <p:spPr>
          <a:xfrm>
            <a:off x="457200" y="571480"/>
            <a:ext cx="8229600" cy="5554683"/>
          </a:xfrm>
        </p:spPr>
        <p:txBody>
          <a:bodyPr>
            <a:normAutofit fontScale="92500" lnSpcReduction="10000"/>
          </a:bodyPr>
          <a:lstStyle/>
          <a:p>
            <a:pPr algn="just"/>
            <a:r>
              <a:rPr lang="sr-Latn-CS" dirty="0" smtClean="0"/>
              <a:t>Ako bismo modernu porodicu hteli da definišemo s obzirom na istorijsko-strukturalni kontekst iz koga nastaje, onda bismo mogli reći da je ona </a:t>
            </a:r>
            <a:r>
              <a:rPr lang="sr-Latn-CS" b="1" dirty="0" smtClean="0"/>
              <a:t>društvena grupa  </a:t>
            </a:r>
            <a:r>
              <a:rPr lang="sr-Latn-CS" dirty="0" smtClean="0"/>
              <a:t>koja nastaje na spoju dveju linija redukcije: </a:t>
            </a:r>
            <a:r>
              <a:rPr lang="sr-Latn-CS" b="1" dirty="0" smtClean="0"/>
              <a:t>redukcije srodničkog grupisanja</a:t>
            </a:r>
            <a:r>
              <a:rPr lang="sr-Latn-CS" dirty="0" smtClean="0"/>
              <a:t> koje u građanskoj  monogamnoj porodici dostiže svoj vrhunac svođenjem na </a:t>
            </a:r>
            <a:r>
              <a:rPr lang="sr-Latn-CS" b="1" dirty="0" smtClean="0"/>
              <a:t>reproduktivni biološki nukleus</a:t>
            </a:r>
            <a:r>
              <a:rPr lang="sr-Latn-CS" dirty="0" smtClean="0"/>
              <a:t>, sa jedne strane i </a:t>
            </a:r>
            <a:r>
              <a:rPr lang="sr-Latn-CS" b="1" dirty="0" smtClean="0"/>
              <a:t>redukciju radno-rezidencijalnog sastava</a:t>
            </a:r>
            <a:r>
              <a:rPr lang="sr-Latn-CS" dirty="0" smtClean="0"/>
              <a:t> nekadašnje kućne zajednice koja se sada svodi samo na funkcije lične reprodukcije članova grupe.</a:t>
            </a:r>
          </a:p>
          <a:p>
            <a:pPr algn="just"/>
            <a:r>
              <a:rPr lang="sr-Latn-CS" dirty="0" smtClean="0"/>
              <a:t>Porodica je veoma složena struktura i organizacijski sastav: porodicu čini </a:t>
            </a:r>
            <a:r>
              <a:rPr lang="sr-Latn-CS" b="1" dirty="0" smtClean="0"/>
              <a:t>bračna veza supružnika</a:t>
            </a:r>
            <a:r>
              <a:rPr lang="sr-Latn-CS" dirty="0" smtClean="0"/>
              <a:t>, ali bez obzira na njenu centralnost ona se ne svodi na nju; porodicu čini zajednički život i odnosi članova, ali se ona ne iscrpljuje u tome, porodica je uvek bila rađanje i odgajanje dece, ali nije samo to.</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Antinomije moderne porodice</a:t>
            </a:r>
            <a:endParaRPr lang="en-US" dirty="0"/>
          </a:p>
        </p:txBody>
      </p:sp>
      <p:sp>
        <p:nvSpPr>
          <p:cNvPr id="3" name="Content Placeholder 2"/>
          <p:cNvSpPr>
            <a:spLocks noGrp="1"/>
          </p:cNvSpPr>
          <p:nvPr>
            <p:ph idx="1"/>
          </p:nvPr>
        </p:nvSpPr>
        <p:spPr/>
        <p:txBody>
          <a:bodyPr>
            <a:normAutofit fontScale="85000" lnSpcReduction="20000"/>
          </a:bodyPr>
          <a:lstStyle/>
          <a:p>
            <a:pPr algn="just"/>
            <a:r>
              <a:rPr lang="sr-Latn-CS" dirty="0" smtClean="0"/>
              <a:t>Moderna porodica je proizvod jedne duge evolucije. Kao krajnji produkt tog istorijskog kretanja, ona je istovremeno i sasvim nov i specifičan kvalitet, ali istovremeno i stecište brojnih ostataka prošlosti.</a:t>
            </a:r>
          </a:p>
          <a:p>
            <a:pPr algn="just"/>
            <a:r>
              <a:rPr lang="sr-Latn-CS" dirty="0" smtClean="0"/>
              <a:t>Da bi se uhvatila celovitost i složenost moderne porodične pojave možda najbolje rezultate daje onaj pristup koji nastoji da ustanovi trajne protivurečne tendencije koje se u manjem ili većem intenzitetu kriju ispod, na prvi pogled, monolitnog i jedinstvenog oblika male porodične grupe.</a:t>
            </a:r>
          </a:p>
          <a:p>
            <a:pPr algn="just"/>
            <a:r>
              <a:rPr lang="sr-Latn-CS" dirty="0" smtClean="0"/>
              <a:t>Ukazujući na osnovne protivurečne tendencije u formiranju i funkcionisanju moderne porodice olakšavamo pristup teorijskom razumevanju i tumačenju porodice u okviru savremene discipline koja se njome bavi, ali istovremeno stvaramo šire polazište za objašnjavanje i tumačenje promena koje u poslednjih decenija pogađaju porodicu.</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1. Porodica između društvene proizvodnje i reprodukcije</a:t>
            </a:r>
            <a:endParaRPr lang="en-US" dirty="0"/>
          </a:p>
        </p:txBody>
      </p:sp>
      <p:sp>
        <p:nvSpPr>
          <p:cNvPr id="3" name="Content Placeholder 2"/>
          <p:cNvSpPr>
            <a:spLocks noGrp="1"/>
          </p:cNvSpPr>
          <p:nvPr>
            <p:ph idx="1"/>
          </p:nvPr>
        </p:nvSpPr>
        <p:spPr/>
        <p:txBody>
          <a:bodyPr>
            <a:normAutofit fontScale="92500"/>
          </a:bodyPr>
          <a:lstStyle/>
          <a:p>
            <a:pPr algn="just"/>
            <a:r>
              <a:rPr lang="sr-Latn-CS" dirty="0" smtClean="0"/>
              <a:t>U tradicionalnim okvirima porodica je uvek predstavljana kao osnovna proizvodna jedinica u kojoj članovi svojim radom u okvirima kućne privrede stvaraju neophodna sredstva za vlastito preživljavanje i razmenu dobara, bilo u naturalnom ili tržišnom obliku.</a:t>
            </a:r>
          </a:p>
          <a:p>
            <a:pPr algn="just"/>
            <a:r>
              <a:rPr lang="sr-Latn-CS" dirty="0" smtClean="0"/>
              <a:t>Pojam i praksa moderne porodice vezuju se isključivo za njena reproduktivna svojstva i funkcije i to na dva plana: </a:t>
            </a:r>
            <a:r>
              <a:rPr lang="sr-Latn-CS" b="1" dirty="0" smtClean="0"/>
              <a:t>1. biološka reprodukcija </a:t>
            </a:r>
            <a:r>
              <a:rPr lang="sr-Latn-CS" dirty="0" smtClean="0"/>
              <a:t>– rađanje novih članova,</a:t>
            </a:r>
            <a:r>
              <a:rPr lang="sr-Latn-CS" b="1" dirty="0" smtClean="0"/>
              <a:t>2.sociolo-kulturna reprodukcija </a:t>
            </a:r>
            <a:r>
              <a:rPr lang="sr-Latn-CS" dirty="0" smtClean="0"/>
              <a:t>koja podrazumeva obnavljanje života svih članova porodice i odgajanje potomstva i njegovu socijalizaciju.</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3966"/>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77500" lnSpcReduction="20000"/>
          </a:bodyPr>
          <a:lstStyle/>
          <a:p>
            <a:pPr algn="just"/>
            <a:r>
              <a:rPr lang="sr-Latn-CS" b="1" dirty="0" smtClean="0"/>
              <a:t>Reproduktivne funkcije </a:t>
            </a:r>
            <a:r>
              <a:rPr lang="sr-Latn-CS" dirty="0" smtClean="0"/>
              <a:t>u okviru savremene porodice podrazumevaju proizvodne funkcije u redukovanom obimu kao što su obezbeđivanje i održavanje stambenih uslova, nabavka i priprema hrane, staranje za odevanje i higijenu i zaštitu zdravlja, itd.</a:t>
            </a:r>
          </a:p>
          <a:p>
            <a:pPr algn="just"/>
            <a:endParaRPr lang="sr-Latn-CS" dirty="0" smtClean="0"/>
          </a:p>
          <a:p>
            <a:pPr algn="just"/>
            <a:r>
              <a:rPr lang="sr-Latn-CS" dirty="0" smtClean="0"/>
              <a:t>Sa ekonomskog stanovišta se zato moderna porodica tretira kao pretežno ili čisto redistributivna i potrošačka zajednica za razliku od predmodernih oblika koji se smatraju kao primarno proizvodne zajednice.</a:t>
            </a:r>
          </a:p>
          <a:p>
            <a:pPr algn="just"/>
            <a:r>
              <a:rPr lang="sr-Latn-CS" dirty="0" smtClean="0"/>
              <a:t>U okviru savremene porodice preživljava i jedan oblik rada koji vuče korene iz najdavnijih vremena antičkog ropstva – neplaćen, nevrednovan i nepriznat rad koji se neposredno odnosi na činjenje usluga drugim osobama – </a:t>
            </a:r>
            <a:r>
              <a:rPr lang="sr-Latn-CS" b="1" dirty="0" smtClean="0"/>
              <a:t>služenje drugima</a:t>
            </a:r>
            <a:r>
              <a:rPr lang="sr-Latn-CS" dirty="0" smtClean="0"/>
              <a:t>.</a:t>
            </a:r>
          </a:p>
          <a:p>
            <a:pPr algn="just"/>
            <a:endParaRPr lang="sr-Latn-CS" dirty="0" smtClean="0"/>
          </a:p>
          <a:p>
            <a:pPr algn="just"/>
            <a:r>
              <a:rPr lang="sr-Latn-CS" dirty="0" smtClean="0"/>
              <a:t>Nosioci tog rada nekada su bili </a:t>
            </a:r>
            <a:r>
              <a:rPr lang="sr-Latn-CS" b="1" dirty="0" smtClean="0"/>
              <a:t>robovi, kmetovi ili sluge</a:t>
            </a:r>
            <a:r>
              <a:rPr lang="sr-Latn-CS" dirty="0" smtClean="0"/>
              <a:t>,a danas su </a:t>
            </a:r>
            <a:r>
              <a:rPr lang="sr-Latn-CS" b="1" dirty="0" smtClean="0"/>
              <a:t>žene</a:t>
            </a:r>
            <a:r>
              <a:rPr lang="sr-Latn-CS" dirty="0" smtClean="0"/>
              <a:t>. Taj rad se danas naziva </a:t>
            </a:r>
            <a:r>
              <a:rPr lang="sr-Latn-CS" b="1" dirty="0" smtClean="0"/>
              <a:t>domaći rad </a:t>
            </a:r>
            <a:r>
              <a:rPr lang="sr-Latn-CS" dirty="0" smtClean="0"/>
              <a:t>budući da se obavlja u okviru domaćinstva individualne porodice ili još preciznije </a:t>
            </a:r>
            <a:r>
              <a:rPr lang="sr-Latn-CS" b="1" dirty="0" smtClean="0"/>
              <a:t>porodični rad,</a:t>
            </a:r>
            <a:r>
              <a:rPr lang="sr-Latn-CS" dirty="0" smtClean="0"/>
              <a:t> jer je njegov glavni cilj zadovoljavanje članova porodice a pretežno ga obavljaju </a:t>
            </a:r>
            <a:r>
              <a:rPr lang="sr-Latn-CS" b="1" dirty="0" smtClean="0"/>
              <a:t>žene</a:t>
            </a:r>
            <a:r>
              <a:rPr lang="sr-Latn-CS" dirty="0" smtClean="0"/>
              <a:t>.</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TotalTime>
  <Words>2020</Words>
  <Application>Microsoft Office PowerPoint</Application>
  <PresentationFormat>On-screen Show (4:3)</PresentationFormat>
  <Paragraphs>72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Sociologija obrazovanja i porodice V</vt:lpstr>
      <vt:lpstr>Pojam moderne porodice</vt:lpstr>
      <vt:lpstr>Slide 3</vt:lpstr>
      <vt:lpstr>Slide 4</vt:lpstr>
      <vt:lpstr>Slide 5</vt:lpstr>
      <vt:lpstr>Slide 6</vt:lpstr>
      <vt:lpstr>Antinomije moderne porodice</vt:lpstr>
      <vt:lpstr>1. Porodica između društvene proizvodnje i reprodukcije</vt:lpstr>
      <vt:lpstr>Slide 9</vt:lpstr>
      <vt:lpstr>Slide 10</vt:lpstr>
      <vt:lpstr>2. Porodica između privatnosti i javnosti</vt:lpstr>
      <vt:lpstr>Slide 12</vt:lpstr>
      <vt:lpstr>Slide 13</vt:lpstr>
      <vt:lpstr>3.Između grupnog poretka i slobode pojedinca</vt:lpstr>
      <vt:lpstr>Slide 15</vt:lpstr>
      <vt:lpstr>4. Porodica između hijerarhije i simetrije odnosa pol-rod</vt:lpstr>
      <vt:lpstr>Slide 17</vt:lpstr>
      <vt:lpstr>Slide 18</vt:lpstr>
      <vt:lpstr>5. Od detecentrične ka porodici bez dece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Sociologija obrazovanja i porodice V</dc:title>
  <dc:creator>Mirjana</dc:creator>
  <cp:lastModifiedBy>Mirjana</cp:lastModifiedBy>
  <cp:revision>5</cp:revision>
  <dcterms:created xsi:type="dcterms:W3CDTF">2020-04-03T08:17:54Z</dcterms:created>
  <dcterms:modified xsi:type="dcterms:W3CDTF">2020-04-03T08:33:11Z</dcterms:modified>
</cp:coreProperties>
</file>