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6F06C12-8052-42F0-AC3D-A452A9A5C45E}" type="datetimeFigureOut">
              <a:rPr lang="en-US" smtClean="0"/>
              <a:t>4/30/2020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3E816A9-B8F9-461C-9CEE-9961C06F75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F06C12-8052-42F0-AC3D-A452A9A5C45E}"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816A9-B8F9-461C-9CEE-9961C06F75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F06C12-8052-42F0-AC3D-A452A9A5C45E}"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816A9-B8F9-461C-9CEE-9961C06F75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F06C12-8052-42F0-AC3D-A452A9A5C45E}"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816A9-B8F9-461C-9CEE-9961C06F75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6F06C12-8052-42F0-AC3D-A452A9A5C45E}"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816A9-B8F9-461C-9CEE-9961C06F75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6F06C12-8052-42F0-AC3D-A452A9A5C45E}"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816A9-B8F9-461C-9CEE-9961C06F75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6F06C12-8052-42F0-AC3D-A452A9A5C45E}" type="datetimeFigureOut">
              <a:rPr lang="en-US" smtClean="0"/>
              <a:t>4/30/2020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816A9-B8F9-461C-9CEE-9961C06F75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6F06C12-8052-42F0-AC3D-A452A9A5C45E}" type="datetimeFigureOut">
              <a:rPr lang="en-US" smtClean="0"/>
              <a:t>4/30/2020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816A9-B8F9-461C-9CEE-9961C06F75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F06C12-8052-42F0-AC3D-A452A9A5C45E}" type="datetimeFigureOut">
              <a:rPr lang="en-US" smtClean="0"/>
              <a:t>4/30/2020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816A9-B8F9-461C-9CEE-9961C06F75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6F06C12-8052-42F0-AC3D-A452A9A5C45E}"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816A9-B8F9-461C-9CEE-9961C06F75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6F06C12-8052-42F0-AC3D-A452A9A5C45E}"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3E816A9-B8F9-461C-9CEE-9961C06F75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6F06C12-8052-42F0-AC3D-A452A9A5C45E}" type="datetimeFigureOut">
              <a:rPr lang="en-US" smtClean="0"/>
              <a:t>4/30/2020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3E816A9-B8F9-461C-9CEE-9961C06F75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a:t>
            </a:r>
            <a:r>
              <a:rPr lang="sr-Latn-RS" dirty="0" smtClean="0"/>
              <a:t>ciologija obrazovanja i porodice IX</a:t>
            </a:r>
            <a:endParaRPr lang="en-US" dirty="0"/>
          </a:p>
        </p:txBody>
      </p:sp>
      <p:sp>
        <p:nvSpPr>
          <p:cNvPr id="3" name="Subtitle 2"/>
          <p:cNvSpPr>
            <a:spLocks noGrp="1"/>
          </p:cNvSpPr>
          <p:nvPr>
            <p:ph type="subTitle" idx="1"/>
          </p:nvPr>
        </p:nvSpPr>
        <p:spPr/>
        <p:txBody>
          <a:bodyPr/>
          <a:lstStyle/>
          <a:p>
            <a:pPr algn="r"/>
            <a:r>
              <a:rPr lang="sr-Latn-RS" dirty="0" smtClean="0"/>
              <a:t>predavanja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Pluralitet bračnih formi i odnosa</a:t>
            </a:r>
            <a:endParaRPr lang="en-US" dirty="0"/>
          </a:p>
        </p:txBody>
      </p:sp>
      <p:sp>
        <p:nvSpPr>
          <p:cNvPr id="3" name="Content Placeholder 2"/>
          <p:cNvSpPr>
            <a:spLocks noGrp="1"/>
          </p:cNvSpPr>
          <p:nvPr>
            <p:ph idx="1"/>
          </p:nvPr>
        </p:nvSpPr>
        <p:spPr/>
        <p:txBody>
          <a:bodyPr>
            <a:normAutofit fontScale="92500"/>
          </a:bodyPr>
          <a:lstStyle/>
          <a:p>
            <a:pPr algn="just"/>
            <a:r>
              <a:rPr lang="sr-Latn-CS" dirty="0" smtClean="0"/>
              <a:t>Umesto jedinog oblika prihvaćene bračne zajednice, trajne monogamije, počinje da se širi neformalna bračna praksa. Pojavljuje se čitava lepeza novih formi kohabitacije i seksualnog “združivanja”, kao što su </a:t>
            </a:r>
            <a:r>
              <a:rPr lang="sr-Latn-CS" b="1" dirty="0" smtClean="0"/>
              <a:t>vanbračna heteroseksualna kohabitacija</a:t>
            </a:r>
            <a:r>
              <a:rPr lang="sr-Latn-CS" dirty="0" smtClean="0"/>
              <a:t>, </a:t>
            </a:r>
            <a:r>
              <a:rPr lang="sr-Latn-CS" b="1" dirty="0" smtClean="0"/>
              <a:t>vanbračna i bračna homoseksualna kohabitacija</a:t>
            </a:r>
            <a:r>
              <a:rPr lang="sr-Latn-CS" dirty="0" smtClean="0"/>
              <a:t>, </a:t>
            </a:r>
            <a:r>
              <a:rPr lang="sr-Latn-CS" b="1" dirty="0" smtClean="0"/>
              <a:t>“otvoreni brak”, “brakovi na daljinu”, multilateralni brakovi, brakovi koji se odriču dece</a:t>
            </a:r>
            <a:r>
              <a:rPr lang="sr-Latn-CS" dirty="0" smtClean="0"/>
              <a:t>, itd.</a:t>
            </a:r>
          </a:p>
          <a:p>
            <a:pPr algn="just"/>
            <a:endParaRPr lang="sr-Latn-CS" dirty="0" smtClean="0"/>
          </a:p>
          <a:p>
            <a:pPr algn="just"/>
            <a:r>
              <a:rPr lang="sr-Latn-CS" dirty="0" smtClean="0"/>
              <a:t>Kada objašnjavamo sve ove pojave moramo imati u vidu demokratizaciju braka.</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normAutofit fontScale="85000" lnSpcReduction="10000"/>
          </a:bodyPr>
          <a:lstStyle/>
          <a:p>
            <a:pPr algn="just"/>
            <a:r>
              <a:rPr lang="sr-Latn-CS" dirty="0" smtClean="0"/>
              <a:t>Umesto ranijih materijalnih veza i odnosa koji su dovodili do sklapanja braka (aranžirani brakovi) i njegovog održavanja, sloboda i demokratičnost bračne institucije u modernom društvu se ogleda u tome što se brak počinje temeljiti isključivo na jednoj nematerijalnoj vrednosti. Ta nematerijalna vrednost dobija oblik jednog afektivno-psihološkog obrasca koji je poznat pod nazivom “romantični kompleks”, a u običnom životu se naziva </a:t>
            </a:r>
            <a:r>
              <a:rPr lang="sr-Latn-CS" b="1" dirty="0" smtClean="0"/>
              <a:t>ljubav</a:t>
            </a:r>
            <a:r>
              <a:rPr lang="sr-Latn-CS" dirty="0" smtClean="0"/>
              <a:t>.</a:t>
            </a:r>
          </a:p>
          <a:p>
            <a:pPr algn="just"/>
            <a:endParaRPr lang="sr-Latn-CS" dirty="0" smtClean="0"/>
          </a:p>
          <a:p>
            <a:pPr algn="just"/>
            <a:r>
              <a:rPr lang="sr-Latn-CS" dirty="0" smtClean="0"/>
              <a:t>Osnovni princip braka u modernom društvu jeste da se on mora zasnivati na ljubavi partnera i da može da traje samo dok ljubavi ima. Niko nema prava da drugog drži u braku ako je ljubav prestala.</a:t>
            </a:r>
          </a:p>
          <a:p>
            <a:pPr algn="just"/>
            <a:r>
              <a:rPr lang="sr-Latn-CS" dirty="0" smtClean="0"/>
              <a:t>Možemo razlikovati </a:t>
            </a:r>
            <a:r>
              <a:rPr lang="sr-Latn-CS" b="1" dirty="0" smtClean="0"/>
              <a:t>devitizirani brak</a:t>
            </a:r>
            <a:r>
              <a:rPr lang="sr-Latn-CS" dirty="0" smtClean="0"/>
              <a:t>, u kome ne postoji ljubavni žar partnera, </a:t>
            </a:r>
            <a:r>
              <a:rPr lang="sr-Latn-CS" b="1" dirty="0" smtClean="0"/>
              <a:t>pasivni brak </a:t>
            </a:r>
            <a:r>
              <a:rPr lang="sr-Latn-CS" dirty="0" smtClean="0"/>
              <a:t>u kome nikada nije postoja ljubavni žar ili pak </a:t>
            </a:r>
            <a:r>
              <a:rPr lang="sr-Latn-CS" b="1" dirty="0" smtClean="0"/>
              <a:t>vitalni brak </a:t>
            </a:r>
            <a:r>
              <a:rPr lang="sr-Latn-CS" dirty="0" smtClean="0"/>
              <a:t>u kome se taj žar nije ugasio.</a:t>
            </a: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normAutofit fontScale="77500" lnSpcReduction="20000"/>
          </a:bodyPr>
          <a:lstStyle/>
          <a:p>
            <a:pPr algn="just"/>
            <a:r>
              <a:rPr lang="sr-Latn-CS" dirty="0" smtClean="0"/>
              <a:t>Ljubav kao uslov stupanja u brak u toj meri postaje obavezujuća da se na brak koji je sklopljen bez ljubavi gleda kao na nelegitiman čin, jer je prekršena norma obostrane dobrovoljnosti prilikom ulaska u brak.</a:t>
            </a:r>
          </a:p>
          <a:p>
            <a:pPr algn="just"/>
            <a:r>
              <a:rPr lang="sr-Latn-CS" dirty="0" smtClean="0"/>
              <a:t>Svuda gde se ljubav javi ili dominira ona predstavlja eksplozivni i neočekivani momenat koji može da razruši postojeće strukturne aranžmane. Da se to ne bi desilo, društvo stvara različite mehanizme da ukroti dejstvo ljubavi. U mehanizme kontrolisanja ljubavi autor (Good) ubraja:</a:t>
            </a:r>
          </a:p>
          <a:p>
            <a:pPr marL="514350" indent="-514350" algn="just">
              <a:buFont typeface="+mj-lt"/>
              <a:buAutoNum type="arabicPeriod"/>
            </a:pPr>
            <a:r>
              <a:rPr lang="sr-Latn-CS" b="1" dirty="0" smtClean="0"/>
              <a:t>Aranžirane brakove</a:t>
            </a:r>
          </a:p>
          <a:p>
            <a:pPr marL="514350" indent="-514350" algn="just">
              <a:buFont typeface="+mj-lt"/>
              <a:buAutoNum type="arabicPeriod"/>
            </a:pPr>
            <a:r>
              <a:rPr lang="sr-Latn-CS" b="1" dirty="0" smtClean="0"/>
              <a:t>Unapred određeno sklapanje braka na temelju srodničkih odnosa i linija srodstva </a:t>
            </a:r>
            <a:r>
              <a:rPr lang="sr-Latn-CS" dirty="0" smtClean="0"/>
              <a:t>( ukršteni i paralelni srodnici)</a:t>
            </a:r>
          </a:p>
          <a:p>
            <a:pPr marL="514350" indent="-514350" algn="just">
              <a:buFont typeface="+mj-lt"/>
              <a:buAutoNum type="arabicPeriod"/>
            </a:pPr>
            <a:r>
              <a:rPr lang="sr-Latn-CS" b="1" dirty="0" smtClean="0"/>
              <a:t>Aranžirani brakovi preko provodađija</a:t>
            </a:r>
          </a:p>
          <a:p>
            <a:pPr marL="514350" indent="-514350" algn="just">
              <a:buFont typeface="+mj-lt"/>
              <a:buAutoNum type="arabicPeriod"/>
            </a:pPr>
            <a:r>
              <a:rPr lang="sr-Latn-CS" b="1" dirty="0" smtClean="0"/>
              <a:t>Ljubav </a:t>
            </a:r>
            <a:r>
              <a:rPr lang="sr-Latn-CS" dirty="0" smtClean="0"/>
              <a:t>je dozvoljena samo u periodu vereništva</a:t>
            </a:r>
          </a:p>
          <a:p>
            <a:pPr marL="514350" indent="-514350" algn="just">
              <a:buFont typeface="+mj-lt"/>
              <a:buAutoNum type="arabicPeriod"/>
            </a:pPr>
            <a:r>
              <a:rPr lang="sr-Latn-CS" b="1" dirty="0" smtClean="0"/>
              <a:t>Romantični kompleks </a:t>
            </a:r>
            <a:r>
              <a:rPr lang="sr-Latn-CS" dirty="0" smtClean="0"/>
              <a:t>je sredstvo kontrole stvarnih bračnih odnosa u modernom društvu. Od pojedinaca se traži da veruju da su zaljubljeni i kada to uopšte nisu i da na taj način održavaju bračnu vezu.</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706"/>
          </a:xfrm>
        </p:spPr>
        <p:txBody>
          <a:bodyPr>
            <a:normAutofit fontScale="90000"/>
          </a:bodyPr>
          <a:lstStyle/>
          <a:p>
            <a:endParaRPr lang="en-US" dirty="0"/>
          </a:p>
        </p:txBody>
      </p:sp>
      <p:sp>
        <p:nvSpPr>
          <p:cNvPr id="3" name="Content Placeholder 2"/>
          <p:cNvSpPr>
            <a:spLocks noGrp="1"/>
          </p:cNvSpPr>
          <p:nvPr>
            <p:ph idx="1"/>
          </p:nvPr>
        </p:nvSpPr>
        <p:spPr>
          <a:xfrm>
            <a:off x="457200" y="857232"/>
            <a:ext cx="8229600" cy="5467368"/>
          </a:xfrm>
        </p:spPr>
        <p:txBody>
          <a:bodyPr>
            <a:normAutofit fontScale="92500" lnSpcReduction="20000"/>
          </a:bodyPr>
          <a:lstStyle/>
          <a:p>
            <a:pPr algn="just"/>
            <a:r>
              <a:rPr lang="sr-Latn-CS" dirty="0" smtClean="0"/>
              <a:t>Good primećuje da se razarajuće dejstvo ljubavi pre dešava u višim nego u nižim slojevima, te je stoga u prvima ljubav više pod kontrolom.</a:t>
            </a:r>
          </a:p>
          <a:p>
            <a:pPr algn="just"/>
            <a:r>
              <a:rPr lang="sr-Latn-CS" dirty="0" smtClean="0"/>
              <a:t>Novi milenijum, institucija braka dočekuje kao vrlo oslabljena i spolja i iznutra; brak je destabilizovan, a pojedinci u njemu nezaštićeni i nesigurni. Brak više ne služi da sakrije, pokrije i zatvori probleme, već naprotiv, svojim slabljenjem i problemima koje stvara i ličnostima i društvu postaje jedan od najznačajnijih socijalnih problema koji traži hitne društvene intervencije. </a:t>
            </a:r>
          </a:p>
          <a:p>
            <a:pPr algn="just"/>
            <a:r>
              <a:rPr lang="sr-Latn-CS" dirty="0" smtClean="0"/>
              <a:t>Preduzimaju se mere da se braku pomogne u njegovoj transformaciji. Pojavljuje se čitava armija poslenika sa zadatkom da leči “ljute rane” izazvane bračnim neslogama, konfliktima, neverstvima, izdajama, ljubomorama, eksploatacijom i mržnjom. Medikalizacija i terapeutizacija braka imaju za posledicu geometrijsku progresiju specijalista za bračnu i porodičnu terapiju u Americi</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Razvod braka</a:t>
            </a:r>
            <a:endParaRPr lang="en-US" dirty="0"/>
          </a:p>
        </p:txBody>
      </p:sp>
      <p:sp>
        <p:nvSpPr>
          <p:cNvPr id="3" name="Content Placeholder 2"/>
          <p:cNvSpPr>
            <a:spLocks noGrp="1"/>
          </p:cNvSpPr>
          <p:nvPr>
            <p:ph idx="1"/>
          </p:nvPr>
        </p:nvSpPr>
        <p:spPr/>
        <p:txBody>
          <a:bodyPr/>
          <a:lstStyle/>
          <a:p>
            <a:pPr algn="just"/>
            <a:r>
              <a:rPr lang="sr-Latn-CS" dirty="0" smtClean="0"/>
              <a:t>Kao što je brak univerzalna društvena činjenica tako je i razvod. Nema društva koje ne poznaje razvod, pri čemu se razlikuju društva koja razvod dozvoljavaju i ona koja ga ne dozvoljavaju, al i moraju da ga tolerišu.</a:t>
            </a:r>
          </a:p>
          <a:p>
            <a:pPr algn="just"/>
            <a:r>
              <a:rPr lang="sr-Latn-CS" dirty="0" smtClean="0"/>
              <a:t>Ova poslednja su veoma retka, a među najpoznatijim primerima je bila do skora Italija u kojoj sve do 70-tih razvod nije bio dozvoljavan pod intervencijom Vatikana.</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714356"/>
            <a:ext cx="8229600" cy="5610244"/>
          </a:xfrm>
        </p:spPr>
        <p:txBody>
          <a:bodyPr>
            <a:normAutofit fontScale="92500" lnSpcReduction="20000"/>
          </a:bodyPr>
          <a:lstStyle/>
          <a:p>
            <a:pPr algn="just"/>
            <a:r>
              <a:rPr lang="sr-Latn-CS" dirty="0" smtClean="0"/>
              <a:t>Generalno se može tvrditi da u društvima u kojima se brak ne sklapa individualnim izborom partnera već na taj izbor ili njegovo odsustvo utiču roditelji, srodnička grupa ili interesi socijalnih grupa, teže dolazi do razvoda, jer se time ruši ustaljeni društveni poredak i odnosi među grupama i pojedincima. To je bio slučaj sa većinom predmodernih društava u svetu. Osim toga sve svetske religije pokazuju visoku zainteresovanost za kontrolu bračne institucije, i otuda ne odobravaju razvod ili ga pak podvode pod vlastitu veoma rigidnu i iscrpljujuću regulaciju.</a:t>
            </a:r>
          </a:p>
          <a:p>
            <a:pPr algn="just"/>
            <a:r>
              <a:rPr lang="sr-Latn-CS" dirty="0" smtClean="0"/>
              <a:t>Razvod braka je olakšan, odnosno doveden do puke formalnosti tamo gde se brak tretira kao čisto pitanje ličnog izbora i odluke.</a:t>
            </a:r>
          </a:p>
          <a:p>
            <a:pPr algn="just"/>
            <a:r>
              <a:rPr lang="sr-Latn-CS" dirty="0" smtClean="0"/>
              <a:t>Pa ipak i u liberalno građanskim društvima, zakonodavstvo na razne načine otežava razvod braka, u smislu da se tražilo sudsko dokazivanje krivice za neuspešnost braka, da je javnosti izlagana bračna intima koja je neprijatna za pojedince, itd...</a:t>
            </a: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normAutofit fontScale="92500" lnSpcReduction="20000"/>
          </a:bodyPr>
          <a:lstStyle/>
          <a:p>
            <a:pPr algn="just"/>
            <a:r>
              <a:rPr lang="sr-Latn-CS" dirty="0" smtClean="0"/>
              <a:t>Nova pravna regulacija razvoda kao i veća emancipovanost partnera učinili su razvod manje konfliktnom, frustrirajućom i stresnom pojavom. Kao što sklapanje braka prolazi kroz određene faze tako i porodice i supružnici u razvodu prolaze kroz određene faze:</a:t>
            </a:r>
          </a:p>
          <a:p>
            <a:pPr marL="514350" indent="-514350" algn="just">
              <a:buFont typeface="+mj-lt"/>
              <a:buAutoNum type="arabicPeriod"/>
            </a:pPr>
            <a:r>
              <a:rPr lang="sr-Latn-CS" dirty="0" smtClean="0"/>
              <a:t>Individualno saznanje o potrebi razvoda</a:t>
            </a:r>
          </a:p>
          <a:p>
            <a:pPr marL="514350" indent="-514350" algn="just">
              <a:buFont typeface="+mj-lt"/>
              <a:buAutoNum type="arabicPeriod"/>
            </a:pPr>
            <a:r>
              <a:rPr lang="sr-Latn-CS" dirty="0" smtClean="0"/>
              <a:t>Porodično metasaznanje</a:t>
            </a:r>
          </a:p>
          <a:p>
            <a:pPr marL="514350" indent="-514350" algn="just">
              <a:buFont typeface="+mj-lt"/>
              <a:buAutoNum type="arabicPeriod"/>
            </a:pPr>
            <a:r>
              <a:rPr lang="sr-Latn-CS" dirty="0" smtClean="0"/>
              <a:t>Sistematska separacija</a:t>
            </a:r>
          </a:p>
          <a:p>
            <a:pPr marL="514350" indent="-514350" algn="just">
              <a:buFont typeface="+mj-lt"/>
              <a:buAutoNum type="arabicPeriod"/>
            </a:pPr>
            <a:r>
              <a:rPr lang="sr-Latn-CS" dirty="0" smtClean="0"/>
              <a:t>Sistematska reorganizacija</a:t>
            </a:r>
          </a:p>
          <a:p>
            <a:pPr marL="514350" indent="-514350" algn="just">
              <a:buFont typeface="+mj-lt"/>
              <a:buAutoNum type="arabicPeriod"/>
            </a:pPr>
            <a:r>
              <a:rPr lang="sr-Latn-CS" dirty="0" smtClean="0"/>
              <a:t>Redefinicija porodice.</a:t>
            </a:r>
          </a:p>
          <a:p>
            <a:pPr marL="514350" indent="-514350" algn="just"/>
            <a:r>
              <a:rPr lang="sr-Latn-CS" dirty="0" smtClean="0"/>
              <a:t>Stručnjaci u savremenim društvima usmeravaju svoj savetodavni rad ka realizaciji bi-nuklearne forme porodice u post-razvodnoj etapi. Reč je o porodici koju čine dva odvojena domaćinstva (domaćinstva muža i žene) ali između kojih se nastavlja intenzivna saradnja supružnika i roditelja naročito kada je u pitanju vaspitanje, školovanje i briga za decu.</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Brak, pojam i vrste</a:t>
            </a:r>
            <a:endParaRPr lang="en-US" dirty="0"/>
          </a:p>
        </p:txBody>
      </p:sp>
      <p:sp>
        <p:nvSpPr>
          <p:cNvPr id="3" name="Content Placeholder 2"/>
          <p:cNvSpPr>
            <a:spLocks noGrp="1"/>
          </p:cNvSpPr>
          <p:nvPr>
            <p:ph idx="1"/>
          </p:nvPr>
        </p:nvSpPr>
        <p:spPr/>
        <p:txBody>
          <a:bodyPr>
            <a:normAutofit fontScale="92500" lnSpcReduction="20000"/>
          </a:bodyPr>
          <a:lstStyle/>
          <a:p>
            <a:pPr algn="just"/>
            <a:r>
              <a:rPr lang="sr-Latn-CS" dirty="0" smtClean="0"/>
              <a:t>Kada se govori o porodici, uvek se misli i na brak, a kada se govori o braku, gotovo uvek se misli i na porodicu. </a:t>
            </a:r>
          </a:p>
          <a:p>
            <a:pPr algn="just"/>
            <a:endParaRPr lang="sr-Latn-CS" dirty="0" smtClean="0"/>
          </a:p>
          <a:p>
            <a:pPr algn="just"/>
            <a:r>
              <a:rPr lang="sr-Latn-CS" dirty="0" smtClean="0"/>
              <a:t>To samo govori da su ove pojave najtešnje međusobno povezane. Ali to nikako ne znači da se one podrazumevaju ili što je još pogrešnije da se radi o sinonimima.</a:t>
            </a:r>
          </a:p>
          <a:p>
            <a:pPr algn="just"/>
            <a:endParaRPr lang="sr-Latn-CS" dirty="0" smtClean="0"/>
          </a:p>
          <a:p>
            <a:pPr algn="just"/>
            <a:r>
              <a:rPr lang="sr-Latn-CS" dirty="0" smtClean="0"/>
              <a:t>Brak pored srodstva spada u najstarije univerzalne ustanove u ljudskoj zajednici i kulturi.</a:t>
            </a:r>
          </a:p>
          <a:p>
            <a:pPr algn="just"/>
            <a:endParaRPr lang="sr-Latn-CS" dirty="0" smtClean="0"/>
          </a:p>
          <a:p>
            <a:pPr algn="just"/>
            <a:r>
              <a:rPr lang="sr-Latn-CS" dirty="0" smtClean="0"/>
              <a:t>Sociološki gledano, razlika između braka i porodice je veoma jasna i jednostavna. Dok se porodica definiše kao grupa, brak se definiše kao dijadni odnos ili kao par.</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500042"/>
            <a:ext cx="8229600" cy="204046"/>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normAutofit fontScale="92500"/>
          </a:bodyPr>
          <a:lstStyle/>
          <a:p>
            <a:pPr algn="just"/>
            <a:r>
              <a:rPr lang="sr-Latn-CS" dirty="0" smtClean="0"/>
              <a:t>To je slučaj i kada se u braku nalaze više od dve osobe, budući da je i tada primarni odnos između pojedinačnog muškarca i žene, a tek potom i između svih njih uzajamno u kom slučaju bi se moglo govoriti o grupi.</a:t>
            </a:r>
          </a:p>
          <a:p>
            <a:pPr algn="just"/>
            <a:r>
              <a:rPr lang="sr-Latn-CS" dirty="0" smtClean="0"/>
              <a:t>Brak se definiše kao interpersonalni odnos u kome obe osobe podjednako učestvuju u toj pojavi, tj. Podjednako su aficirani tim odnosom, za razliku od učešća u grupi gde svi članovi grupe ne moraju u istoj meri participirati ili biti pod uticajem grupe.</a:t>
            </a:r>
          </a:p>
          <a:p>
            <a:pPr algn="just"/>
            <a:r>
              <a:rPr lang="sr-Latn-CS" dirty="0" smtClean="0"/>
              <a:t>Brak je ne samo odnos pojedinaca, već njihov društveni odnos povodom regulacije ljudske seksualnosti i rađanja.</a:t>
            </a:r>
          </a:p>
          <a:p>
            <a:pPr algn="just"/>
            <a:r>
              <a:rPr lang="sr-Latn-CS" dirty="0" smtClean="0"/>
              <a:t>Ukratko, brak je društvena legitimacija seksualne aktivnosti partnera sa ciljem rađanja potomstva.</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normAutofit lnSpcReduction="10000"/>
          </a:bodyPr>
          <a:lstStyle/>
          <a:p>
            <a:pPr algn="just"/>
            <a:r>
              <a:rPr lang="sr-Latn-CS" dirty="0" smtClean="0"/>
              <a:t>Brak je odnos koji u svakom slučaju teži dugoročnosti, ali je društveno-kulturnom intervencijom u nekim slučajevima proglašen doživotnom vezom (“dok nas smrt ne rastavi”). Ovo stoga što odrastanje potomstva u ljudskoj zajednici podrazumeva relativno dug i sporiji rast i razvoj, te seksualni partneri prerastaju u roditelje koji imaju dužnost da se staraju za odrastanje deteta. </a:t>
            </a:r>
          </a:p>
          <a:p>
            <a:pPr algn="just"/>
            <a:r>
              <a:rPr lang="sr-Latn-CS" dirty="0" smtClean="0"/>
              <a:t>Brak možemo definisati kao društvenu instituciju čiji je eksplicitni zadatak da se stara i kontroliše seksualno ponašanje odraslih članova, a u cilju uređene reprodukcije društvene zajednice. Kroz tu funkciju braka društvena zajednica istovremeno obezbeđuje uređenost u seksualnim odnosima, a sa druge strane regularno obnavljanje svojih članova.</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571480"/>
            <a:ext cx="8229600" cy="132608"/>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normAutofit fontScale="85000" lnSpcReduction="10000"/>
          </a:bodyPr>
          <a:lstStyle/>
          <a:p>
            <a:pPr algn="just"/>
            <a:r>
              <a:rPr lang="sr-Latn-CS" dirty="0" smtClean="0"/>
              <a:t>Postoji neistorična građanska predrasuda o univerzalnosti </a:t>
            </a:r>
            <a:r>
              <a:rPr lang="sr-Latn-CS" b="1" dirty="0" smtClean="0"/>
              <a:t>monogamnog braka</a:t>
            </a:r>
            <a:r>
              <a:rPr lang="sr-Latn-CS" dirty="0" smtClean="0"/>
              <a:t>, kao jedinog poznatog oblika braka od davnina, pri čemu se sve ostale forme tretiraju kao patologija, deformacija, divljaštvo. Takvo stanovište pravda se time što Biblija poznaje samo ovaj oblik braka (mada Biblija poznaje i neke poliandrijske zajednice) ili pak što se smatra da je monogamna forma najcivilizovanija forma koja pruža najveći stepen slobode i ravnopravnosti partnerima.</a:t>
            </a:r>
          </a:p>
          <a:p>
            <a:pPr algn="just"/>
            <a:r>
              <a:rPr lang="sr-Latn-CS" dirty="0" smtClean="0"/>
              <a:t>Pored monogamije postoje i vrste grupnog braka kao što su </a:t>
            </a:r>
            <a:r>
              <a:rPr lang="sr-Latn-CS" b="1" dirty="0" smtClean="0"/>
              <a:t>poliandrija(višeženstvo)</a:t>
            </a:r>
            <a:r>
              <a:rPr lang="sr-Latn-CS" dirty="0" smtClean="0"/>
              <a:t> i </a:t>
            </a:r>
            <a:r>
              <a:rPr lang="sr-Latn-CS" b="1" dirty="0" smtClean="0"/>
              <a:t>poliginija (mnogomuštvo) </a:t>
            </a:r>
            <a:r>
              <a:rPr lang="sr-Latn-CS" dirty="0" smtClean="0"/>
              <a:t>dok se obe forme zajedno naivaju </a:t>
            </a:r>
            <a:r>
              <a:rPr lang="sr-Latn-CS" b="1" dirty="0" smtClean="0"/>
              <a:t>poligamija (mnogoženstvo).</a:t>
            </a:r>
          </a:p>
          <a:p>
            <a:pPr algn="just"/>
            <a:r>
              <a:rPr lang="sr-Latn-CS" dirty="0" smtClean="0"/>
              <a:t>Što se odnosa tiče u ovim grupnim bračnim zajednicama treba primetiti da se radi o neuređenim zajednicama. U njima postoji jasna strukturna uređenost odnosa u smislu postojanja više ko rezidentalnih partnerskih grupa, koje pri tom imaju svoju samostalnost u okviru grupne porodične celine.</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Brak kao proces. Faze predbračnog i bračnog života.</a:t>
            </a:r>
            <a:endParaRPr lang="en-US" dirty="0"/>
          </a:p>
        </p:txBody>
      </p:sp>
      <p:sp>
        <p:nvSpPr>
          <p:cNvPr id="3" name="Content Placeholder 2"/>
          <p:cNvSpPr>
            <a:spLocks noGrp="1"/>
          </p:cNvSpPr>
          <p:nvPr>
            <p:ph idx="1"/>
          </p:nvPr>
        </p:nvSpPr>
        <p:spPr/>
        <p:txBody>
          <a:bodyPr>
            <a:normAutofit fontScale="92500" lnSpcReduction="10000"/>
          </a:bodyPr>
          <a:lstStyle/>
          <a:p>
            <a:pPr algn="just"/>
            <a:r>
              <a:rPr lang="sr-Latn-CS" dirty="0" smtClean="0"/>
              <a:t>Brak nije jednom zauvek dato stanje, bez obzira što se on smatra institucijom i trajnim ponekad doživotnim odnosom. Brak kao individualni odnos prolazi kroz promene koje imaju s jedne strane svoj uređeni procesualni karakter etapa koje se smenjuju.</a:t>
            </a:r>
          </a:p>
          <a:p>
            <a:pPr algn="just"/>
            <a:r>
              <a:rPr lang="sr-Latn-CS" dirty="0" smtClean="0"/>
              <a:t>Etape braka u modernom društvu:</a:t>
            </a:r>
          </a:p>
          <a:p>
            <a:pPr marL="514350" indent="-514350" algn="just">
              <a:buFont typeface="+mj-lt"/>
              <a:buAutoNum type="arabicPeriod"/>
            </a:pPr>
            <a:r>
              <a:rPr lang="sr-Latn-CS" b="1" dirty="0" smtClean="0"/>
              <a:t>Zabavljanje</a:t>
            </a:r>
            <a:r>
              <a:rPr lang="sr-Latn-CS" dirty="0" smtClean="0"/>
              <a:t> ili upoznavanje bračnih partnera</a:t>
            </a:r>
          </a:p>
          <a:p>
            <a:pPr marL="514350" indent="-514350" algn="just">
              <a:buFont typeface="+mj-lt"/>
              <a:buAutoNum type="arabicPeriod"/>
            </a:pPr>
            <a:r>
              <a:rPr lang="sr-Latn-CS" b="1" dirty="0" smtClean="0"/>
              <a:t>Vereništvo</a:t>
            </a:r>
            <a:r>
              <a:rPr lang="sr-Latn-CS" dirty="0" smtClean="0"/>
              <a:t> (utvrđivanje veze i njeno javno isprobavanje)</a:t>
            </a:r>
          </a:p>
          <a:p>
            <a:pPr marL="514350" indent="-514350" algn="just">
              <a:buFont typeface="+mj-lt"/>
              <a:buAutoNum type="arabicPeriod"/>
            </a:pPr>
            <a:r>
              <a:rPr lang="sr-Latn-CS" b="1" dirty="0" smtClean="0"/>
              <a:t>Sklapanje braka</a:t>
            </a:r>
            <a:r>
              <a:rPr lang="sr-Latn-CS" dirty="0" smtClean="0"/>
              <a:t>,tj.čin venčavanja, potvrđivanja veze</a:t>
            </a:r>
          </a:p>
          <a:p>
            <a:pPr marL="514350" indent="-514350" algn="just">
              <a:buFont typeface="+mj-lt"/>
              <a:buAutoNum type="arabicPeriod"/>
            </a:pPr>
            <a:r>
              <a:rPr lang="sr-Latn-CS" b="1" dirty="0" smtClean="0"/>
              <a:t>Post-bračni period</a:t>
            </a:r>
            <a:r>
              <a:rPr lang="sr-Latn-CS" dirty="0" smtClean="0"/>
              <a:t>(bilo da je reč o udovištvu, razvodu, rastavljanju partnera)</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214282" y="500042"/>
            <a:ext cx="8229600" cy="71438"/>
          </a:xfrm>
        </p:spPr>
        <p:txBody>
          <a:bodyPr>
            <a:normAutofit fontScale="90000"/>
          </a:bodyPr>
          <a:lstStyle/>
          <a:p>
            <a:endParaRPr lang="en-US" dirty="0"/>
          </a:p>
        </p:txBody>
      </p:sp>
      <p:sp>
        <p:nvSpPr>
          <p:cNvPr id="3" name="Content Placeholder 2"/>
          <p:cNvSpPr>
            <a:spLocks noGrp="1"/>
          </p:cNvSpPr>
          <p:nvPr>
            <p:ph idx="1"/>
          </p:nvPr>
        </p:nvSpPr>
        <p:spPr>
          <a:xfrm>
            <a:off x="457200" y="714356"/>
            <a:ext cx="8229600" cy="5610244"/>
          </a:xfrm>
        </p:spPr>
        <p:txBody>
          <a:bodyPr>
            <a:normAutofit fontScale="77500" lnSpcReduction="20000"/>
          </a:bodyPr>
          <a:lstStyle/>
          <a:p>
            <a:pPr algn="just"/>
            <a:r>
              <a:rPr lang="sr-Latn-CS" b="1" dirty="0" smtClean="0"/>
              <a:t>ZABAVLJANJE.</a:t>
            </a:r>
            <a:r>
              <a:rPr lang="sr-Latn-CS" dirty="0" smtClean="0"/>
              <a:t> U većini društava pre sklapanja braka dozvoljeno je mladima da se druže, upoznaju sa osobama drugog pola i da u toj slobodnoj eksperimentalnoj igri sazrevaju ali istovremeno i nalaze sebi pogodnog bračnog partnera. Naravno ovo ponašanje je takođe kontrolisano i nadgledano od starijih, ali na takav način da dopušta dosta slobode mladima.</a:t>
            </a:r>
          </a:p>
          <a:p>
            <a:pPr algn="just"/>
            <a:r>
              <a:rPr lang="sr-Latn-CS" b="1" dirty="0" smtClean="0"/>
              <a:t>VERENIŠTVO</a:t>
            </a:r>
            <a:r>
              <a:rPr lang="sr-Latn-CS" dirty="0" smtClean="0"/>
              <a:t> je bilo karakteristika patrijarhalnih društava gde su u praksi bili aranžirani brakovi od strane odraslih. Posle zvanično objavljivanih izbora (zaruke), mladenci su dobijali pravo da se međusobno viđaju pod nadzorom odraslih da bi se bolje upoznali i pripremili za brak. </a:t>
            </a:r>
          </a:p>
          <a:p>
            <a:pPr algn="just"/>
            <a:r>
              <a:rPr lang="sr-Latn-CS" b="1" dirty="0" smtClean="0"/>
              <a:t>SKLAPANJE BRAKA </a:t>
            </a:r>
            <a:r>
              <a:rPr lang="sr-Latn-CS" dirty="0" smtClean="0"/>
              <a:t>svadbom u svim društvima popraćeno je raznim ritualnim ceremonijama.  Uopšte svadba i venčanje su javni događaj u kome je važnija sama društvena zajednica koja daje priznanje od mladenaca koji su povod rituala.</a:t>
            </a:r>
          </a:p>
          <a:p>
            <a:pPr algn="just"/>
            <a:r>
              <a:rPr lang="sr-Latn-CS" b="1" dirty="0" smtClean="0"/>
              <a:t>BRAČNI ŽIVOT </a:t>
            </a:r>
            <a:r>
              <a:rPr lang="sr-Latn-CS" dirty="0" smtClean="0"/>
              <a:t>je manje više u svim kulturama praćen različitim izvanbračnim vezama, preljubama, neverstvima, kako muškaraca, tako i žena i strahovima da se ne bude prevaren, ljubomorom, i sl.</a:t>
            </a:r>
          </a:p>
          <a:p>
            <a:pPr algn="just"/>
            <a:r>
              <a:rPr lang="sr-Latn-CS" b="1" dirty="0" smtClean="0"/>
              <a:t>POST-BRAČNI ŽIVOT. </a:t>
            </a:r>
            <a:r>
              <a:rPr lang="sr-Latn-CS" dirty="0" smtClean="0"/>
              <a:t>Bračni život može biti prekinut ili smrću jednog od partnera ili razvodom odnosno rastavom. </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Seksualna dekompozicija braka</a:t>
            </a:r>
            <a:endParaRPr lang="en-US" dirty="0"/>
          </a:p>
        </p:txBody>
      </p:sp>
      <p:sp>
        <p:nvSpPr>
          <p:cNvPr id="3" name="Content Placeholder 2"/>
          <p:cNvSpPr>
            <a:spLocks noGrp="1"/>
          </p:cNvSpPr>
          <p:nvPr>
            <p:ph idx="1"/>
          </p:nvPr>
        </p:nvSpPr>
        <p:spPr/>
        <p:txBody>
          <a:bodyPr>
            <a:normAutofit fontScale="77500" lnSpcReduction="20000"/>
          </a:bodyPr>
          <a:lstStyle/>
          <a:p>
            <a:pPr algn="just"/>
            <a:r>
              <a:rPr lang="sr-Latn-CS" dirty="0" smtClean="0"/>
              <a:t>Brak prestaje da vrši funkciju kontrole seksualnog ponašanja odraslih. Posle seksualne revolucije 60-tih godina ta vrsta kontrole nad pojedincima postaje obesmišljena i ostatak licemernog seksualnog morala iz prošlosti.</a:t>
            </a:r>
          </a:p>
          <a:p>
            <a:pPr algn="just"/>
            <a:endParaRPr lang="sr-Latn-CS" dirty="0" smtClean="0"/>
          </a:p>
          <a:p>
            <a:pPr algn="just"/>
            <a:r>
              <a:rPr lang="sr-Latn-CS" dirty="0" smtClean="0"/>
              <a:t>Seksualno ponašanje se tretira isključivo kao lični i privatni domen ponašanja pojedinca u koji društvo nema prava da se meša. U stvari, oslobođenje pojedinaca u seksualnoj sferi došlo je time što je seksualna revolucija iskorenila tradicionalne hrišćanske tabue koji su seksualnost  vezivali isključivo za prokreaciju.</a:t>
            </a:r>
          </a:p>
          <a:p>
            <a:pPr algn="just"/>
            <a:endParaRPr lang="sr-Latn-CS" dirty="0" smtClean="0"/>
          </a:p>
          <a:p>
            <a:pPr algn="just"/>
            <a:r>
              <a:rPr lang="sr-Latn-CS" dirty="0" smtClean="0"/>
              <a:t>Uprkos svim promenama bračna vernost ostaje ostaje i dalje snažno prihvaćena vrednost i da je seksualna revolucija pozitivno doprinela u ovom slučaju tako što je ova vrednost izgubila licemerni karakter dvostrukog morala, jdnog za muškarce, drugog za žene.</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Natalitetna dekompozicija</a:t>
            </a:r>
            <a:endParaRPr lang="en-US" dirty="0"/>
          </a:p>
        </p:txBody>
      </p:sp>
      <p:sp>
        <p:nvSpPr>
          <p:cNvPr id="3" name="Content Placeholder 2"/>
          <p:cNvSpPr>
            <a:spLocks noGrp="1"/>
          </p:cNvSpPr>
          <p:nvPr>
            <p:ph idx="1"/>
          </p:nvPr>
        </p:nvSpPr>
        <p:spPr/>
        <p:txBody>
          <a:bodyPr>
            <a:normAutofit fontScale="85000" lnSpcReduction="20000"/>
          </a:bodyPr>
          <a:lstStyle/>
          <a:p>
            <a:pPr algn="just"/>
            <a:r>
              <a:rPr lang="sr-Latn-CS" dirty="0" smtClean="0"/>
              <a:t>Kao što prestaje da bude kontrola seksualnog ponašanja, brak prestaje da bude i okvir biološke reprodukcije tj.legitimacije potomstva. Tako najvažnija funkcija bračnosti – legitimacija potomstva prestaje da postoji. Sve više dece rađa se vanbračno, a sa druge strane sve je više brakova u kojima se supružnici dobrovoljno odriču rađanja dece – brakovi bez dece.</a:t>
            </a:r>
          </a:p>
          <a:p>
            <a:pPr algn="just"/>
            <a:r>
              <a:rPr lang="sr-Latn-CS" dirty="0" smtClean="0"/>
              <a:t>Kako danas društvena zajednica može tolerisati vanbračne veze i decu, a do samo pre nekoliko decenija se tome energično suprotstavljala? </a:t>
            </a:r>
          </a:p>
          <a:p>
            <a:pPr algn="just"/>
            <a:r>
              <a:rPr lang="sr-Latn-CS" dirty="0" smtClean="0"/>
              <a:t>Da li to znači da je za moderno društvo legitimacija potomstva postala potpuno nevažna ili je pak brak kao ustanova toliko oslabio da nije u stanju da vrši kontrolu?</a:t>
            </a:r>
          </a:p>
          <a:p>
            <a:pPr algn="just"/>
            <a:r>
              <a:rPr lang="sr-Latn-CS" dirty="0" smtClean="0"/>
              <a:t>Izgleda da je anarhija u bračnim odnosima samo druga strana racionalnosti sistema koji počiva na manipulaciji emotivnim potebama mase.</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TotalTime>
  <Words>1885</Words>
  <Application>Microsoft Office PowerPoint</Application>
  <PresentationFormat>On-screen Show (4:3)</PresentationFormat>
  <Paragraphs>73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Sociologija obrazovanja i porodice IX</vt:lpstr>
      <vt:lpstr>Brak, pojam i vrste</vt:lpstr>
      <vt:lpstr>Slide 3</vt:lpstr>
      <vt:lpstr>Slide 4</vt:lpstr>
      <vt:lpstr>Slide 5</vt:lpstr>
      <vt:lpstr>Brak kao proces. Faze predbračnog i bračnog života.</vt:lpstr>
      <vt:lpstr>Slide 7</vt:lpstr>
      <vt:lpstr>Seksualna dekompozicija braka</vt:lpstr>
      <vt:lpstr>Natalitetna dekompozicija</vt:lpstr>
      <vt:lpstr>Pluralitet bračnih formi i odnosa</vt:lpstr>
      <vt:lpstr>Slide 11</vt:lpstr>
      <vt:lpstr>Slide 12</vt:lpstr>
      <vt:lpstr>Slide 13</vt:lpstr>
      <vt:lpstr>Razvod braka</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Sociologija obrazovanja i porodice IX</dc:title>
  <dc:creator>Mirjana</dc:creator>
  <cp:lastModifiedBy>Mirjana</cp:lastModifiedBy>
  <cp:revision>5</cp:revision>
  <dcterms:created xsi:type="dcterms:W3CDTF">2020-04-30T11:50:58Z</dcterms:created>
  <dcterms:modified xsi:type="dcterms:W3CDTF">2020-04-30T12:11:47Z</dcterms:modified>
</cp:coreProperties>
</file>