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03F4-8521-40D3-98DA-03C131741C9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2252-4516-4641-850E-7088D06BFEA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03F4-8521-40D3-98DA-03C131741C9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2252-4516-4641-850E-7088D06BFE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03F4-8521-40D3-98DA-03C131741C9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2252-4516-4641-850E-7088D06BFE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03F4-8521-40D3-98DA-03C131741C9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2252-4516-4641-850E-7088D06BFE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03F4-8521-40D3-98DA-03C131741C9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B2C2252-4516-4641-850E-7088D06BFEA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03F4-8521-40D3-98DA-03C131741C9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2252-4516-4641-850E-7088D06BFE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03F4-8521-40D3-98DA-03C131741C9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2252-4516-4641-850E-7088D06BFE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03F4-8521-40D3-98DA-03C131741C9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2252-4516-4641-850E-7088D06BFE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03F4-8521-40D3-98DA-03C131741C9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2252-4516-4641-850E-7088D06BFE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03F4-8521-40D3-98DA-03C131741C9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2252-4516-4641-850E-7088D06BFE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03F4-8521-40D3-98DA-03C131741C9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2252-4516-4641-850E-7088D06BFE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B4E03F4-8521-40D3-98DA-03C131741C9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B2C2252-4516-4641-850E-7088D06BFEA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Socijalna i emocionalna gotovost za polazak u školu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792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Odgovornosti vaspitača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Podsticanje dece da razmišljaju o sebi, svojim emocijama, iskustvima, reakcijama (bolje razumevanje sopstvenih i tuđih raspoloženja...)</a:t>
            </a:r>
          </a:p>
          <a:p>
            <a:r>
              <a:rPr lang="sr-Latn-RS" dirty="0" smtClean="0"/>
              <a:t>Podsticanje pozitivnih emocija ( radosno raspoloženje, optimizam, polet, vedrina, kontrola ispoljavanja emocija, oslobađanje od napetosti...)</a:t>
            </a:r>
          </a:p>
          <a:p>
            <a:r>
              <a:rPr lang="sr-Latn-RS" dirty="0" smtClean="0"/>
              <a:t>Pomoć deci da razviju strategije za preovladavanje negativnih psihičkih stanja (pravila očuvanja mentalnog zdravlja)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797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Osposobljavanje dece da se nose sa lošim iskustvima</a:t>
            </a:r>
          </a:p>
          <a:p>
            <a:r>
              <a:rPr lang="sr-Latn-RS" dirty="0" smtClean="0"/>
              <a:t>Omogućavanje eksternalizacije emocija (racionalni plan, što pomaže deci da postanu svesna emocionalnih aspekata odnosa među ljudima)</a:t>
            </a:r>
          </a:p>
          <a:p>
            <a:r>
              <a:rPr lang="sr-Latn-RS" dirty="0" smtClean="0"/>
              <a:t>Upoznavanje načina na koje umetnici izražavaju i prenose emocije</a:t>
            </a:r>
          </a:p>
          <a:p>
            <a:r>
              <a:rPr lang="sr-Latn-RS" dirty="0" smtClean="0"/>
              <a:t>Razvoj moralnog rasuđivanja (šta je dobro, šta nije dobro, ponos kada se uradi nešto dobro...)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938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Pozitivna i realna slika o sebi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Pripremljeno dete ima svestan odnos prema sebi i drugim ljudima, kao i o onome što radi</a:t>
            </a:r>
          </a:p>
          <a:p>
            <a:r>
              <a:rPr lang="sr-Latn-RS" dirty="0" smtClean="0"/>
              <a:t>Svest o sopstvenoj individualnosti, sebi kao pojedincu, svest o sebi kao subjektu delovanja i sopstvenim psihičkim preživljavanjima</a:t>
            </a:r>
          </a:p>
          <a:p>
            <a:r>
              <a:rPr lang="sr-Latn-RS" dirty="0" smtClean="0"/>
              <a:t>Sposobnost objektivnog procenjivanja sebe, svojih postupaka i rezultata svog rada (različite igre za procenu svojih mogućnosti)</a:t>
            </a:r>
          </a:p>
          <a:p>
            <a:r>
              <a:rPr lang="sr-Latn-RS" dirty="0" smtClean="0"/>
              <a:t>Nerealna predstava o sebi dovodi do teškoća u odnosima sa vršnjacima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525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 smtClean="0"/>
              <a:t>Deca sa nerealnom slikom se teže uklapaju u kolektiv, teže prihvataju zajedničke zadatke i aktivnosti (problemi u školskom učenju?)</a:t>
            </a:r>
          </a:p>
          <a:p>
            <a:r>
              <a:rPr lang="sr-Latn-RS" dirty="0" smtClean="0"/>
              <a:t>Kod prvih školskih napora, gubi se motivisanost za rad (odbijanje pomoći koja im se nudi)</a:t>
            </a:r>
          </a:p>
          <a:p>
            <a:r>
              <a:rPr lang="sr-Latn-RS" dirty="0" smtClean="0"/>
              <a:t>Shvatanje da uzroci neuspeha nisu u spoljašnjim okolnostima , već u individualnoj snazi i veštini</a:t>
            </a:r>
          </a:p>
          <a:p>
            <a:r>
              <a:rPr lang="sr-Latn-RS" dirty="0" smtClean="0"/>
              <a:t>Pozitivna slika o sebi- pouzdan pokazatelj pripremljenosti za školu</a:t>
            </a:r>
          </a:p>
          <a:p>
            <a:r>
              <a:rPr lang="sr-Latn-RS" dirty="0" smtClean="0"/>
              <a:t>Koji su postupvi i obaveze vaspitača u razvijanju pozitivne slike ( odnos vaspitača prema detetu uopšte, odnos prema greškama, odnos prema uspehu...)</a:t>
            </a:r>
          </a:p>
          <a:p>
            <a:endParaRPr lang="sr-Latn-R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022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Razvoj samostalnosti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Dug proces, ne podrazumeva potpuno prepuštanje deteta sebi</a:t>
            </a:r>
          </a:p>
          <a:p>
            <a:r>
              <a:rPr lang="sr-Latn-RS" dirty="0" smtClean="0"/>
              <a:t>Važno pitanje: Kada i kako pružati pomoć detetu?</a:t>
            </a:r>
          </a:p>
          <a:p>
            <a:r>
              <a:rPr lang="sr-Latn-RS" dirty="0" smtClean="0"/>
              <a:t>Ista pomoć svoj deci, ili?</a:t>
            </a:r>
          </a:p>
          <a:p>
            <a:r>
              <a:rPr lang="sr-Latn-RS" dirty="0" smtClean="0"/>
              <a:t>Usmeravanje od strane vaspitača- važan momenat u vaspitanju samostalnosti</a:t>
            </a:r>
          </a:p>
          <a:p>
            <a:r>
              <a:rPr lang="sr-Latn-RS" dirty="0" smtClean="0"/>
              <a:t>Samostalnost i mogućnosti deteta</a:t>
            </a:r>
          </a:p>
          <a:p>
            <a:r>
              <a:rPr lang="sr-Latn-RS" dirty="0" smtClean="0"/>
              <a:t>Mera u postavljanju zahteva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155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Vigotski o pružanju pomoći deci (ZNR)</a:t>
            </a:r>
          </a:p>
          <a:p>
            <a:r>
              <a:rPr lang="sr-Latn-RS" dirty="0" smtClean="0"/>
              <a:t>Vaspitanje za zavisnost, nasuprot vaspitanju za nezavisnost</a:t>
            </a:r>
          </a:p>
          <a:p>
            <a:r>
              <a:rPr lang="sr-Latn-RS" dirty="0" smtClean="0"/>
              <a:t>Primeri dobre prakse</a:t>
            </a:r>
          </a:p>
          <a:p>
            <a:r>
              <a:rPr lang="sr-Latn-RS" dirty="0" smtClean="0"/>
              <a:t>Program M. Montesori – „Nauči me da uradim sam“</a:t>
            </a:r>
          </a:p>
          <a:p>
            <a:r>
              <a:rPr lang="sr-Latn-RS" dirty="0" smtClean="0"/>
              <a:t>Prednosti ovako postavljenog programa</a:t>
            </a:r>
          </a:p>
          <a:p>
            <a:r>
              <a:rPr lang="sr-Latn-RS" smtClean="0"/>
              <a:t>Deca su kompetentna bića- da li takav tretman imaju u praksi?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846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Vigotski- krize u razvoju shvata kao neophodne faze u razvoju</a:t>
            </a:r>
          </a:p>
          <a:p>
            <a:r>
              <a:rPr lang="sr-Latn-RS" dirty="0" smtClean="0"/>
              <a:t>Kvalitativni „skokovi“ zahvaljujući kojima deca dostižu naredni stepen psihičkog razvoja</a:t>
            </a:r>
          </a:p>
          <a:p>
            <a:r>
              <a:rPr lang="sr-Latn-RS" dirty="0" smtClean="0"/>
              <a:t>„kriza“ sedme godine nezaobilazan uslov za prelazak na osnovnoškolski uzrast i osposobljavanje za učenje u narednom periodu</a:t>
            </a:r>
          </a:p>
          <a:p>
            <a:r>
              <a:rPr lang="sr-Latn-RS" dirty="0" smtClean="0"/>
              <a:t>Psihički razvoj deteta, ne teče glatko i ravnomerno, već u sebi sadrži protivurečnosti (unutrašnji konflikti)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478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„Gubitak neposrednosti“- kao karakteristika ovog perioda (gubitak prirodnosti- Kako se manifestuje?)</a:t>
            </a:r>
          </a:p>
          <a:p>
            <a:r>
              <a:rPr lang="sr-Latn-RS" dirty="0" smtClean="0"/>
              <a:t>Situaciono ponašanje, dominira na ovom uzrastu (primer hromog dečaka)</a:t>
            </a:r>
          </a:p>
          <a:p>
            <a:r>
              <a:rPr lang="sr-Latn-RS" dirty="0" smtClean="0"/>
              <a:t>Pri kraju predškolskog perioda iščezava neposrednost reakcija i vezanost za trenutnu situaciju</a:t>
            </a:r>
          </a:p>
          <a:p>
            <a:r>
              <a:rPr lang="sr-Latn-RS" dirty="0" smtClean="0"/>
              <a:t>Ponašanje je nezavisnije od okruženja- više regulisano sopstvenom voljom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907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/>
              <a:t>Na prelazu iz predškolskog u školsko detinjstvo, dolazi do razdvajanja unutrašnjeg sveta deteta od spoljašnje sredine</a:t>
            </a:r>
          </a:p>
          <a:p>
            <a:r>
              <a:rPr lang="sr-Latn-RS" dirty="0" smtClean="0"/>
              <a:t>Emocije se više ne menjaju zavisno od neposredne situacije, trajnijeg su karaktera i potiču od samog deteta, njegovog samoosećanja i karaktera ličnosti</a:t>
            </a:r>
          </a:p>
          <a:p>
            <a:r>
              <a:rPr lang="sr-Latn-RS" dirty="0" smtClean="0"/>
              <a:t>U osećanjima je sve prisutniji intelektualni momenat</a:t>
            </a:r>
          </a:p>
          <a:p>
            <a:r>
              <a:rPr lang="sr-Latn-RS" dirty="0" smtClean="0"/>
              <a:t>Intenzivnija usmerenost na socijalne norme (hijerarhija normi postaje adekvatnija)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507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Socijalna odgovornost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Socio-emocionalni razvoj može da obezbedi mnogo veći domet u obrazovanju, nego učenje specifičnih veština i ponašanja</a:t>
            </a:r>
          </a:p>
          <a:p>
            <a:r>
              <a:rPr lang="sr-Latn-RS" dirty="0" smtClean="0"/>
              <a:t>Osobine, kao što su radoznalost, snalažljivost, samopouzdanje, komunikativnost- su od velikog značaja za kasniji tok učenja i prilagođavanja zahtevima školskog života</a:t>
            </a:r>
          </a:p>
          <a:p>
            <a:r>
              <a:rPr lang="sr-Latn-RS" dirty="0" smtClean="0"/>
              <a:t>Deca koja nisu dostigla socijalnu zrelost, imaju veći osećaj diskontinuiteta kada je u pitanju školski život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036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Komponente socijalnog razvoja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Aktivna težnja deteta da pođe u školu, želja da od drugih nauči nešto novo, zanimljivo...</a:t>
            </a:r>
          </a:p>
          <a:p>
            <a:r>
              <a:rPr lang="sr-Latn-RS" dirty="0" smtClean="0"/>
              <a:t>Određena svesnost u ponašanju deteta (socijalno-normativna usmerenost)</a:t>
            </a:r>
          </a:p>
          <a:p>
            <a:r>
              <a:rPr lang="sr-Latn-RS" dirty="0" smtClean="0"/>
              <a:t>Emocionalna osetljivost deteta ( da oseti osećanja drugih, razume raspoloženja dece i drugih, reagovanje na adekvatan način...)</a:t>
            </a:r>
          </a:p>
          <a:p>
            <a:r>
              <a:rPr lang="sr-Latn-RS" dirty="0" smtClean="0"/>
              <a:t>Razvijenost elementarne samosvesti (poznavanje sopstvenih mogućnosti, elementarno samoocenjivanje, samokontrola...)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291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Socijalno zrelo dete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 smtClean="0"/>
              <a:t>Ume da komunicira, aktivno učestvuje u zajedničkim aktivnostima</a:t>
            </a:r>
          </a:p>
          <a:p>
            <a:r>
              <a:rPr lang="sr-Latn-RS" dirty="0" smtClean="0"/>
              <a:t>Uključeno je u dečji kolektiv</a:t>
            </a:r>
          </a:p>
          <a:p>
            <a:r>
              <a:rPr lang="sr-Latn-RS" dirty="0" smtClean="0"/>
              <a:t>Ima povoljan socijalni status u grupi</a:t>
            </a:r>
          </a:p>
          <a:p>
            <a:r>
              <a:rPr lang="sr-Latn-RS" dirty="0" smtClean="0"/>
              <a:t>Bezkonfliktno gradi međulične odnose</a:t>
            </a:r>
          </a:p>
          <a:p>
            <a:r>
              <a:rPr lang="sr-Latn-RS" dirty="0" smtClean="0"/>
              <a:t>Ima razvijene socijalne motive i zahvaljujući njima dobro funkcioniše u grupi</a:t>
            </a:r>
          </a:p>
          <a:p>
            <a:r>
              <a:rPr lang="sr-Latn-RS" dirty="0" smtClean="0"/>
              <a:t>Samostalno je, inicijativno, istrajno, može da se samoorganizuje</a:t>
            </a:r>
          </a:p>
          <a:p>
            <a:r>
              <a:rPr lang="sr-Latn-RS" dirty="0" smtClean="0"/>
              <a:t>Ima razvijen osećaj dužnosti i odgovornosti</a:t>
            </a:r>
          </a:p>
          <a:p>
            <a:r>
              <a:rPr lang="sr-Latn-RS" dirty="0" smtClean="0"/>
              <a:t>Zna da proceni sebe i druge....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968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Društvene aktivnosti i socijalno iskustvo</a:t>
            </a:r>
            <a:br>
              <a:rPr lang="sr-Latn-R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 smtClean="0"/>
              <a:t>Društvene aktivnosti su integrisane i povezane sa nizom drugih različitih aktivnosti</a:t>
            </a:r>
          </a:p>
          <a:p>
            <a:r>
              <a:rPr lang="sr-Latn-RS" dirty="0" smtClean="0"/>
              <a:t>Omogućavaju- prerađivanje i uvežbavanje socijalnih iskustava i emocija, kao i usvajanje i primenu etičkih normi i pravila ponašanja</a:t>
            </a:r>
          </a:p>
          <a:p>
            <a:r>
              <a:rPr lang="sr-Latn-RS" dirty="0" smtClean="0"/>
              <a:t>Važno je omogućiti deci da stiču različita iskustva sa decom i drugima (mešanje dece različitih uzrasta)</a:t>
            </a:r>
          </a:p>
          <a:p>
            <a:r>
              <a:rPr lang="sr-Latn-RS" dirty="0" smtClean="0"/>
              <a:t>Osposobljavanje za učešće u grupnom- timskom radu (sagledavanje interesa grupe, poštovanje prava drugih, solidarnost, kooperativnost...)</a:t>
            </a:r>
          </a:p>
          <a:p>
            <a:r>
              <a:rPr lang="sr-Latn-RS" dirty="0" smtClean="0"/>
              <a:t>Zajednički doživljaji i tradicije (posete, izleti, druženja različitog tipa)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014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Kultivisanje emocija i emocionalna gotovost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Emocije kao osnovni pokretač dečjeg ponašanja</a:t>
            </a:r>
          </a:p>
          <a:p>
            <a:r>
              <a:rPr lang="sr-Latn-RS" dirty="0" smtClean="0"/>
              <a:t>Imaju regulativnu ulogu u dečjem ponašanju</a:t>
            </a:r>
          </a:p>
          <a:p>
            <a:r>
              <a:rPr lang="sr-Latn-RS" dirty="0" smtClean="0"/>
              <a:t>Svest o dužnosti- pokazatelj opšte i emocionalne zrelosti</a:t>
            </a:r>
          </a:p>
          <a:p>
            <a:r>
              <a:rPr lang="sr-Latn-RS" dirty="0" smtClean="0"/>
              <a:t>Važan razvoj viših i složenijih osećanja intelektualnog, moralnog, estetskog i moralnog karaktera (osećanje pravde, radoznalost, osećanja harmonije, prijateljstva...)</a:t>
            </a:r>
          </a:p>
          <a:p>
            <a:r>
              <a:rPr lang="sr-Latn-RS" dirty="0" smtClean="0"/>
              <a:t>Poštovanje prava drugih i sopstvenih prava, prihvatanje reda i okvira dozvoljenog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6818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142</TotalTime>
  <Words>877</Words>
  <Application>Microsoft Office PowerPoint</Application>
  <PresentationFormat>On-screen Show (4:3)</PresentationFormat>
  <Paragraphs>74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Apex</vt:lpstr>
      <vt:lpstr>Socijalna i emocionalna gotovost za polazak u školu</vt:lpstr>
      <vt:lpstr>PowerPoint Presentation</vt:lpstr>
      <vt:lpstr>PowerPoint Presentation</vt:lpstr>
      <vt:lpstr>PowerPoint Presentation</vt:lpstr>
      <vt:lpstr>Socijalna odgovornost</vt:lpstr>
      <vt:lpstr>Komponente socijalnog razvoja</vt:lpstr>
      <vt:lpstr>Socijalno zrelo dete</vt:lpstr>
      <vt:lpstr>Društvene aktivnosti i socijalno iskustvo </vt:lpstr>
      <vt:lpstr>Kultivisanje emocija i emocionalna gotovost</vt:lpstr>
      <vt:lpstr>Odgovornosti vaspitača</vt:lpstr>
      <vt:lpstr>PowerPoint Presentation</vt:lpstr>
      <vt:lpstr>Pozitivna i realna slika o sebi</vt:lpstr>
      <vt:lpstr>PowerPoint Presentation</vt:lpstr>
      <vt:lpstr>Razvoj samostalnosti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Socijalna i emocionalna gotovost za polazak u školu</dc:title>
  <dc:creator>Mladen007</dc:creator>
  <cp:lastModifiedBy>Mladen007</cp:lastModifiedBy>
  <cp:revision>15</cp:revision>
  <dcterms:created xsi:type="dcterms:W3CDTF">2020-04-28T09:20:35Z</dcterms:created>
  <dcterms:modified xsi:type="dcterms:W3CDTF">2020-04-28T11:43:33Z</dcterms:modified>
</cp:coreProperties>
</file>