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383" r:id="rId3"/>
    <p:sldId id="314" r:id="rId4"/>
    <p:sldId id="385" r:id="rId5"/>
    <p:sldId id="386" r:id="rId6"/>
    <p:sldId id="397" r:id="rId7"/>
    <p:sldId id="398" r:id="rId8"/>
    <p:sldId id="387" r:id="rId9"/>
    <p:sldId id="388" r:id="rId10"/>
    <p:sldId id="389" r:id="rId11"/>
    <p:sldId id="390" r:id="rId12"/>
    <p:sldId id="391" r:id="rId13"/>
    <p:sldId id="392" r:id="rId14"/>
    <p:sldId id="393" r:id="rId15"/>
    <p:sldId id="394" r:id="rId16"/>
    <p:sldId id="395" r:id="rId17"/>
    <p:sldId id="39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4099F3-F14E-4916-BE10-35C40FD90C2D}"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6E15B-DD63-4CBF-892A-2984997A4D9C}"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313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C94099F3-F14E-4916-BE10-35C40FD90C2D}" type="datetimeFigureOut">
              <a:rPr lang="en-US" smtClean="0"/>
              <a:t>4/17/2020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E6E15B-DD63-4CBF-892A-2984997A4D9C}" type="slidenum">
              <a:rPr lang="en-US" smtClean="0"/>
              <a:t>‹#›</a:t>
            </a:fld>
            <a:endParaRPr lang="en-US"/>
          </a:p>
        </p:txBody>
      </p:sp>
    </p:spTree>
    <p:extLst>
      <p:ext uri="{BB962C8B-B14F-4D97-AF65-F5344CB8AC3E}">
        <p14:creationId xmlns:p14="http://schemas.microsoft.com/office/powerpoint/2010/main" val="3053224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4099F3-F14E-4916-BE10-35C40FD90C2D}"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6E15B-DD63-4CBF-892A-2984997A4D9C}" type="slidenum">
              <a:rPr lang="en-US" smtClean="0"/>
              <a:t>‹#›</a:t>
            </a:fld>
            <a:endParaRPr lang="en-US"/>
          </a:p>
        </p:txBody>
      </p:sp>
    </p:spTree>
    <p:extLst>
      <p:ext uri="{BB962C8B-B14F-4D97-AF65-F5344CB8AC3E}">
        <p14:creationId xmlns:p14="http://schemas.microsoft.com/office/powerpoint/2010/main" val="2040750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4099F3-F14E-4916-BE10-35C40FD90C2D}"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6E15B-DD63-4CBF-892A-2984997A4D9C}"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57746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4099F3-F14E-4916-BE10-35C40FD90C2D}"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6E15B-DD63-4CBF-892A-2984997A4D9C}" type="slidenum">
              <a:rPr lang="en-US" smtClean="0"/>
              <a:t>‹#›</a:t>
            </a:fld>
            <a:endParaRPr lang="en-US"/>
          </a:p>
        </p:txBody>
      </p:sp>
    </p:spTree>
    <p:extLst>
      <p:ext uri="{BB962C8B-B14F-4D97-AF65-F5344CB8AC3E}">
        <p14:creationId xmlns:p14="http://schemas.microsoft.com/office/powerpoint/2010/main" val="26417751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4099F3-F14E-4916-BE10-35C40FD90C2D}"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6E15B-DD63-4CBF-892A-2984997A4D9C}"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4578687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4099F3-F14E-4916-BE10-35C40FD90C2D}"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6E15B-DD63-4CBF-892A-2984997A4D9C}" type="slidenum">
              <a:rPr lang="en-US" smtClean="0"/>
              <a:t>‹#›</a:t>
            </a:fld>
            <a:endParaRPr lang="en-US"/>
          </a:p>
        </p:txBody>
      </p:sp>
    </p:spTree>
    <p:extLst>
      <p:ext uri="{BB962C8B-B14F-4D97-AF65-F5344CB8AC3E}">
        <p14:creationId xmlns:p14="http://schemas.microsoft.com/office/powerpoint/2010/main" val="27303607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4099F3-F14E-4916-BE10-35C40FD90C2D}"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6E15B-DD63-4CBF-892A-2984997A4D9C}" type="slidenum">
              <a:rPr lang="en-US" smtClean="0"/>
              <a:t>‹#›</a:t>
            </a:fld>
            <a:endParaRPr lang="en-US"/>
          </a:p>
        </p:txBody>
      </p:sp>
    </p:spTree>
    <p:extLst>
      <p:ext uri="{BB962C8B-B14F-4D97-AF65-F5344CB8AC3E}">
        <p14:creationId xmlns:p14="http://schemas.microsoft.com/office/powerpoint/2010/main" val="1414041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4099F3-F14E-4916-BE10-35C40FD90C2D}"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6E15B-DD63-4CBF-892A-2984997A4D9C}" type="slidenum">
              <a:rPr lang="en-US" smtClean="0"/>
              <a:t>‹#›</a:t>
            </a:fld>
            <a:endParaRPr lang="en-US"/>
          </a:p>
        </p:txBody>
      </p:sp>
    </p:spTree>
    <p:extLst>
      <p:ext uri="{BB962C8B-B14F-4D97-AF65-F5344CB8AC3E}">
        <p14:creationId xmlns:p14="http://schemas.microsoft.com/office/powerpoint/2010/main" val="2909204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4099F3-F14E-4916-BE10-35C40FD90C2D}"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6E15B-DD63-4CBF-892A-2984997A4D9C}" type="slidenum">
              <a:rPr lang="en-US" smtClean="0"/>
              <a:t>‹#›</a:t>
            </a:fld>
            <a:endParaRPr lang="en-US"/>
          </a:p>
        </p:txBody>
      </p:sp>
    </p:spTree>
    <p:extLst>
      <p:ext uri="{BB962C8B-B14F-4D97-AF65-F5344CB8AC3E}">
        <p14:creationId xmlns:p14="http://schemas.microsoft.com/office/powerpoint/2010/main" val="680391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4099F3-F14E-4916-BE10-35C40FD90C2D}"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6E15B-DD63-4CBF-892A-2984997A4D9C}" type="slidenum">
              <a:rPr lang="en-US" smtClean="0"/>
              <a:t>‹#›</a:t>
            </a:fld>
            <a:endParaRPr lang="en-US"/>
          </a:p>
        </p:txBody>
      </p:sp>
    </p:spTree>
    <p:extLst>
      <p:ext uri="{BB962C8B-B14F-4D97-AF65-F5344CB8AC3E}">
        <p14:creationId xmlns:p14="http://schemas.microsoft.com/office/powerpoint/2010/main" val="102869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4099F3-F14E-4916-BE10-35C40FD90C2D}"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E6E15B-DD63-4CBF-892A-2984997A4D9C}" type="slidenum">
              <a:rPr lang="en-US" smtClean="0"/>
              <a:t>‹#›</a:t>
            </a:fld>
            <a:endParaRPr lang="en-US"/>
          </a:p>
        </p:txBody>
      </p:sp>
    </p:spTree>
    <p:extLst>
      <p:ext uri="{BB962C8B-B14F-4D97-AF65-F5344CB8AC3E}">
        <p14:creationId xmlns:p14="http://schemas.microsoft.com/office/powerpoint/2010/main" val="3305231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4099F3-F14E-4916-BE10-35C40FD90C2D}" type="datetimeFigureOut">
              <a:rPr lang="en-US" smtClean="0"/>
              <a:t>4/17/2020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E6E15B-DD63-4CBF-892A-2984997A4D9C}" type="slidenum">
              <a:rPr lang="en-US" smtClean="0"/>
              <a:t>‹#›</a:t>
            </a:fld>
            <a:endParaRPr lang="en-US"/>
          </a:p>
        </p:txBody>
      </p:sp>
    </p:spTree>
    <p:extLst>
      <p:ext uri="{BB962C8B-B14F-4D97-AF65-F5344CB8AC3E}">
        <p14:creationId xmlns:p14="http://schemas.microsoft.com/office/powerpoint/2010/main" val="1116094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4099F3-F14E-4916-BE10-35C40FD90C2D}" type="datetimeFigureOut">
              <a:rPr lang="en-US" smtClean="0"/>
              <a:t>4/17/2020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E6E15B-DD63-4CBF-892A-2984997A4D9C}" type="slidenum">
              <a:rPr lang="en-US" smtClean="0"/>
              <a:t>‹#›</a:t>
            </a:fld>
            <a:endParaRPr lang="en-US"/>
          </a:p>
        </p:txBody>
      </p:sp>
    </p:spTree>
    <p:extLst>
      <p:ext uri="{BB962C8B-B14F-4D97-AF65-F5344CB8AC3E}">
        <p14:creationId xmlns:p14="http://schemas.microsoft.com/office/powerpoint/2010/main" val="28824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4099F3-F14E-4916-BE10-35C40FD90C2D}" type="datetimeFigureOut">
              <a:rPr lang="en-US" smtClean="0"/>
              <a:t>4/17/2020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E6E15B-DD63-4CBF-892A-2984997A4D9C}" type="slidenum">
              <a:rPr lang="en-US" smtClean="0"/>
              <a:t>‹#›</a:t>
            </a:fld>
            <a:endParaRPr lang="en-US"/>
          </a:p>
        </p:txBody>
      </p:sp>
    </p:spTree>
    <p:extLst>
      <p:ext uri="{BB962C8B-B14F-4D97-AF65-F5344CB8AC3E}">
        <p14:creationId xmlns:p14="http://schemas.microsoft.com/office/powerpoint/2010/main" val="691160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4099F3-F14E-4916-BE10-35C40FD90C2D}"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E6E15B-DD63-4CBF-892A-2984997A4D9C}" type="slidenum">
              <a:rPr lang="en-US" smtClean="0"/>
              <a:t>‹#›</a:t>
            </a:fld>
            <a:endParaRPr lang="en-US"/>
          </a:p>
        </p:txBody>
      </p:sp>
    </p:spTree>
    <p:extLst>
      <p:ext uri="{BB962C8B-B14F-4D97-AF65-F5344CB8AC3E}">
        <p14:creationId xmlns:p14="http://schemas.microsoft.com/office/powerpoint/2010/main" val="2765279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4099F3-F14E-4916-BE10-35C40FD90C2D}"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E6E15B-DD63-4CBF-892A-2984997A4D9C}" type="slidenum">
              <a:rPr lang="en-US" smtClean="0"/>
              <a:t>‹#›</a:t>
            </a:fld>
            <a:endParaRPr lang="en-US"/>
          </a:p>
        </p:txBody>
      </p:sp>
    </p:spTree>
    <p:extLst>
      <p:ext uri="{BB962C8B-B14F-4D97-AF65-F5344CB8AC3E}">
        <p14:creationId xmlns:p14="http://schemas.microsoft.com/office/powerpoint/2010/main" val="3510020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94099F3-F14E-4916-BE10-35C40FD90C2D}" type="datetimeFigureOut">
              <a:rPr lang="en-US" smtClean="0"/>
              <a:t>4/17/2020</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08E6E15B-DD63-4CBF-892A-2984997A4D9C}" type="slidenum">
              <a:rPr lang="en-US" smtClean="0"/>
              <a:t>‹#›</a:t>
            </a:fld>
            <a:endParaRPr lang="en-US"/>
          </a:p>
        </p:txBody>
      </p:sp>
    </p:spTree>
    <p:extLst>
      <p:ext uri="{BB962C8B-B14F-4D97-AF65-F5344CB8AC3E}">
        <p14:creationId xmlns:p14="http://schemas.microsoft.com/office/powerpoint/2010/main" val="348493574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954FCE-3D6C-4752-BC6B-0900B7CC6C93}"/>
              </a:ext>
            </a:extLst>
          </p:cNvPr>
          <p:cNvSpPr>
            <a:spLocks noGrp="1"/>
          </p:cNvSpPr>
          <p:nvPr>
            <p:ph type="ctrTitle"/>
          </p:nvPr>
        </p:nvSpPr>
        <p:spPr>
          <a:xfrm>
            <a:off x="684212" y="685800"/>
            <a:ext cx="8001000" cy="1881232"/>
          </a:xfrm>
        </p:spPr>
        <p:txBody>
          <a:bodyPr>
            <a:normAutofit/>
          </a:bodyPr>
          <a:lstStyle/>
          <a:p>
            <a:r>
              <a:rPr lang="sr-Cyrl-RS" sz="2800" dirty="0">
                <a:latin typeface="Times New Roman" panose="02020603050405020304" pitchFamily="18" charset="0"/>
                <a:cs typeface="Times New Roman" panose="02020603050405020304" pitchFamily="18" charset="0"/>
              </a:rPr>
              <a:t>Академија техничко-васпитачких струковних студија Ниш</a:t>
            </a:r>
            <a:br>
              <a:rPr lang="sr-Cyrl-RS" sz="2800" dirty="0">
                <a:latin typeface="Times New Roman" panose="02020603050405020304" pitchFamily="18" charset="0"/>
                <a:cs typeface="Times New Roman" panose="02020603050405020304" pitchFamily="18" charset="0"/>
              </a:rPr>
            </a:br>
            <a:r>
              <a:rPr lang="sr-Cyrl-RS" sz="2800" dirty="0">
                <a:latin typeface="Times New Roman" panose="02020603050405020304" pitchFamily="18" charset="0"/>
                <a:cs typeface="Times New Roman" panose="02020603050405020304" pitchFamily="18" charset="0"/>
              </a:rPr>
              <a:t>Одсек Пирот</a:t>
            </a:r>
            <a:endParaRPr lang="en-US" sz="2800" dirty="0">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2E86EE81-C249-4419-AF63-B6B5364D1FE1}"/>
              </a:ext>
            </a:extLst>
          </p:cNvPr>
          <p:cNvSpPr>
            <a:spLocks noGrp="1"/>
          </p:cNvSpPr>
          <p:nvPr>
            <p:ph type="subTitle" idx="1"/>
          </p:nvPr>
        </p:nvSpPr>
        <p:spPr>
          <a:xfrm>
            <a:off x="684211" y="2567033"/>
            <a:ext cx="10464757" cy="3224168"/>
          </a:xfrm>
        </p:spPr>
        <p:txBody>
          <a:bodyPr>
            <a:normAutofit fontScale="85000" lnSpcReduction="20000"/>
          </a:bodyPr>
          <a:lstStyle/>
          <a:p>
            <a:pPr marL="0" indent="0" algn="ctr">
              <a:buNone/>
            </a:pPr>
            <a:r>
              <a:rPr lang="sr-Cyrl-RS" dirty="0">
                <a:latin typeface="Times New Roman" panose="02020603050405020304" pitchFamily="18" charset="0"/>
                <a:cs typeface="Times New Roman" panose="02020603050405020304" pitchFamily="18" charset="0"/>
              </a:rPr>
              <a:t>Предавања из предмета</a:t>
            </a:r>
          </a:p>
          <a:p>
            <a:pPr marL="0" indent="0" algn="ctr">
              <a:buNone/>
            </a:pPr>
            <a:r>
              <a:rPr lang="sr-Cyrl-RS" sz="2800" b="1" dirty="0">
                <a:latin typeface="Times New Roman" panose="02020603050405020304" pitchFamily="18" charset="0"/>
                <a:cs typeface="Times New Roman" panose="02020603050405020304" pitchFamily="18" charset="0"/>
              </a:rPr>
              <a:t>Развојна и педагошка психологија</a:t>
            </a:r>
          </a:p>
          <a:p>
            <a:pPr marL="0" indent="0" algn="ctr">
              <a:buNone/>
            </a:pPr>
            <a:r>
              <a:rPr lang="sr-Latn-RS" dirty="0">
                <a:latin typeface="Times New Roman" panose="02020603050405020304" pitchFamily="18" charset="0"/>
                <a:cs typeface="Times New Roman" panose="02020603050405020304" pitchFamily="18" charset="0"/>
              </a:rPr>
              <a:t>21</a:t>
            </a:r>
            <a:r>
              <a:rPr lang="sr-Cyrl-RS" dirty="0">
                <a:latin typeface="Times New Roman" panose="02020603050405020304" pitchFamily="18" charset="0"/>
                <a:cs typeface="Times New Roman" panose="02020603050405020304" pitchFamily="18" charset="0"/>
              </a:rPr>
              <a:t>.4.2020.</a:t>
            </a:r>
          </a:p>
          <a:p>
            <a:pPr marL="0" indent="0" algn="ctr">
              <a:buNone/>
            </a:pPr>
            <a:endParaRPr lang="sr-Cyrl-RS" dirty="0">
              <a:latin typeface="Times New Roman" panose="02020603050405020304" pitchFamily="18" charset="0"/>
              <a:cs typeface="Times New Roman" panose="02020603050405020304" pitchFamily="18" charset="0"/>
            </a:endParaRPr>
          </a:p>
          <a:p>
            <a:pPr marL="0" indent="0" algn="ctr">
              <a:buNone/>
            </a:pPr>
            <a:endParaRPr lang="sr-Cyrl-RS" dirty="0">
              <a:latin typeface="Times New Roman" panose="02020603050405020304" pitchFamily="18" charset="0"/>
              <a:cs typeface="Times New Roman" panose="02020603050405020304" pitchFamily="18" charset="0"/>
            </a:endParaRPr>
          </a:p>
          <a:p>
            <a:pPr marL="0" indent="0" algn="ctr">
              <a:buNone/>
            </a:pPr>
            <a:endParaRPr lang="sr-Cyrl-RS" dirty="0">
              <a:latin typeface="Times New Roman" panose="02020603050405020304" pitchFamily="18" charset="0"/>
              <a:cs typeface="Times New Roman" panose="02020603050405020304" pitchFamily="18" charset="0"/>
            </a:endParaRPr>
          </a:p>
          <a:p>
            <a:pPr marL="0" indent="0" algn="ctr">
              <a:buNone/>
            </a:pPr>
            <a:endParaRPr lang="sr-Cyrl-RS" dirty="0">
              <a:latin typeface="Times New Roman" panose="02020603050405020304" pitchFamily="18" charset="0"/>
              <a:cs typeface="Times New Roman" panose="02020603050405020304" pitchFamily="18" charset="0"/>
            </a:endParaRPr>
          </a:p>
          <a:p>
            <a:pPr marL="0" indent="0" algn="ctr">
              <a:buNone/>
            </a:pPr>
            <a:r>
              <a:rPr lang="sr-Cyrl-RS" dirty="0">
                <a:latin typeface="Times New Roman" panose="02020603050405020304" pitchFamily="18" charset="0"/>
                <a:cs typeface="Times New Roman" panose="02020603050405020304" pitchFamily="18" charset="0"/>
              </a:rPr>
              <a:t>др Мирјана Станковић-Ђорђевић,</a:t>
            </a:r>
          </a:p>
          <a:p>
            <a:pPr marL="0" indent="0" algn="ctr">
              <a:buNone/>
            </a:pPr>
            <a:r>
              <a:rPr lang="sr-Cyrl-RS" dirty="0">
                <a:latin typeface="Times New Roman" panose="02020603050405020304" pitchFamily="18" charset="0"/>
                <a:cs typeface="Times New Roman" panose="02020603050405020304" pitchFamily="18" charset="0"/>
              </a:rPr>
              <a:t>проф. струковних студија</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8169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4">
            <a:extLst>
              <a:ext uri="{FF2B5EF4-FFF2-40B4-BE49-F238E27FC236}">
                <a16:creationId xmlns:a16="http://schemas.microsoft.com/office/drawing/2014/main" id="{C2428EDD-8FE5-49AB-B614-9AFBEE2D6349}"/>
              </a:ext>
            </a:extLst>
          </p:cNvPr>
          <p:cNvSpPr>
            <a:spLocks noChangeArrowheads="1"/>
          </p:cNvSpPr>
          <p:nvPr/>
        </p:nvSpPr>
        <p:spPr bwMode="auto">
          <a:xfrm>
            <a:off x="662730" y="1383874"/>
            <a:ext cx="10855354"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just" eaLnBrk="1" hangingPunct="1"/>
            <a:r>
              <a:rPr lang="sr-Cyrl-CS" altLang="en-US" sz="2000" b="1" dirty="0">
                <a:solidFill>
                  <a:srgbClr val="FFC000"/>
                </a:solidFill>
              </a:rPr>
              <a:t>Полазак у вртић</a:t>
            </a:r>
            <a:r>
              <a:rPr lang="sr-Cyrl-CS" altLang="en-US" sz="2000" dirty="0">
                <a:solidFill>
                  <a:srgbClr val="FFC000"/>
                </a:solidFill>
              </a:rPr>
              <a:t> </a:t>
            </a:r>
            <a:r>
              <a:rPr lang="sr-Cyrl-CS" altLang="en-US" sz="2000" dirty="0"/>
              <a:t>представља прво одвајање детета од родитеља, то је нови животни изазов за дете, треба да оствари нове интеракције – са васпитачем, особљем вртића, са другом децом, „суштина васпитног деловања јесте однос, људска релација, време испуњено заједничким живљењем, усмераваним поступцима, богатством односа и садржаја“; </a:t>
            </a:r>
          </a:p>
          <a:p>
            <a:pPr algn="just" eaLnBrk="1" hangingPunct="1"/>
            <a:r>
              <a:rPr lang="sr-Cyrl-CS" altLang="en-US" sz="2000" b="1" dirty="0">
                <a:solidFill>
                  <a:srgbClr val="FFC000"/>
                </a:solidFill>
              </a:rPr>
              <a:t>Васпитач</a:t>
            </a:r>
            <a:r>
              <a:rPr lang="sr-Cyrl-CS" altLang="en-US" sz="2000" dirty="0">
                <a:solidFill>
                  <a:schemeClr val="hlink"/>
                </a:solidFill>
              </a:rPr>
              <a:t> </a:t>
            </a:r>
            <a:r>
              <a:rPr lang="sr-Cyrl-CS" altLang="en-US" sz="2000" dirty="0"/>
              <a:t>полази од поштовања дететове личности, пружа прилику сваком детету да буде „своје“, помаже му да постане свесно својих особености и да се развија споственим темпом“ (Шаин и  сар., 2001) Улога васпитача је ствара услове за квалитетан живот, учење и развој деце и да директно подстиче развој и учење. </a:t>
            </a:r>
          </a:p>
          <a:p>
            <a:pPr algn="just" eaLnBrk="1" hangingPunct="1"/>
            <a:r>
              <a:rPr lang="sr-Cyrl-CS" altLang="en-US" sz="2000" b="1" dirty="0">
                <a:solidFill>
                  <a:srgbClr val="FFC000"/>
                </a:solidFill>
              </a:rPr>
              <a:t>Однос детета и васпитача је дијадно асиметричан </a:t>
            </a:r>
            <a:r>
              <a:rPr lang="sr-Cyrl-CS" altLang="en-US" sz="2000" dirty="0"/>
              <a:t>– оба чиниоца дијаде су значајна на свој начин – васпитач ради стручности и искуства, али и дете има своје квалитете као личност и своја специфична искуства. Дужност васпитача је да се упозна са дететовим навикама, треба да има индивидуалан приступ, разумевање, поштовање дететове личности, треба да буде осетљив на дететове потребе, да „теши“ дете,  да му омогући да доживи успех.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4">
            <a:extLst>
              <a:ext uri="{FF2B5EF4-FFF2-40B4-BE49-F238E27FC236}">
                <a16:creationId xmlns:a16="http://schemas.microsoft.com/office/drawing/2014/main" id="{B2B706BE-350E-4227-B080-9602A8579344}"/>
              </a:ext>
            </a:extLst>
          </p:cNvPr>
          <p:cNvSpPr>
            <a:spLocks noChangeArrowheads="1"/>
          </p:cNvSpPr>
          <p:nvPr/>
        </p:nvSpPr>
        <p:spPr bwMode="auto">
          <a:xfrm>
            <a:off x="654341" y="1691650"/>
            <a:ext cx="1097280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just"/>
            <a:r>
              <a:rPr lang="sr-Cyrl-CS" altLang="en-US" sz="2000" b="1" dirty="0">
                <a:solidFill>
                  <a:srgbClr val="FFC000"/>
                </a:solidFill>
              </a:rPr>
              <a:t>Први дани </a:t>
            </a:r>
            <a:r>
              <a:rPr lang="sr-Cyrl-CS" altLang="en-US" sz="2000" dirty="0"/>
              <a:t>у установи су одлучујући за адаптацију детета, неопходно је предузети све мере како би се избегли стресови и конфликти: пожељна је посета васпитача дететовој кући, да би се сепарација лакше пребродила, дете првог дана треба упознати са вртићем, са распоредом у вртићу, са групом (посебно ако је дете дошло накнадно), обезбедити нешто што ће у вртићу бити само дететово (ормарић, одељак, боје и сл. - да би се развио осећај припадности вртићу), дозволити доношење омиљене играчке у вртић, избегавати непријатности – облачење у унифрому вртића, тријажни преглед и сл.</a:t>
            </a:r>
            <a:endParaRPr lang="en-US" altLang="en-US" sz="2000" dirty="0"/>
          </a:p>
          <a:p>
            <a:pPr algn="just"/>
            <a:r>
              <a:rPr lang="sr-Cyrl-CS" altLang="en-US" sz="2000" b="1" dirty="0">
                <a:solidFill>
                  <a:srgbClr val="FFC000"/>
                </a:solidFill>
              </a:rPr>
              <a:t>Улога групе – вршњака -</a:t>
            </a:r>
            <a:r>
              <a:rPr lang="sr-Cyrl-CS" altLang="en-US" sz="2000" dirty="0"/>
              <a:t> помажу детету да преброди усамљеност, да се заинтересује за активности, да развије осећај припадности, да научи да одлаже своје потребе (да чека на ред), да реално оцени своје вредности и слабости (кроз свакодневни контакт са другом децом), да научи да дели, да учи од друге деце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4">
            <a:extLst>
              <a:ext uri="{FF2B5EF4-FFF2-40B4-BE49-F238E27FC236}">
                <a16:creationId xmlns:a16="http://schemas.microsoft.com/office/drawing/2014/main" id="{8931CA0F-A9D8-4BE6-9D39-45509D351EF6}"/>
              </a:ext>
            </a:extLst>
          </p:cNvPr>
          <p:cNvSpPr>
            <a:spLocks noChangeArrowheads="1"/>
          </p:cNvSpPr>
          <p:nvPr/>
        </p:nvSpPr>
        <p:spPr bwMode="auto">
          <a:xfrm>
            <a:off x="629174" y="460546"/>
            <a:ext cx="10838576"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457200" algn="l"/>
              </a:tabLst>
              <a:defRPr>
                <a:solidFill>
                  <a:schemeClr val="tx1"/>
                </a:solidFill>
                <a:latin typeface="Times New Roman" panose="02020603050405020304" pitchFamily="18" charset="0"/>
              </a:defRPr>
            </a:lvl1pPr>
            <a:lvl2pPr marL="742950" indent="-285750">
              <a:tabLst>
                <a:tab pos="457200" algn="l"/>
              </a:tabLst>
              <a:defRPr>
                <a:solidFill>
                  <a:schemeClr val="tx1"/>
                </a:solidFill>
                <a:latin typeface="Times New Roman" panose="02020603050405020304" pitchFamily="18" charset="0"/>
              </a:defRPr>
            </a:lvl2pPr>
            <a:lvl3pPr marL="1143000" indent="-228600">
              <a:tabLst>
                <a:tab pos="457200" algn="l"/>
              </a:tabLst>
              <a:defRPr>
                <a:solidFill>
                  <a:schemeClr val="tx1"/>
                </a:solidFill>
                <a:latin typeface="Times New Roman" panose="02020603050405020304" pitchFamily="18" charset="0"/>
              </a:defRPr>
            </a:lvl3pPr>
            <a:lvl4pPr marL="1600200" indent="-228600">
              <a:tabLst>
                <a:tab pos="457200" algn="l"/>
              </a:tabLst>
              <a:defRPr>
                <a:solidFill>
                  <a:schemeClr val="tx1"/>
                </a:solidFill>
                <a:latin typeface="Times New Roman" panose="02020603050405020304" pitchFamily="18" charset="0"/>
              </a:defRPr>
            </a:lvl4pPr>
            <a:lvl5pPr marL="2057400" indent="-228600">
              <a:tabLst>
                <a:tab pos="457200" algn="l"/>
              </a:tabLst>
              <a:defRPr>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9pPr>
          </a:lstStyle>
          <a:p>
            <a:pPr algn="just"/>
            <a:r>
              <a:rPr lang="sr-Cyrl-CS" altLang="en-US" sz="2000" b="1" dirty="0"/>
              <a:t>		</a:t>
            </a:r>
            <a:r>
              <a:rPr lang="sr-Cyrl-CS" altLang="en-US" sz="2000" b="1" dirty="0">
                <a:solidFill>
                  <a:srgbClr val="FFC000"/>
                </a:solidFill>
              </a:rPr>
              <a:t>Психолошки чиниоци адаптације</a:t>
            </a:r>
            <a:endParaRPr lang="en-US" altLang="en-US" sz="2000" dirty="0">
              <a:solidFill>
                <a:srgbClr val="FFC000"/>
              </a:solidFill>
            </a:endParaRPr>
          </a:p>
          <a:p>
            <a:pPr marL="342900" indent="-342900" algn="just">
              <a:buFontTx/>
              <a:buChar char="-"/>
            </a:pPr>
            <a:r>
              <a:rPr lang="sr-Cyrl-CS" altLang="en-US" sz="2000" dirty="0"/>
              <a:t>личност детета – да ли је изградило сопствени идентитет сходно узрасту, каква је природа веза детета и породице, пре свегаднос са мајком – сигурна везаност је најбоља предикција адаптације, - личност васпитача – предусретљив, срдачан, позитиван, оптимистичан, карактеристике васпитне групе – комуникативност, ведро расположење....</a:t>
            </a:r>
          </a:p>
          <a:p>
            <a:pPr marL="342900" indent="-342900" algn="just">
              <a:buFontTx/>
              <a:buChar char="-"/>
            </a:pPr>
            <a:r>
              <a:rPr lang="sr-Cyrl-CS" altLang="en-US" sz="2000" dirty="0"/>
              <a:t>- личност родитеља – емоционално-социјална зрелост, изграђен лични и родитељски идентитет</a:t>
            </a:r>
            <a:endParaRPr lang="en-US" altLang="en-US" sz="2000" dirty="0"/>
          </a:p>
          <a:p>
            <a:pPr algn="just"/>
            <a:r>
              <a:rPr lang="sr-Cyrl-CS" altLang="en-US" sz="2000" b="1" dirty="0">
                <a:solidFill>
                  <a:srgbClr val="FFC000"/>
                </a:solidFill>
              </a:rPr>
              <a:t>Могућност процењивања дететовог понашања у вртићу</a:t>
            </a:r>
            <a:endParaRPr lang="en-US" altLang="en-US" sz="2000" b="1" dirty="0">
              <a:solidFill>
                <a:srgbClr val="FFC000"/>
              </a:solidFill>
            </a:endParaRPr>
          </a:p>
          <a:p>
            <a:pPr algn="just"/>
            <a:r>
              <a:rPr lang="sr-Cyrl-CS" altLang="en-US" sz="2000" dirty="0"/>
              <a:t>Свако дете има свој индивидуални начин и темпо развоја, атипично понашање је оно које одступа од понашања већине или које дуже времена одступа од уобичајеног и корисног за дете.</a:t>
            </a:r>
            <a:endParaRPr lang="en-US" altLang="en-US" sz="2000" dirty="0"/>
          </a:p>
          <a:p>
            <a:pPr algn="just"/>
            <a:r>
              <a:rPr lang="sr-Cyrl-CS" altLang="en-US" sz="2000" b="1" dirty="0">
                <a:solidFill>
                  <a:srgbClr val="FFC000"/>
                </a:solidFill>
              </a:rPr>
              <a:t>Аспекти процене понашања:</a:t>
            </a:r>
            <a:endParaRPr lang="en-US" altLang="en-US" sz="2000" b="1" dirty="0">
              <a:solidFill>
                <a:srgbClr val="FFC000"/>
              </a:solidFill>
            </a:endParaRPr>
          </a:p>
          <a:p>
            <a:pPr algn="just"/>
            <a:r>
              <a:rPr lang="sr-Cyrl-CS" altLang="en-US" sz="2000" dirty="0"/>
              <a:t>1. ниво телесног развоја, ниво моторичког развоја,</a:t>
            </a:r>
            <a:endParaRPr lang="en-US" altLang="en-US" sz="2000" dirty="0"/>
          </a:p>
          <a:p>
            <a:pPr algn="just"/>
            <a:r>
              <a:rPr lang="sr-Cyrl-CS" altLang="en-US" sz="2000" dirty="0"/>
              <a:t>2. самопомоћ,</a:t>
            </a:r>
            <a:endParaRPr lang="en-US" altLang="en-US" sz="2000" dirty="0"/>
          </a:p>
          <a:p>
            <a:pPr algn="just"/>
            <a:r>
              <a:rPr lang="sr-Cyrl-CS" altLang="en-US" sz="2000" dirty="0"/>
              <a:t>3. социјално-емоционални развој,</a:t>
            </a:r>
            <a:endParaRPr lang="en-US" altLang="en-US" sz="2000" dirty="0"/>
          </a:p>
          <a:p>
            <a:pPr algn="just"/>
            <a:r>
              <a:rPr lang="sr-Cyrl-CS" altLang="en-US" sz="2000" dirty="0"/>
              <a:t>4. развој комуникације и говора,</a:t>
            </a:r>
            <a:endParaRPr lang="en-US" altLang="en-US" sz="2000" dirty="0"/>
          </a:p>
          <a:p>
            <a:pPr algn="just"/>
            <a:r>
              <a:rPr lang="sr-Cyrl-CS" altLang="en-US" sz="2000" dirty="0"/>
              <a:t>5. интелектуални развој.</a:t>
            </a:r>
            <a:endParaRPr lang="en-US" altLang="en-US" sz="2000" dirty="0"/>
          </a:p>
          <a:p>
            <a:pPr algn="just"/>
            <a:r>
              <a:rPr lang="sr-Cyrl-CS" altLang="en-US" sz="2000" dirty="0"/>
              <a:t>Понашање се процењује током свих активности детета у вртићу; васпитач треба да развије став активног, ненаметљивог посматрача у сваком тренутку. Васпитач је у обавези да за свако дете формира и води портфолио.</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4">
            <a:extLst>
              <a:ext uri="{FF2B5EF4-FFF2-40B4-BE49-F238E27FC236}">
                <a16:creationId xmlns:a16="http://schemas.microsoft.com/office/drawing/2014/main" id="{CA539165-485C-4D98-89B3-425F50AD2031}"/>
              </a:ext>
            </a:extLst>
          </p:cNvPr>
          <p:cNvSpPr>
            <a:spLocks noChangeArrowheads="1"/>
          </p:cNvSpPr>
          <p:nvPr/>
        </p:nvSpPr>
        <p:spPr bwMode="auto">
          <a:xfrm>
            <a:off x="687897" y="1229986"/>
            <a:ext cx="10855354"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just"/>
            <a:r>
              <a:rPr lang="sr-Cyrl-CS" altLang="en-US" sz="2000" b="1" dirty="0"/>
              <a:t>	</a:t>
            </a:r>
            <a:r>
              <a:rPr lang="sr-Cyrl-CS" altLang="en-US" sz="2000" b="1" dirty="0">
                <a:solidFill>
                  <a:srgbClr val="FFC000"/>
                </a:solidFill>
              </a:rPr>
              <a:t>Нормалне адаптационе тешкоће и знаци маладаптације (неадаптираности)</a:t>
            </a:r>
          </a:p>
          <a:p>
            <a:pPr algn="just"/>
            <a:r>
              <a:rPr lang="sr-Cyrl-CS" altLang="en-US" sz="2000" b="1" u="sng" dirty="0">
                <a:solidFill>
                  <a:schemeClr val="hlink"/>
                </a:solidFill>
              </a:rPr>
              <a:t> </a:t>
            </a:r>
            <a:endParaRPr lang="en-US" altLang="en-US" sz="2000" u="sng" dirty="0">
              <a:solidFill>
                <a:schemeClr val="hlink"/>
              </a:solidFill>
            </a:endParaRPr>
          </a:p>
          <a:p>
            <a:pPr algn="just"/>
            <a:r>
              <a:rPr lang="sr-Cyrl-CS" altLang="en-US" sz="2000" dirty="0"/>
              <a:t>У периоду адаптације дете може да има </a:t>
            </a:r>
            <a:r>
              <a:rPr lang="sr-Cyrl-CS" altLang="en-US" sz="2000" b="1" dirty="0">
                <a:solidFill>
                  <a:srgbClr val="FFC000"/>
                </a:solidFill>
              </a:rPr>
              <a:t>физиолошке тешкоће </a:t>
            </a:r>
            <a:r>
              <a:rPr lang="sr-Cyrl-CS" altLang="en-US" sz="2000" dirty="0"/>
              <a:t>– несаница, слабији апетит, поновно враћање на пелене, главобоље, дијареја, психогено повраћање и сл, као </a:t>
            </a:r>
            <a:r>
              <a:rPr lang="sr-Cyrl-CS" altLang="en-US" sz="2000" b="1" dirty="0">
                <a:solidFill>
                  <a:srgbClr val="FFC000"/>
                </a:solidFill>
              </a:rPr>
              <a:t>психолошке </a:t>
            </a:r>
            <a:r>
              <a:rPr lang="sr-Cyrl-CS" altLang="en-US" sz="2000" dirty="0"/>
              <a:t>- могу да се јаве нервозне навике – грицкање ноктију, увртање косе, регресије - повратак на цуцлу, умокравање и сл, дете може да се повлачи или да буде агресивно или да плаче. </a:t>
            </a:r>
          </a:p>
          <a:p>
            <a:pPr algn="just"/>
            <a:r>
              <a:rPr lang="sr-Cyrl-CS" altLang="en-US" sz="2000" dirty="0"/>
              <a:t>Хронична маладаптација је појава свих наведених симптома после 5 - 6 седмице и потребно је сагледати узроке оваквог понашања. </a:t>
            </a:r>
          </a:p>
          <a:p>
            <a:pPr algn="just"/>
            <a:r>
              <a:rPr lang="sr-Cyrl-CS" altLang="en-US" sz="2000" dirty="0"/>
              <a:t>Код млађе деце неприлагођеност се манифестује најпре у органској, физиолошкој сфери – одбијање хране, поремећен сан, губитак тежине,  затим на психолошком плану – нервозне навике, агресивност; код старије деце је шири спектар механизама путем којих „воде борбу“ са захтевима нове животне ситуације – сложенији су и смисао и циљ им је теже открити – регресивно понашање, агресивно, претерано везивање за поједине особе, повлачи се у себе...</a:t>
            </a:r>
            <a:endParaRPr lang="en-US" altLang="en-US" sz="2000" dirty="0"/>
          </a:p>
          <a:p>
            <a:pPr algn="just"/>
            <a:endParaRPr lang="en-US" altLang="en-US" sz="2000" dirty="0">
              <a:latin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4">
            <a:extLst>
              <a:ext uri="{FF2B5EF4-FFF2-40B4-BE49-F238E27FC236}">
                <a16:creationId xmlns:a16="http://schemas.microsoft.com/office/drawing/2014/main" id="{95F49330-6F2C-4B7B-B3C6-8D19F8AC7B4A}"/>
              </a:ext>
            </a:extLst>
          </p:cNvPr>
          <p:cNvSpPr>
            <a:spLocks noChangeArrowheads="1"/>
          </p:cNvSpPr>
          <p:nvPr/>
        </p:nvSpPr>
        <p:spPr bwMode="auto">
          <a:xfrm>
            <a:off x="713064" y="1106875"/>
            <a:ext cx="10645630" cy="4647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r>
              <a:rPr lang="sr-Cyrl-CS" altLang="en-US" sz="2000" b="1" dirty="0"/>
              <a:t>		</a:t>
            </a:r>
            <a:r>
              <a:rPr lang="sr-Cyrl-CS" altLang="en-US" sz="2800" dirty="0">
                <a:solidFill>
                  <a:srgbClr val="FFC000"/>
                </a:solidFill>
              </a:rPr>
              <a:t>Припрема за школу у условима вртића</a:t>
            </a:r>
          </a:p>
          <a:p>
            <a:pPr algn="just"/>
            <a:endParaRPr lang="en-US" altLang="en-US" sz="2000" u="sng" dirty="0">
              <a:solidFill>
                <a:schemeClr val="hlink"/>
              </a:solidFill>
            </a:endParaRPr>
          </a:p>
          <a:p>
            <a:pPr algn="just"/>
            <a:r>
              <a:rPr lang="sr-Cyrl-CS" altLang="en-US" sz="2000" dirty="0"/>
              <a:t>Припремни предшколски програм је обавезан за сву децу пред полазак у школу и остварује се у оквиру предшколског васпитања и образовања. „Програм се ослања на потенцијале и интересовања детета и даље их развија, доприноси проширивању и сређивању социјалних и сазнајних искустава детета, оснажује комуникатвину компетентност, доприности емоционалној и социјалниј стабилности  детета и подстиче његову мотивацију“ (Каменов, 2003). </a:t>
            </a:r>
          </a:p>
          <a:p>
            <a:pPr algn="just"/>
            <a:r>
              <a:rPr lang="sr-Cyrl-CS" altLang="en-US" sz="2000" dirty="0"/>
              <a:t>Припремни програм је допуна породичном васпитању и има компензаторну функцију – ублажава социо-културне разлике и обезбеђује деци подједнак старт за полазак у школу. Овај програм има и  улогу повезивања предшколског и школског система васпитања и образовања и требало би да олакша детету прелазак у школу. </a:t>
            </a:r>
          </a:p>
          <a:p>
            <a:pPr algn="just"/>
            <a:endParaRPr lang="en-US" altLang="en-US" sz="2000" dirty="0"/>
          </a:p>
          <a:p>
            <a:pPr algn="just"/>
            <a:r>
              <a:rPr lang="sr-Cyrl-CS" altLang="en-US" sz="2400" dirty="0">
                <a:solidFill>
                  <a:srgbClr val="FFC000"/>
                </a:solidFill>
              </a:rPr>
              <a:t>Непосредни циљ припреме за школу је да допринесе дететовој зрелости за живот и рад какав га очекују у школи.</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4">
            <a:extLst>
              <a:ext uri="{FF2B5EF4-FFF2-40B4-BE49-F238E27FC236}">
                <a16:creationId xmlns:a16="http://schemas.microsoft.com/office/drawing/2014/main" id="{EC526F9C-3E7C-417C-913B-C1B2E3D57C08}"/>
              </a:ext>
            </a:extLst>
          </p:cNvPr>
          <p:cNvSpPr>
            <a:spLocks noChangeArrowheads="1"/>
          </p:cNvSpPr>
          <p:nvPr/>
        </p:nvSpPr>
        <p:spPr bwMode="auto">
          <a:xfrm>
            <a:off x="788565" y="1382287"/>
            <a:ext cx="10654018"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just"/>
            <a:r>
              <a:rPr lang="sr-Cyrl-CS" altLang="en-US" sz="2000" b="1" dirty="0">
                <a:solidFill>
                  <a:srgbClr val="FFC000"/>
                </a:solidFill>
              </a:rPr>
              <a:t>Целокупно васпитање и образовање, сва усвојена животна искуства представљају припрему за школу</a:t>
            </a:r>
            <a:r>
              <a:rPr lang="sr-Cyrl-CS" altLang="en-US" sz="2000" dirty="0">
                <a:solidFill>
                  <a:srgbClr val="FFC000"/>
                </a:solidFill>
              </a:rPr>
              <a:t>.</a:t>
            </a:r>
            <a:r>
              <a:rPr lang="sr-Cyrl-CS" altLang="en-US" sz="2000" dirty="0"/>
              <a:t> У оквиру свих активности у вртићу врши се припрема за полазак у школу и обухвата „сфере развоја, васпитања и учења предшколског детета: откривање и упознавање самог себе, развијање односа, стицање искустава и сазнања о другим људима и сазнавање света развијањем начина деловања на њега“ (Шаин и сар., 2001)</a:t>
            </a:r>
            <a:endParaRPr lang="en-US" altLang="en-US" sz="2000" dirty="0"/>
          </a:p>
          <a:p>
            <a:pPr algn="just"/>
            <a:r>
              <a:rPr lang="sr-Cyrl-CS" altLang="en-US" sz="2000" b="1" dirty="0">
                <a:solidFill>
                  <a:srgbClr val="FFC000"/>
                </a:solidFill>
              </a:rPr>
              <a:t>Година пред полазак у школу</a:t>
            </a:r>
            <a:r>
              <a:rPr lang="sr-Cyrl-CS" altLang="en-US" sz="2000" dirty="0">
                <a:solidFill>
                  <a:srgbClr val="FFC000"/>
                </a:solidFill>
              </a:rPr>
              <a:t> </a:t>
            </a:r>
            <a:r>
              <a:rPr lang="sr-Cyrl-CS" altLang="en-US" sz="2000" dirty="0"/>
              <a:t>- пролеће и лето, представљају финиш тих припрема. Овај период би требало искористити да дете очврсне, усклади своје покрете, развије машту и радозналост, ослободи се повучености и стидљивости, обогати речник и сазнања из природе и животне околине - без притисака, уз пуну толеранцију и разумевање. Обука читања, писања и математичких операција не спада у образовне задатке припремног програма – међутим, један број деце са интересује за ове вештине, мотивисан је и постиже у њима успех; у том случају васпитач помаже да деца усвоје ове вештине.</a:t>
            </a:r>
            <a:endParaRPr lang="en-US" altLang="en-US" sz="2000" dirty="0"/>
          </a:p>
          <a:p>
            <a:pPr algn="just"/>
            <a:r>
              <a:rPr lang="sr-Cyrl-CS" altLang="en-US" sz="2000" b="1" dirty="0">
                <a:solidFill>
                  <a:srgbClr val="FFC000"/>
                </a:solidFill>
              </a:rPr>
              <a:t>Одрасли не би требало да забораве да је игра, још увек, на овом узрасту, водећа активност.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4">
            <a:extLst>
              <a:ext uri="{FF2B5EF4-FFF2-40B4-BE49-F238E27FC236}">
                <a16:creationId xmlns:a16="http://schemas.microsoft.com/office/drawing/2014/main" id="{E203D237-FD55-4FFE-BC66-0DE4B38F21D9}"/>
              </a:ext>
            </a:extLst>
          </p:cNvPr>
          <p:cNvSpPr>
            <a:spLocks noChangeArrowheads="1"/>
          </p:cNvSpPr>
          <p:nvPr/>
        </p:nvSpPr>
        <p:spPr bwMode="auto">
          <a:xfrm>
            <a:off x="721453" y="922210"/>
            <a:ext cx="10796631"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457200" algn="l"/>
              </a:tabLst>
              <a:defRPr>
                <a:solidFill>
                  <a:schemeClr val="tx1"/>
                </a:solidFill>
                <a:latin typeface="Times New Roman" panose="02020603050405020304" pitchFamily="18" charset="0"/>
              </a:defRPr>
            </a:lvl1pPr>
            <a:lvl2pPr marL="742950" indent="-285750">
              <a:tabLst>
                <a:tab pos="457200" algn="l"/>
              </a:tabLst>
              <a:defRPr>
                <a:solidFill>
                  <a:schemeClr val="tx1"/>
                </a:solidFill>
                <a:latin typeface="Times New Roman" panose="02020603050405020304" pitchFamily="18" charset="0"/>
              </a:defRPr>
            </a:lvl2pPr>
            <a:lvl3pPr marL="1143000" indent="-228600">
              <a:tabLst>
                <a:tab pos="457200" algn="l"/>
              </a:tabLst>
              <a:defRPr>
                <a:solidFill>
                  <a:schemeClr val="tx1"/>
                </a:solidFill>
                <a:latin typeface="Times New Roman" panose="02020603050405020304" pitchFamily="18" charset="0"/>
              </a:defRPr>
            </a:lvl3pPr>
            <a:lvl4pPr marL="1600200" indent="-228600">
              <a:tabLst>
                <a:tab pos="457200" algn="l"/>
              </a:tabLst>
              <a:defRPr>
                <a:solidFill>
                  <a:schemeClr val="tx1"/>
                </a:solidFill>
                <a:latin typeface="Times New Roman" panose="02020603050405020304" pitchFamily="18" charset="0"/>
              </a:defRPr>
            </a:lvl4pPr>
            <a:lvl5pPr marL="2057400" indent="-228600">
              <a:tabLst>
                <a:tab pos="457200" algn="l"/>
              </a:tabLst>
              <a:defRPr>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9pPr>
          </a:lstStyle>
          <a:p>
            <a:pPr algn="just"/>
            <a:r>
              <a:rPr lang="sr-Cyrl-CS" altLang="en-US" sz="2000" b="1" dirty="0">
                <a:solidFill>
                  <a:srgbClr val="FFC000"/>
                </a:solidFill>
              </a:rPr>
              <a:t>Испитивање спремности – зрелости за полазак у школу</a:t>
            </a:r>
            <a:endParaRPr lang="sr-Cyrl-CS" altLang="en-US" sz="2000" b="1" dirty="0">
              <a:solidFill>
                <a:schemeClr val="hlink"/>
              </a:solidFill>
            </a:endParaRPr>
          </a:p>
          <a:p>
            <a:pPr algn="just"/>
            <a:endParaRPr lang="en-US" altLang="en-US" sz="2000" dirty="0">
              <a:solidFill>
                <a:schemeClr val="hlink"/>
              </a:solidFill>
            </a:endParaRPr>
          </a:p>
          <a:p>
            <a:pPr algn="just"/>
            <a:r>
              <a:rPr lang="sr-Cyrl-CS" altLang="en-US" sz="2000" dirty="0"/>
              <a:t>Ради се из практичних разлога, ради идентификације деце која не могу да прате редовну наставу – да ли дете може да одговори захтевима школе?</a:t>
            </a:r>
            <a:endParaRPr lang="en-US" altLang="en-US" sz="2000" dirty="0"/>
          </a:p>
          <a:p>
            <a:pPr algn="just"/>
            <a:r>
              <a:rPr lang="sr-Cyrl-CS" altLang="en-US" sz="2000" b="1" dirty="0">
                <a:solidFill>
                  <a:srgbClr val="FFC000"/>
                </a:solidFill>
              </a:rPr>
              <a:t>Критеријуми спремности за школу:</a:t>
            </a:r>
            <a:endParaRPr lang="en-US" altLang="en-US" sz="2000" dirty="0">
              <a:solidFill>
                <a:srgbClr val="FFC000"/>
              </a:solidFill>
            </a:endParaRPr>
          </a:p>
          <a:p>
            <a:pPr algn="just"/>
            <a:r>
              <a:rPr lang="sr-Cyrl-CS" altLang="en-US" sz="2000" b="1" dirty="0">
                <a:solidFill>
                  <a:srgbClr val="FFC000"/>
                </a:solidFill>
              </a:rPr>
              <a:t>1. старосни</a:t>
            </a:r>
            <a:r>
              <a:rPr lang="sr-Cyrl-CS" altLang="en-US" sz="2000" dirty="0">
                <a:solidFill>
                  <a:srgbClr val="FFC000"/>
                </a:solidFill>
              </a:rPr>
              <a:t> – </a:t>
            </a:r>
            <a:r>
              <a:rPr lang="sr-Cyrl-CS" altLang="en-US" sz="2000" dirty="0"/>
              <a:t>деца полазе у школу у години у којој пуне седам година и деца која ће наредног јануара и фебруара напунити седам година;</a:t>
            </a:r>
            <a:endParaRPr lang="en-US" altLang="en-US" sz="2000" dirty="0"/>
          </a:p>
          <a:p>
            <a:pPr algn="just"/>
            <a:r>
              <a:rPr lang="sr-Cyrl-CS" altLang="en-US" sz="2000" b="1" dirty="0">
                <a:solidFill>
                  <a:srgbClr val="FFC000"/>
                </a:solidFill>
              </a:rPr>
              <a:t>2. телесни критеријум</a:t>
            </a:r>
            <a:r>
              <a:rPr lang="sr-Cyrl-CS" altLang="en-US" sz="2000" dirty="0">
                <a:solidFill>
                  <a:srgbClr val="FFC000"/>
                </a:solidFill>
              </a:rPr>
              <a:t> </a:t>
            </a:r>
            <a:r>
              <a:rPr lang="sr-Cyrl-CS" altLang="en-US" sz="2000" dirty="0"/>
              <a:t>– да ли дете без штете по свој организам може да похађа школу – да путује до школе, носи школску торбу, борави у школи, пише домаће задатке... а да при том не осећа превелик напор – испуњеност овог критеријума утврђује лекар-педијатар,</a:t>
            </a:r>
            <a:endParaRPr lang="en-US" altLang="en-US" sz="2000" dirty="0"/>
          </a:p>
          <a:p>
            <a:pPr algn="just"/>
            <a:r>
              <a:rPr lang="sr-Cyrl-CS" altLang="en-US" sz="2000" b="1" dirty="0">
                <a:solidFill>
                  <a:srgbClr val="FFC000"/>
                </a:solidFill>
              </a:rPr>
              <a:t>3. лични – социјално-емоционална зрелост</a:t>
            </a:r>
            <a:r>
              <a:rPr lang="sr-Cyrl-CS" altLang="en-US" sz="2000" dirty="0">
                <a:solidFill>
                  <a:srgbClr val="FFC000"/>
                </a:solidFill>
              </a:rPr>
              <a:t> </a:t>
            </a:r>
            <a:r>
              <a:rPr lang="sr-Cyrl-CS" altLang="en-US" sz="2000" dirty="0"/>
              <a:t>– колико је дете самостално, да остави кућу, седи у школи, прати наставу, сарађује са другом децом, има ли жељу за учењем, може ли да остави игру зарад учења – утврђује психолог-педагог,</a:t>
            </a:r>
            <a:endParaRPr lang="en-US" altLang="en-US" sz="2000" dirty="0"/>
          </a:p>
          <a:p>
            <a:pPr algn="just"/>
            <a:r>
              <a:rPr lang="sr-Cyrl-CS" altLang="en-US" sz="2000" b="1" dirty="0">
                <a:solidFill>
                  <a:srgbClr val="FFC000"/>
                </a:solidFill>
              </a:rPr>
              <a:t>4. функционална</a:t>
            </a:r>
            <a:r>
              <a:rPr lang="sr-Cyrl-CS" altLang="en-US" sz="2000" dirty="0">
                <a:solidFill>
                  <a:srgbClr val="FFC000"/>
                </a:solidFill>
              </a:rPr>
              <a:t> – </a:t>
            </a:r>
            <a:r>
              <a:rPr lang="sr-Cyrl-CS" altLang="en-US" sz="2000" b="1" dirty="0">
                <a:solidFill>
                  <a:srgbClr val="FFC000"/>
                </a:solidFill>
              </a:rPr>
              <a:t>интелектуална зрелост </a:t>
            </a:r>
            <a:r>
              <a:rPr lang="sr-Cyrl-CS" altLang="en-US" sz="2000" dirty="0"/>
              <a:t>– схватање света, реалистички поглед на свет, објективност (да свет постоји изван детета), развој конкретних операција (анализа, синтеза на конкретном нивоу), подражавање, памћење, употреба симбола - утврђује психолог - педагог.</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4">
            <a:extLst>
              <a:ext uri="{FF2B5EF4-FFF2-40B4-BE49-F238E27FC236}">
                <a16:creationId xmlns:a16="http://schemas.microsoft.com/office/drawing/2014/main" id="{193EF06C-F121-483A-A134-27D1B4C4966F}"/>
              </a:ext>
            </a:extLst>
          </p:cNvPr>
          <p:cNvSpPr>
            <a:spLocks noChangeArrowheads="1"/>
          </p:cNvSpPr>
          <p:nvPr/>
        </p:nvSpPr>
        <p:spPr bwMode="auto">
          <a:xfrm>
            <a:off x="780176" y="969966"/>
            <a:ext cx="10511406" cy="492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just"/>
            <a:r>
              <a:rPr lang="sr-Cyrl-CS" altLang="en-US" sz="2000" b="1" dirty="0">
                <a:solidFill>
                  <a:srgbClr val="FFC000"/>
                </a:solidFill>
              </a:rPr>
              <a:t>Тестови за утврђивање зрелости за школу</a:t>
            </a:r>
            <a:endParaRPr lang="en-US" altLang="en-US" sz="2000" dirty="0">
              <a:solidFill>
                <a:srgbClr val="FFC000"/>
              </a:solidFill>
            </a:endParaRPr>
          </a:p>
          <a:p>
            <a:pPr algn="just"/>
            <a:r>
              <a:rPr lang="sr-Cyrl-CS" altLang="en-US" sz="2000" dirty="0"/>
              <a:t>Лични контакт – интервју са дететом и родитељем, Винланд – Долова скала социјалне зрелости, Бине-Симонова скала, Ивићев тест за школске почетнике – за испитивање интелектуалне зрелости и сл.</a:t>
            </a:r>
            <a:endParaRPr lang="en-US" altLang="en-US" sz="2000" dirty="0"/>
          </a:p>
          <a:p>
            <a:pPr algn="just"/>
            <a:r>
              <a:rPr lang="en-US" altLang="en-US" sz="2000" b="1" dirty="0" err="1">
                <a:solidFill>
                  <a:srgbClr val="FFC000"/>
                </a:solidFill>
              </a:rPr>
              <a:t>По</a:t>
            </a:r>
            <a:r>
              <a:rPr lang="en-US" altLang="en-US" sz="2000" b="1" dirty="0">
                <a:solidFill>
                  <a:srgbClr val="FFC000"/>
                </a:solidFill>
              </a:rPr>
              <a:t> </a:t>
            </a:r>
            <a:r>
              <a:rPr lang="en-US" altLang="en-US" sz="2000" b="1" dirty="0" err="1">
                <a:solidFill>
                  <a:srgbClr val="FFC000"/>
                </a:solidFill>
              </a:rPr>
              <a:t>Закону</a:t>
            </a:r>
            <a:r>
              <a:rPr lang="en-US" altLang="en-US" sz="2000" b="1" dirty="0">
                <a:solidFill>
                  <a:srgbClr val="FFC000"/>
                </a:solidFill>
              </a:rPr>
              <a:t> о </a:t>
            </a:r>
            <a:r>
              <a:rPr lang="en-US" altLang="en-US" sz="2000" b="1" dirty="0" err="1">
                <a:solidFill>
                  <a:srgbClr val="FFC000"/>
                </a:solidFill>
              </a:rPr>
              <a:t>основама</a:t>
            </a:r>
            <a:r>
              <a:rPr lang="en-US" altLang="en-US" sz="2000" b="1" dirty="0">
                <a:solidFill>
                  <a:srgbClr val="FFC000"/>
                </a:solidFill>
              </a:rPr>
              <a:t> </a:t>
            </a:r>
            <a:r>
              <a:rPr lang="en-US" altLang="en-US" sz="2000" b="1" dirty="0" err="1">
                <a:solidFill>
                  <a:srgbClr val="FFC000"/>
                </a:solidFill>
              </a:rPr>
              <a:t>система</a:t>
            </a:r>
            <a:r>
              <a:rPr lang="en-US" altLang="en-US" sz="2000" b="1" dirty="0">
                <a:solidFill>
                  <a:srgbClr val="FFC000"/>
                </a:solidFill>
              </a:rPr>
              <a:t> </a:t>
            </a:r>
            <a:r>
              <a:rPr lang="en-US" altLang="en-US" sz="2000" b="1" dirty="0" err="1">
                <a:solidFill>
                  <a:srgbClr val="FFC000"/>
                </a:solidFill>
              </a:rPr>
              <a:t>образовања</a:t>
            </a:r>
            <a:r>
              <a:rPr lang="en-US" altLang="en-US" sz="2000" b="1" dirty="0">
                <a:solidFill>
                  <a:srgbClr val="FFC000"/>
                </a:solidFill>
              </a:rPr>
              <a:t> и </a:t>
            </a:r>
            <a:r>
              <a:rPr lang="en-US" altLang="en-US" sz="2000" b="1" dirty="0" err="1">
                <a:solidFill>
                  <a:srgbClr val="FFC000"/>
                </a:solidFill>
              </a:rPr>
              <a:t>васпитања</a:t>
            </a:r>
            <a:r>
              <a:rPr lang="en-US" altLang="en-US" sz="2000" b="1" dirty="0">
                <a:solidFill>
                  <a:srgbClr val="FFC000"/>
                </a:solidFill>
              </a:rPr>
              <a:t> </a:t>
            </a:r>
            <a:r>
              <a:rPr lang="en-US" altLang="en-US" sz="2000" b="1" dirty="0" err="1">
                <a:solidFill>
                  <a:srgbClr val="FFC000"/>
                </a:solidFill>
              </a:rPr>
              <a:t>из</a:t>
            </a:r>
            <a:r>
              <a:rPr lang="en-US" altLang="en-US" sz="2000" b="1" dirty="0">
                <a:solidFill>
                  <a:srgbClr val="FFC000"/>
                </a:solidFill>
              </a:rPr>
              <a:t> </a:t>
            </a:r>
            <a:r>
              <a:rPr lang="en-US" altLang="en-US" sz="2000" b="1" dirty="0" err="1">
                <a:solidFill>
                  <a:srgbClr val="FFC000"/>
                </a:solidFill>
              </a:rPr>
              <a:t>септембра</a:t>
            </a:r>
            <a:r>
              <a:rPr lang="sr-Cyrl-RS" altLang="en-US" sz="2000" b="1" dirty="0">
                <a:solidFill>
                  <a:srgbClr val="FFC000"/>
                </a:solidFill>
              </a:rPr>
              <a:t>,</a:t>
            </a:r>
            <a:r>
              <a:rPr lang="en-US" altLang="en-US" sz="2000" b="1" dirty="0">
                <a:solidFill>
                  <a:srgbClr val="FFC000"/>
                </a:solidFill>
              </a:rPr>
              <a:t> 2009. </a:t>
            </a:r>
            <a:r>
              <a:rPr lang="en-US" altLang="en-US" sz="2000" b="1" dirty="0" err="1">
                <a:solidFill>
                  <a:srgbClr val="FFC000"/>
                </a:solidFill>
              </a:rPr>
              <a:t>школа</a:t>
            </a:r>
            <a:r>
              <a:rPr lang="en-US" altLang="en-US" sz="2000" b="1" dirty="0">
                <a:solidFill>
                  <a:srgbClr val="FFC000"/>
                </a:solidFill>
              </a:rPr>
              <a:t> </a:t>
            </a:r>
            <a:r>
              <a:rPr lang="en-US" altLang="en-US" sz="2000" b="1" dirty="0" err="1">
                <a:solidFill>
                  <a:srgbClr val="FFC000"/>
                </a:solidFill>
              </a:rPr>
              <a:t>се</a:t>
            </a:r>
            <a:r>
              <a:rPr lang="en-US" altLang="en-US" sz="2000" b="1" dirty="0">
                <a:solidFill>
                  <a:srgbClr val="FFC000"/>
                </a:solidFill>
              </a:rPr>
              <a:t> </a:t>
            </a:r>
            <a:r>
              <a:rPr lang="en-US" altLang="en-US" sz="2000" b="1" dirty="0" err="1">
                <a:solidFill>
                  <a:srgbClr val="FFC000"/>
                </a:solidFill>
              </a:rPr>
              <a:t>не</a:t>
            </a:r>
            <a:r>
              <a:rPr lang="en-US" altLang="en-US" sz="2000" b="1" dirty="0">
                <a:solidFill>
                  <a:srgbClr val="FFC000"/>
                </a:solidFill>
              </a:rPr>
              <a:t> </a:t>
            </a:r>
            <a:r>
              <a:rPr lang="en-US" altLang="en-US" sz="2000" b="1" dirty="0" err="1">
                <a:solidFill>
                  <a:srgbClr val="FFC000"/>
                </a:solidFill>
              </a:rPr>
              <a:t>одлаже</a:t>
            </a:r>
            <a:r>
              <a:rPr lang="sr-Cyrl-CS" altLang="en-US" sz="2000" b="1" dirty="0">
                <a:solidFill>
                  <a:srgbClr val="FFC000"/>
                </a:solidFill>
              </a:rPr>
              <a:t>:</a:t>
            </a:r>
            <a:endParaRPr lang="en-US" altLang="en-US" sz="2000" dirty="0">
              <a:solidFill>
                <a:srgbClr val="FFC000"/>
              </a:solidFill>
            </a:endParaRPr>
          </a:p>
          <a:p>
            <a:pPr algn="just"/>
            <a:r>
              <a:rPr lang="sr-Cyrl-CS" altLang="en-US" sz="2000" b="1" dirty="0">
                <a:solidFill>
                  <a:srgbClr val="FFC000"/>
                </a:solidFill>
              </a:rPr>
              <a:t>Сва деца се упућују на редовно школовање уз помоћ и подршку Интерресорне комисије </a:t>
            </a:r>
            <a:r>
              <a:rPr lang="sr-Cyrl-CS" altLang="en-US" sz="2000" dirty="0"/>
              <a:t>која је формирана при свакој општини и чине је лекар  </a:t>
            </a:r>
            <a:r>
              <a:rPr lang="sr-Cyrl-CS" altLang="en-US" sz="2000"/>
              <a:t>- педијатар</a:t>
            </a:r>
            <a:r>
              <a:rPr lang="sr-Cyrl-CS" altLang="en-US" sz="2000" dirty="0"/>
              <a:t>, школски психолог, социјални радник и дефектолог. Интенција савремене психологије и специјалне педагогије је интеграција и инклузија деце ометене у развоју кад год је то могуће –  школовање у редовним школама уз додатну помоћ и ангажовање професионалаца – педагошких сарадника, личних пратилаца, дефектолога</a:t>
            </a:r>
            <a:r>
              <a:rPr lang="sr-Cyrl-CS" altLang="en-US" dirty="0"/>
              <a:t>.</a:t>
            </a:r>
          </a:p>
          <a:p>
            <a:pPr algn="just"/>
            <a:endParaRPr lang="sr-Cyrl-CS" altLang="en-US" dirty="0"/>
          </a:p>
          <a:p>
            <a:pPr algn="just"/>
            <a:r>
              <a:rPr lang="sr-Cyrl-CS" altLang="en-US" sz="2800" b="1" dirty="0">
                <a:solidFill>
                  <a:srgbClr val="FFC000"/>
                </a:solidFill>
              </a:rPr>
              <a:t>ВАЖНО – поглавља Средње детињство и Поремећаји у развоју деце нису неопходна за припрему испита!</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4">
            <a:extLst>
              <a:ext uri="{FF2B5EF4-FFF2-40B4-BE49-F238E27FC236}">
                <a16:creationId xmlns:a16="http://schemas.microsoft.com/office/drawing/2014/main" id="{DE7BD45D-A21B-4A8B-8F58-772D21221254}"/>
              </a:ext>
            </a:extLst>
          </p:cNvPr>
          <p:cNvSpPr>
            <a:spLocks noChangeArrowheads="1"/>
          </p:cNvSpPr>
          <p:nvPr/>
        </p:nvSpPr>
        <p:spPr bwMode="auto">
          <a:xfrm>
            <a:off x="679507" y="2153315"/>
            <a:ext cx="10721131"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457200" algn="l"/>
              </a:tabLst>
              <a:defRPr>
                <a:solidFill>
                  <a:schemeClr val="tx1"/>
                </a:solidFill>
                <a:latin typeface="Times New Roman" panose="02020603050405020304" pitchFamily="18" charset="0"/>
              </a:defRPr>
            </a:lvl1pPr>
            <a:lvl2pPr marL="742950" indent="-285750">
              <a:tabLst>
                <a:tab pos="457200" algn="l"/>
              </a:tabLst>
              <a:defRPr>
                <a:solidFill>
                  <a:schemeClr val="tx1"/>
                </a:solidFill>
                <a:latin typeface="Times New Roman" panose="02020603050405020304" pitchFamily="18" charset="0"/>
              </a:defRPr>
            </a:lvl2pPr>
            <a:lvl3pPr marL="1143000" indent="-228600">
              <a:tabLst>
                <a:tab pos="457200" algn="l"/>
              </a:tabLst>
              <a:defRPr>
                <a:solidFill>
                  <a:schemeClr val="tx1"/>
                </a:solidFill>
                <a:latin typeface="Times New Roman" panose="02020603050405020304" pitchFamily="18" charset="0"/>
              </a:defRPr>
            </a:lvl3pPr>
            <a:lvl4pPr marL="1600200" indent="-228600">
              <a:tabLst>
                <a:tab pos="457200" algn="l"/>
              </a:tabLst>
              <a:defRPr>
                <a:solidFill>
                  <a:schemeClr val="tx1"/>
                </a:solidFill>
                <a:latin typeface="Times New Roman" panose="02020603050405020304" pitchFamily="18" charset="0"/>
              </a:defRPr>
            </a:lvl4pPr>
            <a:lvl5pPr marL="2057400" indent="-228600">
              <a:tabLst>
                <a:tab pos="457200" algn="l"/>
              </a:tabLst>
              <a:defRPr>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9pPr>
          </a:lstStyle>
          <a:p>
            <a:pPr algn="just"/>
            <a:r>
              <a:rPr lang="sr-Cyrl-CS" altLang="en-US" sz="2000" b="1" dirty="0"/>
              <a:t>		</a:t>
            </a:r>
            <a:r>
              <a:rPr lang="sr-Cyrl-CS" altLang="en-US" sz="2000" b="1" dirty="0">
                <a:solidFill>
                  <a:srgbClr val="FFC000"/>
                </a:solidFill>
              </a:rPr>
              <a:t>ЦРТАЊЕ И ДРУГЕ ЛИКОВНЕ АКТИВНОСТИ</a:t>
            </a:r>
          </a:p>
          <a:p>
            <a:pPr algn="just"/>
            <a:endParaRPr lang="en-US" altLang="en-US" sz="2000" dirty="0">
              <a:solidFill>
                <a:srgbClr val="FFC000"/>
              </a:solidFill>
            </a:endParaRPr>
          </a:p>
          <a:p>
            <a:pPr algn="just"/>
            <a:r>
              <a:rPr lang="sr-Cyrl-CS" altLang="en-US" sz="2000" dirty="0"/>
              <a:t>Цртање је, као и игра, спонтана, природна, честа дететова активност, и, уз игру, водећа активност предшколског узраста, начин изражавања дететове личности. Дете је наклоњено цртању – дете искрено и лично, брзо и спонтано, без већег размишљања ствара цртеж. </a:t>
            </a:r>
          </a:p>
          <a:p>
            <a:pPr algn="just"/>
            <a:r>
              <a:rPr lang="sr-Cyrl-CS" altLang="en-US" sz="2000" dirty="0"/>
              <a:t>Цртање је један од значајних облика изражавања дететове личности, вид игре, указује на ниво дететовог сензо-моторног развоја (касније интелигенције), има дијагностичко-терапеутски значај</a:t>
            </a:r>
            <a:r>
              <a:rPr lang="sr-Latn-RS" altLang="en-US" sz="2000" dirty="0"/>
              <a:t>,</a:t>
            </a:r>
            <a:r>
              <a:rPr lang="sr-Cyrl-CS" altLang="en-US" sz="2000" dirty="0"/>
              <a:t> посебно за децу која се тешко  адаптирају на околину или имају неке психичке сметње.</a:t>
            </a:r>
            <a:endParaRPr lang="en-US" alt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4">
            <a:extLst>
              <a:ext uri="{FF2B5EF4-FFF2-40B4-BE49-F238E27FC236}">
                <a16:creationId xmlns:a16="http://schemas.microsoft.com/office/drawing/2014/main" id="{D453E4B5-DA10-4855-B831-02BAE39BB711}"/>
              </a:ext>
            </a:extLst>
          </p:cNvPr>
          <p:cNvSpPr>
            <a:spLocks noChangeArrowheads="1"/>
          </p:cNvSpPr>
          <p:nvPr/>
        </p:nvSpPr>
        <p:spPr bwMode="auto">
          <a:xfrm>
            <a:off x="1" y="1782396"/>
            <a:ext cx="11727808" cy="3293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indent="457200">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just"/>
            <a:r>
              <a:rPr lang="sr-Cyrl-CS" altLang="en-US" sz="2000" b="1" dirty="0"/>
              <a:t>			</a:t>
            </a:r>
            <a:endParaRPr lang="en-US" altLang="en-US" sz="2000" dirty="0"/>
          </a:p>
          <a:p>
            <a:pPr algn="just"/>
            <a:r>
              <a:rPr lang="sr-Cyrl-CS" altLang="en-US" sz="2800" dirty="0">
                <a:solidFill>
                  <a:srgbClr val="FFC000"/>
                </a:solidFill>
              </a:rPr>
              <a:t>Фазе у развоју ликовног изражавања деце</a:t>
            </a:r>
          </a:p>
          <a:p>
            <a:pPr algn="just"/>
            <a:endParaRPr lang="sr-Cyrl-CS" altLang="en-US" sz="2000" dirty="0">
              <a:solidFill>
                <a:srgbClr val="FFC000"/>
              </a:solidFill>
            </a:endParaRPr>
          </a:p>
          <a:p>
            <a:pPr algn="just"/>
            <a:r>
              <a:rPr lang="sr-Cyrl-CS" altLang="en-US" sz="2000" dirty="0">
                <a:solidFill>
                  <a:srgbClr val="FFC000"/>
                </a:solidFill>
              </a:rPr>
              <a:t>1.шкрабање – од 2. године</a:t>
            </a:r>
            <a:r>
              <a:rPr lang="sr-Cyrl-CS" altLang="en-US" sz="2000" dirty="0"/>
              <a:t>, уколико детету понудимо ликовни материјал, дете забавља траг који 	оловка оставља на папиру, као и сама моторичка активност шаке и прстију – неправилни 	центрипетални и центрифугални кругови, представљају одраз нивоа развоја дететове 	моторике,</a:t>
            </a:r>
            <a:endParaRPr lang="sr-Cyrl-RS" altLang="en-US" sz="2000" dirty="0"/>
          </a:p>
          <a:p>
            <a:pPr algn="just"/>
            <a:r>
              <a:rPr lang="sr-Cyrl-CS" altLang="en-US" sz="2000" dirty="0"/>
              <a:t>Значај утицаја социјалне средине – подстицаји у породици, у вртићу...</a:t>
            </a:r>
            <a:endParaRPr lang="en-US" altLang="en-US" sz="2000" dirty="0"/>
          </a:p>
          <a:p>
            <a:pPr algn="just"/>
            <a:r>
              <a:rPr lang="sr-Cyrl-CS" altLang="en-US" sz="2000" dirty="0">
                <a:solidFill>
                  <a:srgbClr val="FFC000"/>
                </a:solidFill>
              </a:rPr>
              <a:t>2. случајно постигнут цртеж – од 3. године </a:t>
            </a:r>
            <a:r>
              <a:rPr lang="sr-Cyrl-CS" altLang="en-US" sz="2000" dirty="0"/>
              <a:t>– дете најпре нешто нацрта, а затим цртежу да име 	– 	линије су хармоничније, запажају се узорци слика.</a:t>
            </a:r>
            <a:endParaRPr lang="en-US" altLang="en-US" sz="2000" dirty="0"/>
          </a:p>
          <a:p>
            <a:pPr algn="just"/>
            <a:endParaRPr lang="en-US" altLang="en-US" sz="2000" dirty="0">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4">
            <a:extLst>
              <a:ext uri="{FF2B5EF4-FFF2-40B4-BE49-F238E27FC236}">
                <a16:creationId xmlns:a16="http://schemas.microsoft.com/office/drawing/2014/main" id="{5D2E97F0-E35A-4190-8998-CAED8C7C0312}"/>
              </a:ext>
            </a:extLst>
          </p:cNvPr>
          <p:cNvSpPr>
            <a:spLocks noChangeArrowheads="1"/>
          </p:cNvSpPr>
          <p:nvPr/>
        </p:nvSpPr>
        <p:spPr bwMode="auto">
          <a:xfrm>
            <a:off x="427839" y="922209"/>
            <a:ext cx="11308359"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a:tabLst>
                <a:tab pos="457200" algn="l"/>
              </a:tabLst>
              <a:defRPr>
                <a:solidFill>
                  <a:schemeClr val="tx1"/>
                </a:solidFill>
                <a:latin typeface="Times New Roman" panose="02020603050405020304" pitchFamily="18" charset="0"/>
              </a:defRPr>
            </a:lvl1pPr>
            <a:lvl2pPr marL="742950" indent="-285750">
              <a:tabLst>
                <a:tab pos="457200" algn="l"/>
              </a:tabLst>
              <a:defRPr>
                <a:solidFill>
                  <a:schemeClr val="tx1"/>
                </a:solidFill>
                <a:latin typeface="Times New Roman" panose="02020603050405020304" pitchFamily="18" charset="0"/>
              </a:defRPr>
            </a:lvl2pPr>
            <a:lvl3pPr marL="1143000" indent="-228600">
              <a:tabLst>
                <a:tab pos="457200" algn="l"/>
              </a:tabLst>
              <a:defRPr>
                <a:solidFill>
                  <a:schemeClr val="tx1"/>
                </a:solidFill>
                <a:latin typeface="Times New Roman" panose="02020603050405020304" pitchFamily="18" charset="0"/>
              </a:defRPr>
            </a:lvl3pPr>
            <a:lvl4pPr marL="1600200" indent="-228600">
              <a:tabLst>
                <a:tab pos="457200" algn="l"/>
              </a:tabLst>
              <a:defRPr>
                <a:solidFill>
                  <a:schemeClr val="tx1"/>
                </a:solidFill>
                <a:latin typeface="Times New Roman" panose="02020603050405020304" pitchFamily="18" charset="0"/>
              </a:defRPr>
            </a:lvl4pPr>
            <a:lvl5pPr marL="2057400" indent="-228600">
              <a:tabLst>
                <a:tab pos="457200" algn="l"/>
              </a:tabLst>
              <a:defRPr>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9pPr>
          </a:lstStyle>
          <a:p>
            <a:pPr algn="just"/>
            <a:r>
              <a:rPr lang="sr-Cyrl-RS" altLang="en-US" sz="2000" b="1" dirty="0">
                <a:solidFill>
                  <a:srgbClr val="FFC000"/>
                </a:solidFill>
              </a:rPr>
              <a:t>	</a:t>
            </a:r>
            <a:r>
              <a:rPr lang="en-US" altLang="en-US" sz="2000" b="1" dirty="0">
                <a:solidFill>
                  <a:srgbClr val="FFC000"/>
                </a:solidFill>
              </a:rPr>
              <a:t>3.</a:t>
            </a:r>
            <a:r>
              <a:rPr lang="sr-Cyrl-CS" altLang="en-US" sz="2000" b="1" dirty="0">
                <a:solidFill>
                  <a:srgbClr val="FFC000"/>
                </a:solidFill>
              </a:rPr>
              <a:t>намерно постигнут цртеж </a:t>
            </a:r>
            <a:r>
              <a:rPr lang="sr-Cyrl-CS" altLang="en-US" sz="2000" dirty="0">
                <a:solidFill>
                  <a:srgbClr val="FFC000"/>
                </a:solidFill>
              </a:rPr>
              <a:t>– </a:t>
            </a:r>
            <a:r>
              <a:rPr lang="sr-Cyrl-CS" altLang="en-US" sz="2000" b="1" dirty="0">
                <a:solidFill>
                  <a:srgbClr val="FFC000"/>
                </a:solidFill>
              </a:rPr>
              <a:t>симболичко цртање – 4 – 6. година </a:t>
            </a:r>
            <a:r>
              <a:rPr lang="sr-Cyrl-CS" altLang="en-US" sz="2000" b="1" dirty="0"/>
              <a:t>–</a:t>
            </a:r>
            <a:r>
              <a:rPr lang="sr-Cyrl-CS" altLang="en-US" sz="2000" dirty="0"/>
              <a:t> </a:t>
            </a:r>
            <a:r>
              <a:rPr lang="sr-Cyrl-RS" altLang="en-US" sz="2000" dirty="0"/>
              <a:t>дете има идеју (намеру) шта жели да нацрта и ту идеју реализује, </a:t>
            </a:r>
            <a:r>
              <a:rPr lang="sr-Cyrl-CS" altLang="en-US" sz="2000" dirty="0"/>
              <a:t>црта онако како доживљава, шта зна и шта осећа, цртеж не личи на оригинал, то детету и није циљ, циљ је изражавање сопствених осећања, става према ономе што црта, дете приликом цртања не поштује сразмере (црта себе већим од куће или  оца), цртеж  нема координатни систем, нема перспективу, јавља се </a:t>
            </a:r>
            <a:r>
              <a:rPr lang="sr-Cyrl-CS" altLang="en-US" sz="2000" dirty="0">
                <a:solidFill>
                  <a:srgbClr val="FFC000"/>
                </a:solidFill>
              </a:rPr>
              <a:t>„рендгенско цртање</a:t>
            </a:r>
            <a:r>
              <a:rPr lang="sr-Cyrl-CS" altLang="en-US" sz="2000" dirty="0"/>
              <a:t>“ (црта објекат или особу као да се провиди),</a:t>
            </a:r>
            <a:r>
              <a:rPr lang="sr-Cyrl-CS" altLang="en-US" sz="2000" dirty="0">
                <a:solidFill>
                  <a:srgbClr val="FFC000"/>
                </a:solidFill>
              </a:rPr>
              <a:t> </a:t>
            </a:r>
            <a:r>
              <a:rPr lang="sr-Cyrl-CS" altLang="en-US" sz="2000" dirty="0"/>
              <a:t>црта по нивоима, дубина се изражава „одозго-надоле“, често се служи приказом из „птичје перспективе“, дете црта на основу представа о предмету цртања, чест мотив је </a:t>
            </a:r>
            <a:r>
              <a:rPr lang="sr-Cyrl-CS" altLang="en-US" sz="2000" dirty="0">
                <a:solidFill>
                  <a:srgbClr val="FFC000"/>
                </a:solidFill>
              </a:rPr>
              <a:t>човек, животиње црта са одликама човека - антропоморфизам</a:t>
            </a:r>
          </a:p>
          <a:p>
            <a:pPr algn="just"/>
            <a:endParaRPr lang="en-US" altLang="en-US" sz="2000" dirty="0"/>
          </a:p>
          <a:p>
            <a:pPr algn="just"/>
            <a:r>
              <a:rPr lang="sr-Cyrl-RS" altLang="en-US" sz="2000" b="1" dirty="0">
                <a:solidFill>
                  <a:srgbClr val="FFC000"/>
                </a:solidFill>
              </a:rPr>
              <a:t>	</a:t>
            </a:r>
            <a:r>
              <a:rPr lang="en-US" altLang="en-US" sz="2000" b="1" dirty="0">
                <a:solidFill>
                  <a:srgbClr val="FFC000"/>
                </a:solidFill>
              </a:rPr>
              <a:t>4. </a:t>
            </a:r>
            <a:r>
              <a:rPr lang="sr-Cyrl-CS" altLang="en-US" sz="2000" b="1" dirty="0">
                <a:solidFill>
                  <a:srgbClr val="FFC000"/>
                </a:solidFill>
              </a:rPr>
              <a:t>прелаз на реалистичко цртање </a:t>
            </a:r>
            <a:r>
              <a:rPr lang="sr-Cyrl-CS" altLang="en-US" sz="2000" dirty="0"/>
              <a:t>– 6 – 10. година – дете усавршава цртеж, облици још увек нису добро структурирани, појављује се динамика на цртежу, још нема перспективе, дете покушава да цртеж приближи оригиналу, при том може да се служи геометријским представљањем</a:t>
            </a:r>
          </a:p>
          <a:p>
            <a:pPr algn="just"/>
            <a:endParaRPr lang="en-US" altLang="en-US" sz="2000" dirty="0"/>
          </a:p>
          <a:p>
            <a:pPr algn="just"/>
            <a:r>
              <a:rPr lang="sr-Cyrl-RS" altLang="en-US" sz="2000" b="1" dirty="0">
                <a:solidFill>
                  <a:srgbClr val="FFC000"/>
                </a:solidFill>
              </a:rPr>
              <a:t>	</a:t>
            </a:r>
            <a:r>
              <a:rPr lang="en-US" altLang="en-US" sz="2000" b="1" dirty="0">
                <a:solidFill>
                  <a:srgbClr val="FFC000"/>
                </a:solidFill>
              </a:rPr>
              <a:t>5. </a:t>
            </a:r>
            <a:r>
              <a:rPr lang="sr-Cyrl-CS" altLang="en-US" sz="2000" b="1" dirty="0">
                <a:solidFill>
                  <a:srgbClr val="FFC000"/>
                </a:solidFill>
              </a:rPr>
              <a:t>реалистичко цртање </a:t>
            </a:r>
            <a:r>
              <a:rPr lang="sr-Cyrl-CS" altLang="en-US" sz="2000" dirty="0"/>
              <a:t>– од 11. године – тежи да цртеж личи на оригинал, јавља се аналитичност и богатство детаља – сваки део има смисао и заокружен је, постоје разлике у цртању полова, појављује се перспектива</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4">
            <a:extLst>
              <a:ext uri="{FF2B5EF4-FFF2-40B4-BE49-F238E27FC236}">
                <a16:creationId xmlns:a16="http://schemas.microsoft.com/office/drawing/2014/main" id="{B66B0FBA-5295-45B8-BEAD-D14C4AE2C684}"/>
              </a:ext>
            </a:extLst>
          </p:cNvPr>
          <p:cNvSpPr>
            <a:spLocks noChangeArrowheads="1"/>
          </p:cNvSpPr>
          <p:nvPr/>
        </p:nvSpPr>
        <p:spPr bwMode="auto">
          <a:xfrm>
            <a:off x="553673" y="1198237"/>
            <a:ext cx="11039912"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just"/>
            <a:r>
              <a:rPr lang="sr-Cyrl-CS" altLang="en-US" sz="2000" b="1" dirty="0"/>
              <a:t>	</a:t>
            </a:r>
            <a:r>
              <a:rPr lang="sr-Cyrl-CS" altLang="en-US" sz="2000" b="1" dirty="0">
                <a:solidFill>
                  <a:srgbClr val="FFC000"/>
                </a:solidFill>
              </a:rPr>
              <a:t>Цртеж као дијагностичко-терапеутско средство</a:t>
            </a:r>
            <a:endParaRPr lang="sr-Cyrl-CS" altLang="en-US" sz="2000" dirty="0">
              <a:solidFill>
                <a:srgbClr val="FFC000"/>
              </a:solidFill>
            </a:endParaRPr>
          </a:p>
          <a:p>
            <a:pPr algn="just"/>
            <a:endParaRPr lang="en-US" altLang="en-US" sz="2000" u="sng" dirty="0">
              <a:solidFill>
                <a:srgbClr val="FFC000"/>
              </a:solidFill>
            </a:endParaRPr>
          </a:p>
          <a:p>
            <a:pPr algn="just"/>
            <a:r>
              <a:rPr lang="sr-Cyrl-CS" altLang="en-US" sz="2000" dirty="0">
                <a:solidFill>
                  <a:srgbClr val="FFC000"/>
                </a:solidFill>
              </a:rPr>
              <a:t>- Цртеж човека  (Тест Ф. Гудинаф)</a:t>
            </a:r>
            <a:r>
              <a:rPr lang="sr-Cyrl-CS" altLang="en-US" sz="2000" dirty="0"/>
              <a:t> </a:t>
            </a:r>
            <a:r>
              <a:rPr lang="sr-Cyrl-CS" altLang="en-US" sz="2000" dirty="0">
                <a:solidFill>
                  <a:srgbClr val="FFC000"/>
                </a:solidFill>
              </a:rPr>
              <a:t>– ТЦЉФ </a:t>
            </a:r>
            <a:r>
              <a:rPr lang="sr-Cyrl-CS" altLang="en-US" sz="2000" dirty="0"/>
              <a:t>– као тест мерења интелектуалног развоја, добро корелира са осталим тестовима за мерење интелигенције, али се мора потврдити неким прецизнијим тестом интелигенције</a:t>
            </a:r>
          </a:p>
          <a:p>
            <a:pPr algn="just"/>
            <a:endParaRPr lang="en-US" altLang="en-US" sz="2000" dirty="0"/>
          </a:p>
          <a:p>
            <a:pPr algn="just"/>
            <a:r>
              <a:rPr lang="sr-Cyrl-CS" altLang="en-US" sz="2000" dirty="0">
                <a:solidFill>
                  <a:srgbClr val="FFC000"/>
                </a:solidFill>
              </a:rPr>
              <a:t>Цртеж као пројективна техника</a:t>
            </a:r>
            <a:r>
              <a:rPr lang="sr-Cyrl-RS" altLang="en-US" sz="2000" dirty="0">
                <a:solidFill>
                  <a:srgbClr val="FFC000"/>
                </a:solidFill>
              </a:rPr>
              <a:t> </a:t>
            </a:r>
            <a:endParaRPr lang="sr-Cyrl-CS" altLang="en-US" sz="2000" dirty="0"/>
          </a:p>
          <a:p>
            <a:pPr algn="just"/>
            <a:r>
              <a:rPr lang="sr-Cyrl-CS" altLang="en-US" sz="2000" dirty="0"/>
              <a:t>- Андре – тест 10 ствари,</a:t>
            </a:r>
            <a:endParaRPr lang="en-US" altLang="en-US" sz="2000" dirty="0"/>
          </a:p>
          <a:p>
            <a:pPr algn="just"/>
            <a:r>
              <a:rPr lang="sr-Cyrl-CS" altLang="en-US" sz="2000" dirty="0"/>
              <a:t>- Минковска – „Моја породица, ја, моја кућа“,</a:t>
            </a:r>
            <a:endParaRPr lang="en-US" altLang="en-US" sz="2000" dirty="0"/>
          </a:p>
          <a:p>
            <a:pPr algn="just"/>
            <a:r>
              <a:rPr lang="sr-Cyrl-CS" altLang="en-US" sz="2000" dirty="0">
                <a:solidFill>
                  <a:srgbClr val="FFC000"/>
                </a:solidFill>
              </a:rPr>
              <a:t>- Тест цртежа породице - ТЦП</a:t>
            </a:r>
            <a:endParaRPr lang="en-US" altLang="en-US" sz="2000" dirty="0">
              <a:solidFill>
                <a:srgbClr val="FFC000"/>
              </a:solidFill>
            </a:endParaRPr>
          </a:p>
          <a:p>
            <a:pPr algn="just"/>
            <a:r>
              <a:rPr lang="sr-Cyrl-CS" altLang="en-US" sz="2000" dirty="0"/>
              <a:t>Дете кроз цртеж изражава шта осећа, како доживљава себе у породичном окружењу и спољашњем свету. Аутоекспресивност на цртежу је већа код млађе деце (пре периода латенције). На цртежу се гледа редослед и распоред фигура; величина и начин инвестирања – детааљи, положај фигура у простору, међусобни однос, колорит; како дете приказује делове тела чланова породице...</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5C7BF17-9F96-4FF7-9970-6A0E3139AF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2965" y="1409351"/>
            <a:ext cx="6459523" cy="2805462"/>
          </a:xfrm>
          <a:prstGeom prst="rect">
            <a:avLst/>
          </a:prstGeom>
        </p:spPr>
      </p:pic>
      <p:sp>
        <p:nvSpPr>
          <p:cNvPr id="6" name="Title 5">
            <a:extLst>
              <a:ext uri="{FF2B5EF4-FFF2-40B4-BE49-F238E27FC236}">
                <a16:creationId xmlns:a16="http://schemas.microsoft.com/office/drawing/2014/main" id="{402B511D-1DE1-41DF-BB8C-1D7056A5CEC0}"/>
              </a:ext>
            </a:extLst>
          </p:cNvPr>
          <p:cNvSpPr>
            <a:spLocks noGrp="1"/>
          </p:cNvSpPr>
          <p:nvPr>
            <p:ph type="title"/>
          </p:nvPr>
        </p:nvSpPr>
        <p:spPr>
          <a:xfrm>
            <a:off x="684212" y="4301067"/>
            <a:ext cx="8534400" cy="489047"/>
          </a:xfrm>
        </p:spPr>
        <p:txBody>
          <a:bodyPr>
            <a:normAutofit/>
          </a:bodyPr>
          <a:lstStyle/>
          <a:p>
            <a:r>
              <a:rPr lang="sr-Cyrl-RS" sz="2000" dirty="0">
                <a:solidFill>
                  <a:srgbClr val="FFC000"/>
                </a:solidFill>
                <a:latin typeface="Times New Roman" panose="02020603050405020304" pitchFamily="18" charset="0"/>
                <a:cs typeface="Times New Roman" panose="02020603050405020304" pitchFamily="18" charset="0"/>
              </a:rPr>
              <a:t>		Развој цртежа људске фигуре</a:t>
            </a:r>
            <a:endParaRPr lang="en-US" sz="2000" dirty="0">
              <a:solidFill>
                <a:srgbClr val="FFC000"/>
              </a:solidFill>
              <a:latin typeface="Times New Roman" panose="02020603050405020304" pitchFamily="18" charset="0"/>
              <a:cs typeface="Times New Roman" panose="02020603050405020304" pitchFamily="18" charset="0"/>
            </a:endParaRPr>
          </a:p>
        </p:txBody>
      </p:sp>
      <p:sp>
        <p:nvSpPr>
          <p:cNvPr id="7" name="Content Placeholder 6">
            <a:extLst>
              <a:ext uri="{FF2B5EF4-FFF2-40B4-BE49-F238E27FC236}">
                <a16:creationId xmlns:a16="http://schemas.microsoft.com/office/drawing/2014/main" id="{CF0951AC-4B4C-4DDC-BD12-A889DB3B4A69}"/>
              </a:ext>
            </a:extLst>
          </p:cNvPr>
          <p:cNvSpPr>
            <a:spLocks noGrp="1"/>
          </p:cNvSpPr>
          <p:nvPr>
            <p:ph idx="1"/>
          </p:nvPr>
        </p:nvSpPr>
        <p:spPr>
          <a:xfrm>
            <a:off x="192947" y="685800"/>
            <a:ext cx="9025665" cy="3615267"/>
          </a:xfrm>
        </p:spPr>
        <p:txBody>
          <a:bodyPr/>
          <a:lstStyle/>
          <a:p>
            <a:endParaRPr lang="en-US" dirty="0"/>
          </a:p>
        </p:txBody>
      </p:sp>
    </p:spTree>
    <p:extLst>
      <p:ext uri="{BB962C8B-B14F-4D97-AF65-F5344CB8AC3E}">
        <p14:creationId xmlns:p14="http://schemas.microsoft.com/office/powerpoint/2010/main" val="3953630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A8FC0-43AA-45B0-84E4-0900A5F5E3BC}"/>
              </a:ext>
            </a:extLst>
          </p:cNvPr>
          <p:cNvSpPr>
            <a:spLocks noGrp="1"/>
          </p:cNvSpPr>
          <p:nvPr>
            <p:ph type="title"/>
          </p:nvPr>
        </p:nvSpPr>
        <p:spPr>
          <a:xfrm>
            <a:off x="377505" y="3884102"/>
            <a:ext cx="11014745" cy="838900"/>
          </a:xfrm>
        </p:spPr>
        <p:txBody>
          <a:bodyPr>
            <a:normAutofit fontScale="90000"/>
          </a:bodyPr>
          <a:lstStyle/>
          <a:p>
            <a:r>
              <a:rPr lang="sr-Cyrl-RS" sz="2000" dirty="0">
                <a:solidFill>
                  <a:srgbClr val="FFC000"/>
                </a:solidFill>
                <a:latin typeface="Times New Roman" panose="02020603050405020304" pitchFamily="18" charset="0"/>
                <a:cs typeface="Times New Roman" panose="02020603050405020304" pitchFamily="18" charset="0"/>
              </a:rPr>
              <a:t>Први дечји цртеж					Антропоморфизам		     „Птичја 	 перспективА“	(фаза шкрабања)		</a:t>
            </a:r>
            <a:br>
              <a:rPr lang="sr-Cyrl-RS" sz="2000" dirty="0">
                <a:solidFill>
                  <a:srgbClr val="FFC000"/>
                </a:solidFill>
                <a:latin typeface="Times New Roman" panose="02020603050405020304" pitchFamily="18" charset="0"/>
                <a:cs typeface="Times New Roman" panose="02020603050405020304" pitchFamily="18" charset="0"/>
              </a:rPr>
            </a:br>
            <a:r>
              <a:rPr lang="sr-Cyrl-RS" sz="2000" dirty="0">
                <a:solidFill>
                  <a:srgbClr val="FFC000"/>
                </a:solidFill>
                <a:latin typeface="Times New Roman" panose="02020603050405020304" pitchFamily="18" charset="0"/>
                <a:cs typeface="Times New Roman" panose="02020603050405020304" pitchFamily="18" charset="0"/>
              </a:rPr>
              <a:t>																	</a:t>
            </a:r>
            <a:endParaRPr lang="en-US" sz="2000" dirty="0">
              <a:solidFill>
                <a:srgbClr val="FFC000"/>
              </a:solidFill>
              <a:latin typeface="Times New Roman" panose="02020603050405020304" pitchFamily="18" charset="0"/>
              <a:cs typeface="Times New Roman" panose="02020603050405020304" pitchFamily="18" charset="0"/>
            </a:endParaRPr>
          </a:p>
        </p:txBody>
      </p:sp>
      <p:pic>
        <p:nvPicPr>
          <p:cNvPr id="7" name="Content Placeholder 6">
            <a:extLst>
              <a:ext uri="{FF2B5EF4-FFF2-40B4-BE49-F238E27FC236}">
                <a16:creationId xmlns:a16="http://schemas.microsoft.com/office/drawing/2014/main" id="{6DC2C641-A21F-455C-9569-3DED2D34D20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154099" y="582803"/>
            <a:ext cx="2743200" cy="3137483"/>
          </a:xfrm>
        </p:spPr>
      </p:pic>
      <p:pic>
        <p:nvPicPr>
          <p:cNvPr id="9" name="Picture 8">
            <a:extLst>
              <a:ext uri="{FF2B5EF4-FFF2-40B4-BE49-F238E27FC236}">
                <a16:creationId xmlns:a16="http://schemas.microsoft.com/office/drawing/2014/main" id="{8D5E6B36-13F7-461F-8FA8-97828194BE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896" y="909491"/>
            <a:ext cx="2986480" cy="2769329"/>
          </a:xfrm>
          <a:prstGeom prst="rect">
            <a:avLst/>
          </a:prstGeom>
        </p:spPr>
      </p:pic>
      <p:pic>
        <p:nvPicPr>
          <p:cNvPr id="11" name="Picture 10">
            <a:extLst>
              <a:ext uri="{FF2B5EF4-FFF2-40B4-BE49-F238E27FC236}">
                <a16:creationId xmlns:a16="http://schemas.microsoft.com/office/drawing/2014/main" id="{D0204AFB-B6E1-459F-8B2F-B8A9BA5F8DB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8209" y="863601"/>
            <a:ext cx="2433376" cy="2861111"/>
          </a:xfrm>
          <a:prstGeom prst="rect">
            <a:avLst/>
          </a:prstGeom>
        </p:spPr>
      </p:pic>
    </p:spTree>
    <p:extLst>
      <p:ext uri="{BB962C8B-B14F-4D97-AF65-F5344CB8AC3E}">
        <p14:creationId xmlns:p14="http://schemas.microsoft.com/office/powerpoint/2010/main" val="3571683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4">
            <a:extLst>
              <a:ext uri="{FF2B5EF4-FFF2-40B4-BE49-F238E27FC236}">
                <a16:creationId xmlns:a16="http://schemas.microsoft.com/office/drawing/2014/main" id="{77E9CD5D-75CA-4735-B703-2D47958E2686}"/>
              </a:ext>
            </a:extLst>
          </p:cNvPr>
          <p:cNvSpPr>
            <a:spLocks noChangeArrowheads="1"/>
          </p:cNvSpPr>
          <p:nvPr/>
        </p:nvSpPr>
        <p:spPr bwMode="auto">
          <a:xfrm>
            <a:off x="536895" y="1753206"/>
            <a:ext cx="11006356" cy="3354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just" eaLnBrk="1" hangingPunct="1"/>
            <a:r>
              <a:rPr lang="sr-Cyrl-CS" altLang="en-US" sz="2800" dirty="0">
                <a:solidFill>
                  <a:srgbClr val="FFC000"/>
                </a:solidFill>
              </a:rPr>
              <a:t>Васпитне дужности у ликовном изражавању</a:t>
            </a:r>
          </a:p>
          <a:p>
            <a:pPr algn="just" eaLnBrk="1" hangingPunct="1"/>
            <a:endParaRPr lang="sr-Cyrl-CS" altLang="en-US" sz="2400" b="1" dirty="0">
              <a:solidFill>
                <a:srgbClr val="FFC000"/>
              </a:solidFill>
            </a:endParaRPr>
          </a:p>
          <a:p>
            <a:pPr algn="just" eaLnBrk="1" hangingPunct="1"/>
            <a:r>
              <a:rPr lang="sr-Cyrl-CS" altLang="en-US" sz="2000" dirty="0"/>
              <a:t>Што раније детету треба презентовати сликовни матријал – већ крајем прве године дете показује интерес за слике и цртеже, понудити воштане креде, „дрвене бојице“, водене боје – сликање прстима је деци веома занимљиво и има терапеутски значај. Подстицати ликовно изражавање, оно треба да извире из детета, из његовог начина спознаје и опажања света, што раније дете окружити сликовним материјалом, уз похвалу за учињене напоре, избегавати критику – проузрокује бојажљивост и отпор. Сваки дететов цртеж је леп, одрасли не треба да га допуњују или исправљају, одрасли не треба децу да „уче“ цртању. Приликом рада у групи не истицати само поједине цртеже као успешне, сви цртежи завређују похвалу и пажњу.</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4">
            <a:extLst>
              <a:ext uri="{FF2B5EF4-FFF2-40B4-BE49-F238E27FC236}">
                <a16:creationId xmlns:a16="http://schemas.microsoft.com/office/drawing/2014/main" id="{60A3BE25-82D0-4D0D-A058-A32FB6C8B759}"/>
              </a:ext>
            </a:extLst>
          </p:cNvPr>
          <p:cNvSpPr>
            <a:spLocks noChangeArrowheads="1"/>
          </p:cNvSpPr>
          <p:nvPr/>
        </p:nvSpPr>
        <p:spPr bwMode="auto">
          <a:xfrm>
            <a:off x="587229" y="1784777"/>
            <a:ext cx="10880521" cy="3293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r>
              <a:rPr lang="sr-Cyrl-CS" altLang="en-US" sz="2000" b="1" dirty="0"/>
              <a:t>	</a:t>
            </a:r>
            <a:r>
              <a:rPr lang="sr-Cyrl-CS" altLang="en-US" sz="2800" dirty="0">
                <a:solidFill>
                  <a:srgbClr val="FFC000"/>
                </a:solidFill>
              </a:rPr>
              <a:t>Адаптација на предшколску установу</a:t>
            </a:r>
          </a:p>
          <a:p>
            <a:pPr algn="just"/>
            <a:endParaRPr lang="sr-Cyrl-CS" altLang="en-US" sz="2000" dirty="0">
              <a:solidFill>
                <a:srgbClr val="FFC000"/>
              </a:solidFill>
            </a:endParaRPr>
          </a:p>
          <a:p>
            <a:pPr algn="just"/>
            <a:r>
              <a:rPr lang="sr-Cyrl-CS" altLang="en-US" sz="2000" dirty="0">
                <a:solidFill>
                  <a:srgbClr val="FFC000"/>
                </a:solidFill>
              </a:rPr>
              <a:t>Оквирно период адаптације траји 5 - 6 седмица</a:t>
            </a:r>
            <a:endParaRPr lang="en-US" altLang="en-US" sz="2000" u="sng" dirty="0">
              <a:solidFill>
                <a:srgbClr val="FFC000"/>
              </a:solidFill>
            </a:endParaRPr>
          </a:p>
          <a:p>
            <a:pPr algn="just"/>
            <a:r>
              <a:rPr lang="sr-Cyrl-CS" altLang="en-US" sz="2000" dirty="0">
                <a:solidFill>
                  <a:srgbClr val="FFC000"/>
                </a:solidFill>
              </a:rPr>
              <a:t>Припрема за полазак у вртић обавља се код куће </a:t>
            </a:r>
          </a:p>
          <a:p>
            <a:pPr algn="just"/>
            <a:r>
              <a:rPr lang="sr-Cyrl-CS" altLang="en-US" sz="2000" b="1" dirty="0">
                <a:solidFill>
                  <a:srgbClr val="FFC000"/>
                </a:solidFill>
              </a:rPr>
              <a:t> - улога родитеља </a:t>
            </a:r>
            <a:r>
              <a:rPr lang="sr-Cyrl-CS" altLang="en-US" sz="2000" b="1" dirty="0"/>
              <a:t>–</a:t>
            </a:r>
            <a:r>
              <a:rPr lang="sr-Cyrl-CS" altLang="en-US" sz="2000" dirty="0"/>
              <a:t> прича о вртићу, игре које за тему имају вртић, одлазак у вртић, упознавање са васпитачем; може се јавити проблем сепарације – одвајања од породичне средине, посебно је значајно какав  однос дете има са родитељима – је ли изградило основно поверење?</a:t>
            </a:r>
            <a:endParaRPr lang="en-US" altLang="en-US" sz="2000" dirty="0"/>
          </a:p>
          <a:p>
            <a:pPr algn="just"/>
            <a:r>
              <a:rPr lang="sr-Cyrl-CS" altLang="en-US" sz="2000" dirty="0"/>
              <a:t>Значај понашања родитеља приликом одвајања од детета (да одвајање не буде драматично), дан одвајања треба детету учинити посебним, неопходна је  и  додатна осетљивост на дететове потребе у периоду адаптације – дете је плачљивије, понаша се инфантилно и сл.</a:t>
            </a:r>
          </a:p>
        </p:txBody>
      </p:sp>
    </p:spTree>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98</TotalTime>
  <Words>2296</Words>
  <Application>Microsoft Office PowerPoint</Application>
  <PresentationFormat>Widescreen</PresentationFormat>
  <Paragraphs>90</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Century Gothic</vt:lpstr>
      <vt:lpstr>Times New Roman</vt:lpstr>
      <vt:lpstr>Wingdings 3</vt:lpstr>
      <vt:lpstr>Slice</vt:lpstr>
      <vt:lpstr>Академија техничко-васпитачких струковних студија Ниш Одсек Пирот</vt:lpstr>
      <vt:lpstr>PowerPoint Presentation</vt:lpstr>
      <vt:lpstr>PowerPoint Presentation</vt:lpstr>
      <vt:lpstr>PowerPoint Presentation</vt:lpstr>
      <vt:lpstr>PowerPoint Presentation</vt:lpstr>
      <vt:lpstr>  Развој цртежа људске фигуре</vt:lpstr>
      <vt:lpstr>Први дечји цртеж     Антропоморфизам       „Птичја   перспективА“ (фаза шкрабања)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Академија техничко-васпитачких струковних студија Ниш Одсек Пирот</dc:title>
  <dc:creator>Admin</dc:creator>
  <cp:lastModifiedBy>Admin</cp:lastModifiedBy>
  <cp:revision>15</cp:revision>
  <dcterms:created xsi:type="dcterms:W3CDTF">2020-04-16T08:28:44Z</dcterms:created>
  <dcterms:modified xsi:type="dcterms:W3CDTF">2020-04-17T09:29:23Z</dcterms:modified>
</cp:coreProperties>
</file>