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363" r:id="rId3"/>
    <p:sldId id="364" r:id="rId4"/>
    <p:sldId id="365" r:id="rId5"/>
    <p:sldId id="366" r:id="rId6"/>
    <p:sldId id="367" r:id="rId7"/>
    <p:sldId id="368" r:id="rId8"/>
    <p:sldId id="369" r:id="rId9"/>
    <p:sldId id="370" r:id="rId10"/>
    <p:sldId id="371" r:id="rId11"/>
    <p:sldId id="372" r:id="rId12"/>
    <p:sldId id="373" r:id="rId13"/>
    <p:sldId id="374" r:id="rId14"/>
    <p:sldId id="376" r:id="rId15"/>
    <p:sldId id="377" r:id="rId16"/>
    <p:sldId id="378" r:id="rId17"/>
    <p:sldId id="379" r:id="rId18"/>
    <p:sldId id="380" r:id="rId19"/>
    <p:sldId id="381" r:id="rId20"/>
    <p:sldId id="382"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02DE10C-84A1-4BED-8AF5-FCB6499CBC82}" type="datetimeFigureOut">
              <a:rPr lang="en-US" smtClean="0"/>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68891F-A632-491F-960D-17EBE51C1BD8}"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964828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C02DE10C-84A1-4BED-8AF5-FCB6499CBC82}" type="datetimeFigureOut">
              <a:rPr lang="en-US" smtClean="0"/>
              <a:t>4/8/2020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268891F-A632-491F-960D-17EBE51C1BD8}" type="slidenum">
              <a:rPr lang="en-US" smtClean="0"/>
              <a:t>‹#›</a:t>
            </a:fld>
            <a:endParaRPr lang="en-US"/>
          </a:p>
        </p:txBody>
      </p:sp>
    </p:spTree>
    <p:extLst>
      <p:ext uri="{BB962C8B-B14F-4D97-AF65-F5344CB8AC3E}">
        <p14:creationId xmlns:p14="http://schemas.microsoft.com/office/powerpoint/2010/main" val="38241636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02DE10C-84A1-4BED-8AF5-FCB6499CBC82}" type="datetimeFigureOut">
              <a:rPr lang="en-US" smtClean="0"/>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68891F-A632-491F-960D-17EBE51C1BD8}" type="slidenum">
              <a:rPr lang="en-US" smtClean="0"/>
              <a:t>‹#›</a:t>
            </a:fld>
            <a:endParaRPr lang="en-US"/>
          </a:p>
        </p:txBody>
      </p:sp>
    </p:spTree>
    <p:extLst>
      <p:ext uri="{BB962C8B-B14F-4D97-AF65-F5344CB8AC3E}">
        <p14:creationId xmlns:p14="http://schemas.microsoft.com/office/powerpoint/2010/main" val="35680080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02DE10C-84A1-4BED-8AF5-FCB6499CBC82}" type="datetimeFigureOut">
              <a:rPr lang="en-US" smtClean="0"/>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68891F-A632-491F-960D-17EBE51C1BD8}"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0860309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02DE10C-84A1-4BED-8AF5-FCB6499CBC82}" type="datetimeFigureOut">
              <a:rPr lang="en-US" smtClean="0"/>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68891F-A632-491F-960D-17EBE51C1BD8}" type="slidenum">
              <a:rPr lang="en-US" smtClean="0"/>
              <a:t>‹#›</a:t>
            </a:fld>
            <a:endParaRPr lang="en-US"/>
          </a:p>
        </p:txBody>
      </p:sp>
    </p:spTree>
    <p:extLst>
      <p:ext uri="{BB962C8B-B14F-4D97-AF65-F5344CB8AC3E}">
        <p14:creationId xmlns:p14="http://schemas.microsoft.com/office/powerpoint/2010/main" val="12560829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02DE10C-84A1-4BED-8AF5-FCB6499CBC82}" type="datetimeFigureOut">
              <a:rPr lang="en-US" smtClean="0"/>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68891F-A632-491F-960D-17EBE51C1BD8}"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6878228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02DE10C-84A1-4BED-8AF5-FCB6499CBC82}" type="datetimeFigureOut">
              <a:rPr lang="en-US" smtClean="0"/>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68891F-A632-491F-960D-17EBE51C1BD8}" type="slidenum">
              <a:rPr lang="en-US" smtClean="0"/>
              <a:t>‹#›</a:t>
            </a:fld>
            <a:endParaRPr lang="en-US"/>
          </a:p>
        </p:txBody>
      </p:sp>
    </p:spTree>
    <p:extLst>
      <p:ext uri="{BB962C8B-B14F-4D97-AF65-F5344CB8AC3E}">
        <p14:creationId xmlns:p14="http://schemas.microsoft.com/office/powerpoint/2010/main" val="4771063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02DE10C-84A1-4BED-8AF5-FCB6499CBC82}" type="datetimeFigureOut">
              <a:rPr lang="en-US" smtClean="0"/>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68891F-A632-491F-960D-17EBE51C1BD8}" type="slidenum">
              <a:rPr lang="en-US" smtClean="0"/>
              <a:t>‹#›</a:t>
            </a:fld>
            <a:endParaRPr lang="en-US"/>
          </a:p>
        </p:txBody>
      </p:sp>
    </p:spTree>
    <p:extLst>
      <p:ext uri="{BB962C8B-B14F-4D97-AF65-F5344CB8AC3E}">
        <p14:creationId xmlns:p14="http://schemas.microsoft.com/office/powerpoint/2010/main" val="26349221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02DE10C-84A1-4BED-8AF5-FCB6499CBC82}" type="datetimeFigureOut">
              <a:rPr lang="en-US" smtClean="0"/>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68891F-A632-491F-960D-17EBE51C1BD8}" type="slidenum">
              <a:rPr lang="en-US" smtClean="0"/>
              <a:t>‹#›</a:t>
            </a:fld>
            <a:endParaRPr lang="en-US"/>
          </a:p>
        </p:txBody>
      </p:sp>
    </p:spTree>
    <p:extLst>
      <p:ext uri="{BB962C8B-B14F-4D97-AF65-F5344CB8AC3E}">
        <p14:creationId xmlns:p14="http://schemas.microsoft.com/office/powerpoint/2010/main" val="33958159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02DE10C-84A1-4BED-8AF5-FCB6499CBC82}" type="datetimeFigureOut">
              <a:rPr lang="en-US" smtClean="0"/>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68891F-A632-491F-960D-17EBE51C1BD8}" type="slidenum">
              <a:rPr lang="en-US" smtClean="0"/>
              <a:t>‹#›</a:t>
            </a:fld>
            <a:endParaRPr lang="en-US"/>
          </a:p>
        </p:txBody>
      </p:sp>
    </p:spTree>
    <p:extLst>
      <p:ext uri="{BB962C8B-B14F-4D97-AF65-F5344CB8AC3E}">
        <p14:creationId xmlns:p14="http://schemas.microsoft.com/office/powerpoint/2010/main" val="2218942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02DE10C-84A1-4BED-8AF5-FCB6499CBC82}" type="datetimeFigureOut">
              <a:rPr lang="en-US" smtClean="0"/>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68891F-A632-491F-960D-17EBE51C1BD8}" type="slidenum">
              <a:rPr lang="en-US" smtClean="0"/>
              <a:t>‹#›</a:t>
            </a:fld>
            <a:endParaRPr lang="en-US"/>
          </a:p>
        </p:txBody>
      </p:sp>
    </p:spTree>
    <p:extLst>
      <p:ext uri="{BB962C8B-B14F-4D97-AF65-F5344CB8AC3E}">
        <p14:creationId xmlns:p14="http://schemas.microsoft.com/office/powerpoint/2010/main" val="42344196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02DE10C-84A1-4BED-8AF5-FCB6499CBC82}" type="datetimeFigureOut">
              <a:rPr lang="en-US" smtClean="0"/>
              <a:t>4/8/2020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68891F-A632-491F-960D-17EBE51C1BD8}" type="slidenum">
              <a:rPr lang="en-US" smtClean="0"/>
              <a:t>‹#›</a:t>
            </a:fld>
            <a:endParaRPr lang="en-US"/>
          </a:p>
        </p:txBody>
      </p:sp>
    </p:spTree>
    <p:extLst>
      <p:ext uri="{BB962C8B-B14F-4D97-AF65-F5344CB8AC3E}">
        <p14:creationId xmlns:p14="http://schemas.microsoft.com/office/powerpoint/2010/main" val="38817836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02DE10C-84A1-4BED-8AF5-FCB6499CBC82}" type="datetimeFigureOut">
              <a:rPr lang="en-US" smtClean="0"/>
              <a:t>4/8/2020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268891F-A632-491F-960D-17EBE51C1BD8}" type="slidenum">
              <a:rPr lang="en-US" smtClean="0"/>
              <a:t>‹#›</a:t>
            </a:fld>
            <a:endParaRPr lang="en-US"/>
          </a:p>
        </p:txBody>
      </p:sp>
    </p:spTree>
    <p:extLst>
      <p:ext uri="{BB962C8B-B14F-4D97-AF65-F5344CB8AC3E}">
        <p14:creationId xmlns:p14="http://schemas.microsoft.com/office/powerpoint/2010/main" val="39721556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02DE10C-84A1-4BED-8AF5-FCB6499CBC82}" type="datetimeFigureOut">
              <a:rPr lang="en-US" smtClean="0"/>
              <a:t>4/8/2020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268891F-A632-491F-960D-17EBE51C1BD8}" type="slidenum">
              <a:rPr lang="en-US" smtClean="0"/>
              <a:t>‹#›</a:t>
            </a:fld>
            <a:endParaRPr lang="en-US"/>
          </a:p>
        </p:txBody>
      </p:sp>
    </p:spTree>
    <p:extLst>
      <p:ext uri="{BB962C8B-B14F-4D97-AF65-F5344CB8AC3E}">
        <p14:creationId xmlns:p14="http://schemas.microsoft.com/office/powerpoint/2010/main" val="1822200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2DE10C-84A1-4BED-8AF5-FCB6499CBC82}" type="datetimeFigureOut">
              <a:rPr lang="en-US" smtClean="0"/>
              <a:t>4/8/2020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268891F-A632-491F-960D-17EBE51C1BD8}" type="slidenum">
              <a:rPr lang="en-US" smtClean="0"/>
              <a:t>‹#›</a:t>
            </a:fld>
            <a:endParaRPr lang="en-US"/>
          </a:p>
        </p:txBody>
      </p:sp>
    </p:spTree>
    <p:extLst>
      <p:ext uri="{BB962C8B-B14F-4D97-AF65-F5344CB8AC3E}">
        <p14:creationId xmlns:p14="http://schemas.microsoft.com/office/powerpoint/2010/main" val="41347444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02DE10C-84A1-4BED-8AF5-FCB6499CBC82}" type="datetimeFigureOut">
              <a:rPr lang="en-US" smtClean="0"/>
              <a:t>4/8/2020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68891F-A632-491F-960D-17EBE51C1BD8}" type="slidenum">
              <a:rPr lang="en-US" smtClean="0"/>
              <a:t>‹#›</a:t>
            </a:fld>
            <a:endParaRPr lang="en-US"/>
          </a:p>
        </p:txBody>
      </p:sp>
    </p:spTree>
    <p:extLst>
      <p:ext uri="{BB962C8B-B14F-4D97-AF65-F5344CB8AC3E}">
        <p14:creationId xmlns:p14="http://schemas.microsoft.com/office/powerpoint/2010/main" val="17054198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02DE10C-84A1-4BED-8AF5-FCB6499CBC82}" type="datetimeFigureOut">
              <a:rPr lang="en-US" smtClean="0"/>
              <a:t>4/8/2020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68891F-A632-491F-960D-17EBE51C1BD8}" type="slidenum">
              <a:rPr lang="en-US" smtClean="0"/>
              <a:t>‹#›</a:t>
            </a:fld>
            <a:endParaRPr lang="en-US"/>
          </a:p>
        </p:txBody>
      </p:sp>
    </p:spTree>
    <p:extLst>
      <p:ext uri="{BB962C8B-B14F-4D97-AF65-F5344CB8AC3E}">
        <p14:creationId xmlns:p14="http://schemas.microsoft.com/office/powerpoint/2010/main" val="9261471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C02DE10C-84A1-4BED-8AF5-FCB6499CBC82}" type="datetimeFigureOut">
              <a:rPr lang="en-US" smtClean="0"/>
              <a:t>4/8/2020</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0268891F-A632-491F-960D-17EBE51C1BD8}" type="slidenum">
              <a:rPr lang="en-US" smtClean="0"/>
              <a:t>‹#›</a:t>
            </a:fld>
            <a:endParaRPr lang="en-US"/>
          </a:p>
        </p:txBody>
      </p:sp>
    </p:spTree>
    <p:extLst>
      <p:ext uri="{BB962C8B-B14F-4D97-AF65-F5344CB8AC3E}">
        <p14:creationId xmlns:p14="http://schemas.microsoft.com/office/powerpoint/2010/main" val="1254941631"/>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5954FCE-3D6C-4752-BC6B-0900B7CC6C93}"/>
              </a:ext>
            </a:extLst>
          </p:cNvPr>
          <p:cNvSpPr>
            <a:spLocks noGrp="1"/>
          </p:cNvSpPr>
          <p:nvPr>
            <p:ph type="ctrTitle"/>
          </p:nvPr>
        </p:nvSpPr>
        <p:spPr>
          <a:xfrm>
            <a:off x="684212" y="685800"/>
            <a:ext cx="8001000" cy="1881232"/>
          </a:xfrm>
        </p:spPr>
        <p:txBody>
          <a:bodyPr>
            <a:normAutofit/>
          </a:bodyPr>
          <a:lstStyle/>
          <a:p>
            <a:r>
              <a:rPr lang="sr-Cyrl-RS" sz="2800" dirty="0">
                <a:latin typeface="Times New Roman" panose="02020603050405020304" pitchFamily="18" charset="0"/>
                <a:cs typeface="Times New Roman" panose="02020603050405020304" pitchFamily="18" charset="0"/>
              </a:rPr>
              <a:t>Академија техничко-васпитачких струковних студија Ниш</a:t>
            </a:r>
            <a:br>
              <a:rPr lang="sr-Cyrl-RS" sz="2800" dirty="0">
                <a:latin typeface="Times New Roman" panose="02020603050405020304" pitchFamily="18" charset="0"/>
                <a:cs typeface="Times New Roman" panose="02020603050405020304" pitchFamily="18" charset="0"/>
              </a:rPr>
            </a:br>
            <a:r>
              <a:rPr lang="sr-Cyrl-RS" sz="2800" dirty="0">
                <a:latin typeface="Times New Roman" panose="02020603050405020304" pitchFamily="18" charset="0"/>
                <a:cs typeface="Times New Roman" panose="02020603050405020304" pitchFamily="18" charset="0"/>
              </a:rPr>
              <a:t>Одсек Пирот</a:t>
            </a:r>
            <a:endParaRPr lang="en-US" sz="2800" dirty="0">
              <a:latin typeface="Times New Roman" panose="02020603050405020304" pitchFamily="18" charset="0"/>
              <a:cs typeface="Times New Roman" panose="02020603050405020304" pitchFamily="18" charset="0"/>
            </a:endParaRPr>
          </a:p>
        </p:txBody>
      </p:sp>
      <p:sp>
        <p:nvSpPr>
          <p:cNvPr id="5" name="Content Placeholder 4">
            <a:extLst>
              <a:ext uri="{FF2B5EF4-FFF2-40B4-BE49-F238E27FC236}">
                <a16:creationId xmlns:a16="http://schemas.microsoft.com/office/drawing/2014/main" id="{2E86EE81-C249-4419-AF63-B6B5364D1FE1}"/>
              </a:ext>
            </a:extLst>
          </p:cNvPr>
          <p:cNvSpPr>
            <a:spLocks noGrp="1"/>
          </p:cNvSpPr>
          <p:nvPr>
            <p:ph type="subTitle" idx="1"/>
          </p:nvPr>
        </p:nvSpPr>
        <p:spPr>
          <a:xfrm>
            <a:off x="684211" y="2567033"/>
            <a:ext cx="10464757" cy="3224168"/>
          </a:xfrm>
        </p:spPr>
        <p:txBody>
          <a:bodyPr>
            <a:normAutofit fontScale="85000" lnSpcReduction="20000"/>
          </a:bodyPr>
          <a:lstStyle/>
          <a:p>
            <a:pPr marL="0" indent="0" algn="ctr">
              <a:buNone/>
            </a:pPr>
            <a:r>
              <a:rPr lang="sr-Cyrl-RS" dirty="0">
                <a:latin typeface="Times New Roman" panose="02020603050405020304" pitchFamily="18" charset="0"/>
                <a:cs typeface="Times New Roman" panose="02020603050405020304" pitchFamily="18" charset="0"/>
              </a:rPr>
              <a:t>Предавања из предмета</a:t>
            </a:r>
          </a:p>
          <a:p>
            <a:pPr marL="0" indent="0" algn="ctr">
              <a:buNone/>
            </a:pPr>
            <a:r>
              <a:rPr lang="sr-Cyrl-RS" sz="2800" b="1" dirty="0">
                <a:latin typeface="Times New Roman" panose="02020603050405020304" pitchFamily="18" charset="0"/>
                <a:cs typeface="Times New Roman" panose="02020603050405020304" pitchFamily="18" charset="0"/>
              </a:rPr>
              <a:t>Развојна и педагошка психологија</a:t>
            </a:r>
          </a:p>
          <a:p>
            <a:pPr marL="0" indent="0" algn="ctr">
              <a:buNone/>
            </a:pPr>
            <a:r>
              <a:rPr lang="sr-Cyrl-RS" dirty="0">
                <a:latin typeface="Times New Roman" panose="02020603050405020304" pitchFamily="18" charset="0"/>
                <a:cs typeface="Times New Roman" panose="02020603050405020304" pitchFamily="18" charset="0"/>
              </a:rPr>
              <a:t>14.4.2020.</a:t>
            </a:r>
          </a:p>
          <a:p>
            <a:pPr marL="0" indent="0" algn="ctr">
              <a:buNone/>
            </a:pPr>
            <a:endParaRPr lang="sr-Cyrl-RS" dirty="0">
              <a:latin typeface="Times New Roman" panose="02020603050405020304" pitchFamily="18" charset="0"/>
              <a:cs typeface="Times New Roman" panose="02020603050405020304" pitchFamily="18" charset="0"/>
            </a:endParaRPr>
          </a:p>
          <a:p>
            <a:pPr marL="0" indent="0" algn="ctr">
              <a:buNone/>
            </a:pPr>
            <a:endParaRPr lang="sr-Cyrl-RS" dirty="0">
              <a:latin typeface="Times New Roman" panose="02020603050405020304" pitchFamily="18" charset="0"/>
              <a:cs typeface="Times New Roman" panose="02020603050405020304" pitchFamily="18" charset="0"/>
            </a:endParaRPr>
          </a:p>
          <a:p>
            <a:pPr marL="0" indent="0" algn="ctr">
              <a:buNone/>
            </a:pPr>
            <a:endParaRPr lang="sr-Cyrl-RS" dirty="0">
              <a:latin typeface="Times New Roman" panose="02020603050405020304" pitchFamily="18" charset="0"/>
              <a:cs typeface="Times New Roman" panose="02020603050405020304" pitchFamily="18" charset="0"/>
            </a:endParaRPr>
          </a:p>
          <a:p>
            <a:pPr marL="0" indent="0" algn="ctr">
              <a:buNone/>
            </a:pPr>
            <a:endParaRPr lang="sr-Cyrl-RS" dirty="0">
              <a:latin typeface="Times New Roman" panose="02020603050405020304" pitchFamily="18" charset="0"/>
              <a:cs typeface="Times New Roman" panose="02020603050405020304" pitchFamily="18" charset="0"/>
            </a:endParaRPr>
          </a:p>
          <a:p>
            <a:pPr marL="0" indent="0" algn="ctr">
              <a:buNone/>
            </a:pPr>
            <a:r>
              <a:rPr lang="sr-Cyrl-RS" dirty="0">
                <a:latin typeface="Times New Roman" panose="02020603050405020304" pitchFamily="18" charset="0"/>
                <a:cs typeface="Times New Roman" panose="02020603050405020304" pitchFamily="18" charset="0"/>
              </a:rPr>
              <a:t>др Мирјана Станковић-Ђорђевић,</a:t>
            </a:r>
          </a:p>
          <a:p>
            <a:pPr marL="0" indent="0" algn="ctr">
              <a:buNone/>
            </a:pPr>
            <a:r>
              <a:rPr lang="sr-Cyrl-RS" dirty="0">
                <a:latin typeface="Times New Roman" panose="02020603050405020304" pitchFamily="18" charset="0"/>
                <a:cs typeface="Times New Roman" panose="02020603050405020304" pitchFamily="18" charset="0"/>
              </a:rPr>
              <a:t>проф. струковних студија</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281691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4">
            <a:extLst>
              <a:ext uri="{FF2B5EF4-FFF2-40B4-BE49-F238E27FC236}">
                <a16:creationId xmlns:a16="http://schemas.microsoft.com/office/drawing/2014/main" id="{13277ACD-6899-4EEA-AE09-4C105C3F75D2}"/>
              </a:ext>
            </a:extLst>
          </p:cNvPr>
          <p:cNvSpPr>
            <a:spLocks noChangeArrowheads="1"/>
          </p:cNvSpPr>
          <p:nvPr/>
        </p:nvSpPr>
        <p:spPr bwMode="auto">
          <a:xfrm>
            <a:off x="654341" y="1076097"/>
            <a:ext cx="10737909" cy="470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tabLst>
                <a:tab pos="457200" algn="l"/>
              </a:tabLst>
              <a:defRPr>
                <a:solidFill>
                  <a:schemeClr val="tx1"/>
                </a:solidFill>
                <a:latin typeface="Times New Roman" panose="02020603050405020304" pitchFamily="18" charset="0"/>
              </a:defRPr>
            </a:lvl1pPr>
            <a:lvl2pPr marL="742950" indent="-285750">
              <a:tabLst>
                <a:tab pos="457200" algn="l"/>
              </a:tabLst>
              <a:defRPr>
                <a:solidFill>
                  <a:schemeClr val="tx1"/>
                </a:solidFill>
                <a:latin typeface="Times New Roman" panose="02020603050405020304" pitchFamily="18" charset="0"/>
              </a:defRPr>
            </a:lvl2pPr>
            <a:lvl3pPr marL="1143000" indent="-228600">
              <a:tabLst>
                <a:tab pos="457200" algn="l"/>
              </a:tabLst>
              <a:defRPr>
                <a:solidFill>
                  <a:schemeClr val="tx1"/>
                </a:solidFill>
                <a:latin typeface="Times New Roman" panose="02020603050405020304" pitchFamily="18" charset="0"/>
              </a:defRPr>
            </a:lvl3pPr>
            <a:lvl4pPr marL="1600200" indent="-228600">
              <a:tabLst>
                <a:tab pos="457200" algn="l"/>
              </a:tabLst>
              <a:defRPr>
                <a:solidFill>
                  <a:schemeClr val="tx1"/>
                </a:solidFill>
                <a:latin typeface="Times New Roman" panose="02020603050405020304" pitchFamily="18" charset="0"/>
              </a:defRPr>
            </a:lvl4pPr>
            <a:lvl5pPr marL="2057400" indent="-228600">
              <a:tabLst>
                <a:tab pos="457200" algn="l"/>
              </a:tabLst>
              <a:defRPr>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457200" algn="l"/>
              </a:tabLst>
              <a:defRPr>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457200" algn="l"/>
              </a:tabLst>
              <a:defRPr>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457200" algn="l"/>
              </a:tabLst>
              <a:defRPr>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457200" algn="l"/>
              </a:tabLst>
              <a:defRPr>
                <a:solidFill>
                  <a:schemeClr val="tx1"/>
                </a:solidFill>
                <a:latin typeface="Times New Roman" panose="02020603050405020304" pitchFamily="18" charset="0"/>
              </a:defRPr>
            </a:lvl9pPr>
          </a:lstStyle>
          <a:p>
            <a:pPr algn="just"/>
            <a:r>
              <a:rPr lang="sr-Cyrl-CS" altLang="en-US" sz="2000" b="1" dirty="0"/>
              <a:t>			</a:t>
            </a:r>
            <a:r>
              <a:rPr lang="sr-Cyrl-CS" altLang="en-US" sz="2000" b="1" dirty="0">
                <a:solidFill>
                  <a:srgbClr val="FFC000"/>
                </a:solidFill>
              </a:rPr>
              <a:t>Развој реченице:</a:t>
            </a:r>
            <a:endParaRPr lang="en-US" altLang="en-US" sz="2000" dirty="0">
              <a:solidFill>
                <a:srgbClr val="FFC000"/>
              </a:solidFill>
            </a:endParaRPr>
          </a:p>
          <a:p>
            <a:pPr algn="just"/>
            <a:r>
              <a:rPr lang="sr-Cyrl-CS" altLang="en-US" sz="2000" dirty="0"/>
              <a:t> Редослед – најпре су речи – реченице – хало или холо-фразе, проста (само субјекат и објекат), простопроширена (субјекат, објекат и још нека одредба), сложена реченица; код деце постоји разлика између пасивног (имплицитног) и активног (експлицитног) речника.</a:t>
            </a:r>
          </a:p>
          <a:p>
            <a:pPr algn="just"/>
            <a:endParaRPr lang="en-US" altLang="en-US" sz="2000" dirty="0"/>
          </a:p>
          <a:p>
            <a:pPr algn="just"/>
            <a:r>
              <a:rPr lang="sr-Cyrl-CS" altLang="en-US" sz="2000" b="1" dirty="0"/>
              <a:t>			</a:t>
            </a:r>
            <a:r>
              <a:rPr lang="sr-Cyrl-CS" altLang="en-US" sz="2000" b="1" dirty="0">
                <a:solidFill>
                  <a:srgbClr val="FFC000"/>
                </a:solidFill>
              </a:rPr>
              <a:t>Фактори развоја говора:</a:t>
            </a:r>
            <a:endParaRPr lang="en-US" altLang="en-US" sz="2000" dirty="0">
              <a:solidFill>
                <a:srgbClr val="FFC000"/>
              </a:solidFill>
            </a:endParaRPr>
          </a:p>
          <a:p>
            <a:pPr algn="just"/>
            <a:r>
              <a:rPr lang="sr-Cyrl-CS" altLang="en-US" sz="2000" dirty="0"/>
              <a:t>- интелигенција – ментално заостала деца проговарају око 3. године и само трећина има „нормалан“ говор,</a:t>
            </a:r>
            <a:endParaRPr lang="en-US" altLang="en-US" sz="2000" dirty="0"/>
          </a:p>
          <a:p>
            <a:pPr algn="just"/>
            <a:r>
              <a:rPr lang="sr-Cyrl-CS" altLang="en-US" sz="2000" dirty="0"/>
              <a:t>- здравствено стање детета,</a:t>
            </a:r>
            <a:endParaRPr lang="en-US" altLang="en-US" sz="2000" dirty="0"/>
          </a:p>
          <a:p>
            <a:pPr algn="just"/>
            <a:r>
              <a:rPr lang="sr-Cyrl-CS" altLang="en-US" sz="2000" dirty="0"/>
              <a:t>- пол - девојчице раније проговарају и имају обимнији речник од дечака, ређе пате од поремећаја у развоју говора – у односу 2:1 до 8:1 на штету дечака,</a:t>
            </a:r>
            <a:endParaRPr lang="en-US" altLang="en-US" sz="2000" dirty="0"/>
          </a:p>
          <a:p>
            <a:pPr algn="just"/>
            <a:r>
              <a:rPr lang="sr-Cyrl-CS" altLang="en-US" sz="2000" dirty="0"/>
              <a:t>- социјално окружење – породица – Берншајн – „разрађени“ и „ограничени“ код говора, битан је не само квантитет, него и квалитет комуникције,</a:t>
            </a:r>
            <a:endParaRPr lang="en-US" altLang="en-US" sz="2000" dirty="0"/>
          </a:p>
          <a:p>
            <a:pPr algn="just"/>
            <a:r>
              <a:rPr lang="sr-Cyrl-CS" altLang="en-US" sz="2000" dirty="0"/>
              <a:t>- ниво образовања родитеља,</a:t>
            </a:r>
            <a:endParaRPr lang="en-US" altLang="en-US" sz="2000" dirty="0"/>
          </a:p>
          <a:p>
            <a:pPr algn="just"/>
            <a:r>
              <a:rPr lang="sr-Cyrl-CS" altLang="en-US" sz="2000" dirty="0"/>
              <a:t>- билингвизам.</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4">
            <a:extLst>
              <a:ext uri="{FF2B5EF4-FFF2-40B4-BE49-F238E27FC236}">
                <a16:creationId xmlns:a16="http://schemas.microsoft.com/office/drawing/2014/main" id="{9FE1D0D5-3E5E-434E-85F5-00EB0B30EE12}"/>
              </a:ext>
            </a:extLst>
          </p:cNvPr>
          <p:cNvSpPr>
            <a:spLocks noChangeArrowheads="1"/>
          </p:cNvSpPr>
          <p:nvPr/>
        </p:nvSpPr>
        <p:spPr bwMode="auto">
          <a:xfrm>
            <a:off x="671119" y="2307204"/>
            <a:ext cx="10721131" cy="2246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tabLst>
                <a:tab pos="523875" algn="l"/>
              </a:tabLst>
              <a:defRPr>
                <a:solidFill>
                  <a:schemeClr val="tx1"/>
                </a:solidFill>
                <a:latin typeface="Times New Roman" panose="02020603050405020304" pitchFamily="18" charset="0"/>
              </a:defRPr>
            </a:lvl1pPr>
            <a:lvl2pPr marL="742950" indent="-285750">
              <a:tabLst>
                <a:tab pos="523875" algn="l"/>
              </a:tabLst>
              <a:defRPr>
                <a:solidFill>
                  <a:schemeClr val="tx1"/>
                </a:solidFill>
                <a:latin typeface="Times New Roman" panose="02020603050405020304" pitchFamily="18" charset="0"/>
              </a:defRPr>
            </a:lvl2pPr>
            <a:lvl3pPr marL="1143000" indent="-228600">
              <a:tabLst>
                <a:tab pos="523875" algn="l"/>
              </a:tabLst>
              <a:defRPr>
                <a:solidFill>
                  <a:schemeClr val="tx1"/>
                </a:solidFill>
                <a:latin typeface="Times New Roman" panose="02020603050405020304" pitchFamily="18" charset="0"/>
              </a:defRPr>
            </a:lvl3pPr>
            <a:lvl4pPr marL="1600200" indent="-228600">
              <a:tabLst>
                <a:tab pos="523875" algn="l"/>
              </a:tabLst>
              <a:defRPr>
                <a:solidFill>
                  <a:schemeClr val="tx1"/>
                </a:solidFill>
                <a:latin typeface="Times New Roman" panose="02020603050405020304" pitchFamily="18" charset="0"/>
              </a:defRPr>
            </a:lvl4pPr>
            <a:lvl5pPr marL="2057400" indent="-228600">
              <a:tabLst>
                <a:tab pos="523875" algn="l"/>
              </a:tabLst>
              <a:defRPr>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523875" algn="l"/>
              </a:tabLst>
              <a:defRPr>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523875" algn="l"/>
              </a:tabLst>
              <a:defRPr>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523875" algn="l"/>
              </a:tabLst>
              <a:defRPr>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523875" algn="l"/>
              </a:tabLst>
              <a:defRPr>
                <a:solidFill>
                  <a:schemeClr val="tx1"/>
                </a:solidFill>
                <a:latin typeface="Times New Roman" panose="02020603050405020304" pitchFamily="18" charset="0"/>
              </a:defRPr>
            </a:lvl9pPr>
          </a:lstStyle>
          <a:p>
            <a:pPr algn="just"/>
            <a:r>
              <a:rPr lang="sr-Cyrl-CS" altLang="en-US" sz="2000" b="1" dirty="0"/>
              <a:t>		</a:t>
            </a:r>
            <a:r>
              <a:rPr lang="sr-Cyrl-CS" altLang="en-US" sz="2000" b="1" dirty="0">
                <a:solidFill>
                  <a:srgbClr val="FFC000"/>
                </a:solidFill>
              </a:rPr>
              <a:t>Поремећаји у развоју говора:</a:t>
            </a:r>
          </a:p>
          <a:p>
            <a:pPr algn="just"/>
            <a:endParaRPr lang="en-US" altLang="en-US" sz="2000" u="sng" dirty="0">
              <a:solidFill>
                <a:srgbClr val="FFC000"/>
              </a:solidFill>
            </a:endParaRPr>
          </a:p>
          <a:p>
            <a:pPr algn="just"/>
            <a:r>
              <a:rPr lang="sr-Cyrl-CS" altLang="en-US" sz="2000" dirty="0"/>
              <a:t>1. развојна дисфазија – закаснели развој говора, алалија – у потпуности неразвијен говор,</a:t>
            </a:r>
            <a:endParaRPr lang="en-US" altLang="en-US" sz="2000" dirty="0"/>
          </a:p>
          <a:p>
            <a:pPr algn="just"/>
            <a:r>
              <a:rPr lang="sr-Cyrl-CS" altLang="en-US" sz="2000" dirty="0"/>
              <a:t>2. дислалије – проблем у артикулацији говора,</a:t>
            </a:r>
            <a:endParaRPr lang="en-US" altLang="en-US" sz="2000" dirty="0"/>
          </a:p>
          <a:p>
            <a:pPr algn="just"/>
            <a:r>
              <a:rPr lang="sr-Cyrl-CS" altLang="en-US" sz="2000" dirty="0"/>
              <a:t>3. дисартрија – муцање – проблеми ритмике говора,</a:t>
            </a:r>
            <a:endParaRPr lang="en-US" altLang="en-US" sz="2000" dirty="0"/>
          </a:p>
          <a:p>
            <a:pPr algn="just"/>
            <a:r>
              <a:rPr lang="sr-Cyrl-CS" altLang="en-US" sz="2000" dirty="0"/>
              <a:t>4. поремећаји говора услед поремећаја осећања – елективни мутизам, говор психотичне деце.</a:t>
            </a:r>
            <a:endParaRPr lang="en-US" altLang="en-US" sz="2000" dirty="0"/>
          </a:p>
          <a:p>
            <a:pPr algn="just"/>
            <a:endParaRPr lang="en-US" altLang="en-US" sz="2000" dirty="0">
              <a:latin typeface="Arial" panose="020B0604020202020204"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4">
            <a:extLst>
              <a:ext uri="{FF2B5EF4-FFF2-40B4-BE49-F238E27FC236}">
                <a16:creationId xmlns:a16="http://schemas.microsoft.com/office/drawing/2014/main" id="{7928DFE6-CC43-4501-A5CB-7DA80D4582D9}"/>
              </a:ext>
            </a:extLst>
          </p:cNvPr>
          <p:cNvSpPr>
            <a:spLocks noChangeArrowheads="1"/>
          </p:cNvSpPr>
          <p:nvPr/>
        </p:nvSpPr>
        <p:spPr bwMode="auto">
          <a:xfrm>
            <a:off x="620785" y="922209"/>
            <a:ext cx="10905688"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just"/>
            <a:r>
              <a:rPr lang="sr-Cyrl-CS" altLang="en-US" sz="2000" b="1" dirty="0"/>
              <a:t>		</a:t>
            </a:r>
            <a:r>
              <a:rPr lang="sr-Cyrl-CS" altLang="en-US" sz="2000" b="1" dirty="0">
                <a:solidFill>
                  <a:srgbClr val="FFC000"/>
                </a:solidFill>
              </a:rPr>
              <a:t>АКТИВНОСТИ ДЕЦЕ ПРЕДШКОЛСКОГ УЗРАСТА</a:t>
            </a:r>
          </a:p>
          <a:p>
            <a:pPr algn="just"/>
            <a:endParaRPr lang="en-US" altLang="en-US" sz="2000" dirty="0">
              <a:solidFill>
                <a:srgbClr val="FFC000"/>
              </a:solidFill>
            </a:endParaRPr>
          </a:p>
          <a:p>
            <a:pPr algn="just"/>
            <a:r>
              <a:rPr lang="sr-Cyrl-CS" altLang="en-US" sz="2000" b="1" dirty="0">
                <a:solidFill>
                  <a:srgbClr val="FFC000"/>
                </a:solidFill>
              </a:rPr>
              <a:t>Појам водеће активности – Московска школа</a:t>
            </a:r>
            <a:r>
              <a:rPr lang="sr-Cyrl-CS" altLang="en-US" sz="2000" dirty="0">
                <a:solidFill>
                  <a:srgbClr val="FFC000"/>
                </a:solidFill>
              </a:rPr>
              <a:t>:</a:t>
            </a:r>
            <a:endParaRPr lang="en-US" altLang="en-US" sz="2000" dirty="0">
              <a:solidFill>
                <a:srgbClr val="FFC000"/>
              </a:solidFill>
            </a:endParaRPr>
          </a:p>
          <a:p>
            <a:pPr algn="just"/>
            <a:r>
              <a:rPr lang="sr-Cyrl-CS" altLang="en-US" sz="2000" b="1" dirty="0">
                <a:solidFill>
                  <a:srgbClr val="FFC000"/>
                </a:solidFill>
              </a:rPr>
              <a:t>Водећа активност је језгро унутар кога се диференцирају нови видови активности, формирају сазнајни и други психички процеси.</a:t>
            </a:r>
            <a:r>
              <a:rPr lang="sr-Cyrl-CS" altLang="en-US" sz="2000" b="1" dirty="0"/>
              <a:t> </a:t>
            </a:r>
            <a:endParaRPr lang="en-US" altLang="en-US" sz="2000" b="1" dirty="0"/>
          </a:p>
          <a:p>
            <a:pPr algn="just"/>
            <a:r>
              <a:rPr lang="sr-Cyrl-CS" altLang="en-US" sz="2000" dirty="0"/>
              <a:t>На најранијем узрасту то је предметна манипулација - моторичка активност, на предшколском – игра, на школском – учење, у одраслом добу – рад. На предшколском узрасту активност је незидиференцирана – игра, учење и рад су повезани, дечја активност је спонтана, природна, дете учи и ради по „свом програму“, прихвата програм учитеља у оној мери у којој је то и његов програм. </a:t>
            </a:r>
          </a:p>
          <a:p>
            <a:pPr algn="just"/>
            <a:r>
              <a:rPr lang="sr-Cyrl-CS" altLang="en-US" sz="2000" dirty="0"/>
              <a:t>Дете је стваралац – говорно, ликовно стваралаштво, истраживачке активности.</a:t>
            </a:r>
            <a:endParaRPr lang="en-US" altLang="en-US" sz="2000" dirty="0"/>
          </a:p>
          <a:p>
            <a:pPr algn="just"/>
            <a:r>
              <a:rPr lang="sr-Cyrl-CS" altLang="en-US" sz="2000" b="1" dirty="0">
                <a:solidFill>
                  <a:srgbClr val="FFC000"/>
                </a:solidFill>
              </a:rPr>
              <a:t>Дете је активно, интерактивно и креативно биће (Ивић, 1990): </a:t>
            </a:r>
            <a:r>
              <a:rPr lang="sr-Cyrl-CS" altLang="en-US" sz="2000" dirty="0"/>
              <a:t>активна природа детета се испољава у његовој иницијативи, у спонтаним, истраживачким понашањима, и, изнад свега, у дечјој игри. </a:t>
            </a:r>
            <a:r>
              <a:rPr lang="sr-Cyrl-CS" altLang="en-US" sz="2000" b="1" dirty="0">
                <a:solidFill>
                  <a:srgbClr val="FFC000"/>
                </a:solidFill>
              </a:rPr>
              <a:t>Игра је директно укључена у развој детета и представља водећу активност на предшколском узрасту.</a:t>
            </a:r>
            <a:endParaRPr lang="en-US" altLang="en-US" sz="2000" b="1" dirty="0">
              <a:solidFill>
                <a:srgbClr val="FFC000"/>
              </a:solidFill>
            </a:endParaRPr>
          </a:p>
          <a:p>
            <a:pPr algn="just"/>
            <a:endParaRPr lang="en-US" altLang="en-US" sz="2000" dirty="0">
              <a:latin typeface="Arial" panose="020B0604020202020204"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4">
            <a:extLst>
              <a:ext uri="{FF2B5EF4-FFF2-40B4-BE49-F238E27FC236}">
                <a16:creationId xmlns:a16="http://schemas.microsoft.com/office/drawing/2014/main" id="{A6685686-E076-443B-8718-C41C01154809}"/>
              </a:ext>
            </a:extLst>
          </p:cNvPr>
          <p:cNvSpPr>
            <a:spLocks noChangeArrowheads="1"/>
          </p:cNvSpPr>
          <p:nvPr/>
        </p:nvSpPr>
        <p:spPr bwMode="auto">
          <a:xfrm>
            <a:off x="738231" y="1512362"/>
            <a:ext cx="10729519"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tabLst>
                <a:tab pos="457200" algn="l"/>
              </a:tabLst>
              <a:defRPr>
                <a:solidFill>
                  <a:schemeClr val="tx1"/>
                </a:solidFill>
                <a:latin typeface="Times New Roman" panose="02020603050405020304" pitchFamily="18" charset="0"/>
              </a:defRPr>
            </a:lvl1pPr>
            <a:lvl2pPr marL="742950" indent="-285750">
              <a:tabLst>
                <a:tab pos="457200" algn="l"/>
              </a:tabLst>
              <a:defRPr>
                <a:solidFill>
                  <a:schemeClr val="tx1"/>
                </a:solidFill>
                <a:latin typeface="Times New Roman" panose="02020603050405020304" pitchFamily="18" charset="0"/>
              </a:defRPr>
            </a:lvl2pPr>
            <a:lvl3pPr marL="1143000" indent="-228600">
              <a:tabLst>
                <a:tab pos="457200" algn="l"/>
              </a:tabLst>
              <a:defRPr>
                <a:solidFill>
                  <a:schemeClr val="tx1"/>
                </a:solidFill>
                <a:latin typeface="Times New Roman" panose="02020603050405020304" pitchFamily="18" charset="0"/>
              </a:defRPr>
            </a:lvl3pPr>
            <a:lvl4pPr marL="1600200" indent="-228600">
              <a:tabLst>
                <a:tab pos="457200" algn="l"/>
              </a:tabLst>
              <a:defRPr>
                <a:solidFill>
                  <a:schemeClr val="tx1"/>
                </a:solidFill>
                <a:latin typeface="Times New Roman" panose="02020603050405020304" pitchFamily="18" charset="0"/>
              </a:defRPr>
            </a:lvl4pPr>
            <a:lvl5pPr marL="2057400" indent="-228600">
              <a:tabLst>
                <a:tab pos="457200" algn="l"/>
              </a:tabLst>
              <a:defRPr>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457200" algn="l"/>
              </a:tabLst>
              <a:defRPr>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457200" algn="l"/>
              </a:tabLst>
              <a:defRPr>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457200" algn="l"/>
              </a:tabLst>
              <a:defRPr>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457200" algn="l"/>
              </a:tabLst>
              <a:defRPr>
                <a:solidFill>
                  <a:schemeClr val="tx1"/>
                </a:solidFill>
                <a:latin typeface="Times New Roman" panose="02020603050405020304" pitchFamily="18" charset="0"/>
              </a:defRPr>
            </a:lvl9pPr>
          </a:lstStyle>
          <a:p>
            <a:pPr algn="just"/>
            <a:r>
              <a:rPr lang="en-US" altLang="en-US" sz="2400" dirty="0">
                <a:solidFill>
                  <a:srgbClr val="FFC000"/>
                </a:solidFill>
              </a:rPr>
              <a:t>“</a:t>
            </a:r>
            <a:r>
              <a:rPr lang="sr-Cyrl-CS" altLang="en-US" sz="2400" dirty="0">
                <a:solidFill>
                  <a:srgbClr val="FFC000"/>
                </a:solidFill>
              </a:rPr>
              <a:t>Креативно понашање и процесе омогућава и негује атмосфера у којој се: </a:t>
            </a:r>
            <a:endParaRPr lang="en-US" altLang="en-US" sz="2400" dirty="0">
              <a:solidFill>
                <a:srgbClr val="FFC000"/>
              </a:solidFill>
            </a:endParaRPr>
          </a:p>
          <a:p>
            <a:pPr algn="just"/>
            <a:r>
              <a:rPr lang="sr-Cyrl-CS" altLang="en-US" sz="2400" dirty="0"/>
              <a:t>- прихвата необично и другачије,</a:t>
            </a:r>
            <a:endParaRPr lang="en-US" altLang="en-US" sz="2400" dirty="0"/>
          </a:p>
          <a:p>
            <a:pPr algn="just"/>
            <a:r>
              <a:rPr lang="sr-Cyrl-CS" altLang="en-US" sz="2400" dirty="0"/>
              <a:t>- разлике доживљавају као богатство,</a:t>
            </a:r>
            <a:endParaRPr lang="en-US" altLang="en-US" sz="2400" dirty="0"/>
          </a:p>
          <a:p>
            <a:pPr algn="just"/>
            <a:r>
              <a:rPr lang="sr-Cyrl-CS" altLang="en-US" sz="2400" dirty="0"/>
              <a:t>- постоји могућност избора,</a:t>
            </a:r>
            <a:endParaRPr lang="en-US" altLang="en-US" sz="2400" dirty="0"/>
          </a:p>
          <a:p>
            <a:pPr algn="just"/>
            <a:r>
              <a:rPr lang="sr-Cyrl-CS" altLang="en-US" sz="2400" dirty="0"/>
              <a:t>- слободно оспољавају и изражавају осећања, мисли и потребе,</a:t>
            </a:r>
            <a:endParaRPr lang="en-US" altLang="en-US" sz="2400" dirty="0"/>
          </a:p>
          <a:p>
            <a:pPr algn="just"/>
            <a:r>
              <a:rPr lang="sr-Cyrl-CS" altLang="en-US" sz="2400" dirty="0"/>
              <a:t>- истражује,</a:t>
            </a:r>
            <a:endParaRPr lang="en-US" altLang="en-US" sz="2400" dirty="0"/>
          </a:p>
          <a:p>
            <a:pPr algn="just"/>
            <a:r>
              <a:rPr lang="sr-Cyrl-CS" altLang="en-US" sz="2400" dirty="0"/>
              <a:t>- постављају питања,</a:t>
            </a:r>
            <a:endParaRPr lang="en-US" altLang="en-US" sz="2400" dirty="0"/>
          </a:p>
          <a:p>
            <a:pPr algn="just"/>
            <a:r>
              <a:rPr lang="sr-Cyrl-CS" altLang="en-US" sz="2400" dirty="0"/>
              <a:t>- чуди,</a:t>
            </a:r>
            <a:endParaRPr lang="en-US" altLang="en-US" sz="2400" dirty="0"/>
          </a:p>
          <a:p>
            <a:pPr algn="just"/>
            <a:r>
              <a:rPr lang="sr-Cyrl-CS" altLang="en-US" sz="2400" dirty="0"/>
              <a:t>- размењују доживљаји са вршњацима и одраслима“ 							(Крњајић)</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4">
            <a:extLst>
              <a:ext uri="{FF2B5EF4-FFF2-40B4-BE49-F238E27FC236}">
                <a16:creationId xmlns:a16="http://schemas.microsoft.com/office/drawing/2014/main" id="{1BD4C12F-1956-430E-9F8A-72F9E4059921}"/>
              </a:ext>
            </a:extLst>
          </p:cNvPr>
          <p:cNvSpPr>
            <a:spLocks noChangeArrowheads="1"/>
          </p:cNvSpPr>
          <p:nvPr/>
        </p:nvSpPr>
        <p:spPr bwMode="auto">
          <a:xfrm>
            <a:off x="645953" y="1831251"/>
            <a:ext cx="10897298" cy="3170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tabLst>
                <a:tab pos="457200" algn="l"/>
              </a:tabLst>
              <a:defRPr>
                <a:solidFill>
                  <a:schemeClr val="tx1"/>
                </a:solidFill>
                <a:latin typeface="Times New Roman" panose="02020603050405020304" pitchFamily="18" charset="0"/>
              </a:defRPr>
            </a:lvl1pPr>
            <a:lvl2pPr marL="742950" indent="-285750">
              <a:tabLst>
                <a:tab pos="457200" algn="l"/>
              </a:tabLst>
              <a:defRPr>
                <a:solidFill>
                  <a:schemeClr val="tx1"/>
                </a:solidFill>
                <a:latin typeface="Times New Roman" panose="02020603050405020304" pitchFamily="18" charset="0"/>
              </a:defRPr>
            </a:lvl2pPr>
            <a:lvl3pPr marL="1143000" indent="-228600">
              <a:tabLst>
                <a:tab pos="457200" algn="l"/>
              </a:tabLst>
              <a:defRPr>
                <a:solidFill>
                  <a:schemeClr val="tx1"/>
                </a:solidFill>
                <a:latin typeface="Times New Roman" panose="02020603050405020304" pitchFamily="18" charset="0"/>
              </a:defRPr>
            </a:lvl3pPr>
            <a:lvl4pPr marL="1600200" indent="-228600">
              <a:tabLst>
                <a:tab pos="457200" algn="l"/>
              </a:tabLst>
              <a:defRPr>
                <a:solidFill>
                  <a:schemeClr val="tx1"/>
                </a:solidFill>
                <a:latin typeface="Times New Roman" panose="02020603050405020304" pitchFamily="18" charset="0"/>
              </a:defRPr>
            </a:lvl4pPr>
            <a:lvl5pPr marL="2057400" indent="-228600">
              <a:tabLst>
                <a:tab pos="457200" algn="l"/>
              </a:tabLst>
              <a:defRPr>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457200" algn="l"/>
              </a:tabLst>
              <a:defRPr>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457200" algn="l"/>
              </a:tabLst>
              <a:defRPr>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457200" algn="l"/>
              </a:tabLst>
              <a:defRPr>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457200" algn="l"/>
              </a:tabLst>
              <a:defRPr>
                <a:solidFill>
                  <a:schemeClr val="tx1"/>
                </a:solidFill>
                <a:latin typeface="Times New Roman" panose="02020603050405020304" pitchFamily="18" charset="0"/>
              </a:defRPr>
            </a:lvl9pPr>
          </a:lstStyle>
          <a:p>
            <a:pPr algn="just"/>
            <a:r>
              <a:rPr lang="sr-Cyrl-CS" altLang="en-US" sz="2000" b="1" dirty="0"/>
              <a:t>	</a:t>
            </a:r>
            <a:r>
              <a:rPr lang="sr-Cyrl-CS" altLang="en-US" sz="2000" b="1" dirty="0">
                <a:solidFill>
                  <a:srgbClr val="FFC000"/>
                </a:solidFill>
              </a:rPr>
              <a:t>Одлике игре – према Ивићу, 1981:</a:t>
            </a:r>
          </a:p>
          <a:p>
            <a:pPr algn="just"/>
            <a:endParaRPr lang="en-US" altLang="en-US" sz="2000" b="1" u="sng" dirty="0">
              <a:solidFill>
                <a:srgbClr val="FFC000"/>
              </a:solidFill>
            </a:endParaRPr>
          </a:p>
          <a:p>
            <a:pPr algn="just"/>
            <a:r>
              <a:rPr lang="sr-Cyrl-CS" altLang="en-US" sz="2000" b="1" dirty="0">
                <a:solidFill>
                  <a:srgbClr val="FFC000"/>
                </a:solidFill>
              </a:rPr>
              <a:t>1. самосталност </a:t>
            </a:r>
            <a:r>
              <a:rPr lang="sr-Cyrl-CS" altLang="en-US" sz="2000" dirty="0">
                <a:solidFill>
                  <a:srgbClr val="FFC000"/>
                </a:solidFill>
              </a:rPr>
              <a:t>– </a:t>
            </a:r>
            <a:r>
              <a:rPr lang="sr-Cyrl-CS" altLang="en-US" sz="2000" dirty="0"/>
              <a:t>у игри, ради изостајања циља, нема ни природних последица, ни рискантних ситуација по дете, што омогућава одраслом да детету да самосталност,</a:t>
            </a:r>
            <a:endParaRPr lang="en-US" altLang="en-US" sz="2000" dirty="0"/>
          </a:p>
          <a:p>
            <a:pPr algn="just"/>
            <a:r>
              <a:rPr lang="sr-Cyrl-CS" altLang="en-US" sz="2000" b="1" dirty="0">
                <a:solidFill>
                  <a:srgbClr val="FFC000"/>
                </a:solidFill>
              </a:rPr>
              <a:t>2. аутотеличност </a:t>
            </a:r>
            <a:r>
              <a:rPr lang="sr-Cyrl-CS" altLang="en-US" sz="2000" dirty="0"/>
              <a:t>– игра поседује властите изворе мотивације и изводи се сама ради себе, већа је усмереност на процес, него резултат акције, у игри доминирају средства над циљевима,</a:t>
            </a:r>
            <a:endParaRPr lang="en-US" altLang="en-US" sz="2000" dirty="0"/>
          </a:p>
          <a:p>
            <a:pPr algn="just"/>
            <a:r>
              <a:rPr lang="sr-Cyrl-CS" altLang="en-US" sz="2000" b="1" dirty="0">
                <a:solidFill>
                  <a:srgbClr val="FFC000"/>
                </a:solidFill>
              </a:rPr>
              <a:t>3. експресивност </a:t>
            </a:r>
            <a:r>
              <a:rPr lang="sr-Cyrl-CS" altLang="en-US" sz="2000" dirty="0"/>
              <a:t>– дете игром изражава своје унутрашње потребе, она ангажује дете као личност, оно што је само њему својствено, што га покреће у том тренутку, што доживљава овде и сада,</a:t>
            </a:r>
            <a:endParaRPr lang="en-US" altLang="en-US" sz="2000" dirty="0"/>
          </a:p>
          <a:p>
            <a:pPr algn="just"/>
            <a:r>
              <a:rPr lang="sr-Cyrl-CS" altLang="en-US" sz="2000" b="1" dirty="0">
                <a:solidFill>
                  <a:srgbClr val="FFC000"/>
                </a:solidFill>
              </a:rPr>
              <a:t>4. дивергенција </a:t>
            </a:r>
            <a:r>
              <a:rPr lang="sr-Cyrl-CS" altLang="en-US" sz="2000" dirty="0"/>
              <a:t>– игру чине понашања која се развијају у различитим правцима, чији је циљ да се испољи што разноврсније понашање, да се покаже укупни репертоар понашања.</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4">
            <a:extLst>
              <a:ext uri="{FF2B5EF4-FFF2-40B4-BE49-F238E27FC236}">
                <a16:creationId xmlns:a16="http://schemas.microsoft.com/office/drawing/2014/main" id="{D236D33C-D8E6-4DC0-B9D5-72A64206B429}"/>
              </a:ext>
            </a:extLst>
          </p:cNvPr>
          <p:cNvSpPr>
            <a:spLocks noChangeArrowheads="1"/>
          </p:cNvSpPr>
          <p:nvPr/>
        </p:nvSpPr>
        <p:spPr bwMode="auto">
          <a:xfrm>
            <a:off x="545283" y="1383874"/>
            <a:ext cx="10838577" cy="40934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marL="342900" indent="-342900">
              <a:tabLst>
                <a:tab pos="457200" algn="l"/>
              </a:tabLst>
              <a:defRPr>
                <a:solidFill>
                  <a:schemeClr val="tx1"/>
                </a:solidFill>
                <a:latin typeface="Times New Roman" panose="02020603050405020304" pitchFamily="18" charset="0"/>
              </a:defRPr>
            </a:lvl1pPr>
            <a:lvl2pPr marL="742950" indent="-285750">
              <a:tabLst>
                <a:tab pos="457200" algn="l"/>
              </a:tabLst>
              <a:defRPr>
                <a:solidFill>
                  <a:schemeClr val="tx1"/>
                </a:solidFill>
                <a:latin typeface="Times New Roman" panose="02020603050405020304" pitchFamily="18" charset="0"/>
              </a:defRPr>
            </a:lvl2pPr>
            <a:lvl3pPr marL="1143000" indent="-228600">
              <a:tabLst>
                <a:tab pos="457200" algn="l"/>
              </a:tabLst>
              <a:defRPr>
                <a:solidFill>
                  <a:schemeClr val="tx1"/>
                </a:solidFill>
                <a:latin typeface="Times New Roman" panose="02020603050405020304" pitchFamily="18" charset="0"/>
              </a:defRPr>
            </a:lvl3pPr>
            <a:lvl4pPr marL="1600200" indent="-228600">
              <a:tabLst>
                <a:tab pos="457200" algn="l"/>
              </a:tabLst>
              <a:defRPr>
                <a:solidFill>
                  <a:schemeClr val="tx1"/>
                </a:solidFill>
                <a:latin typeface="Times New Roman" panose="02020603050405020304" pitchFamily="18" charset="0"/>
              </a:defRPr>
            </a:lvl4pPr>
            <a:lvl5pPr marL="2057400" indent="-228600">
              <a:tabLst>
                <a:tab pos="457200" algn="l"/>
              </a:tabLst>
              <a:defRPr>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457200" algn="l"/>
              </a:tabLst>
              <a:defRPr>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457200" algn="l"/>
              </a:tabLst>
              <a:defRPr>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457200" algn="l"/>
              </a:tabLst>
              <a:defRPr>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457200" algn="l"/>
              </a:tabLst>
              <a:defRPr>
                <a:solidFill>
                  <a:schemeClr val="tx1"/>
                </a:solidFill>
                <a:latin typeface="Times New Roman" panose="02020603050405020304" pitchFamily="18" charset="0"/>
              </a:defRPr>
            </a:lvl9pPr>
          </a:lstStyle>
          <a:p>
            <a:pPr algn="just"/>
            <a:r>
              <a:rPr lang="sr-Cyrl-CS" altLang="en-US" sz="2000" b="1" dirty="0"/>
              <a:t>	</a:t>
            </a:r>
            <a:r>
              <a:rPr lang="sr-Cyrl-CS" altLang="en-US" sz="2000" b="1" dirty="0">
                <a:solidFill>
                  <a:srgbClr val="FFC000"/>
                </a:solidFill>
              </a:rPr>
              <a:t>Савремена психолошка схватања о дечјој игри:</a:t>
            </a:r>
          </a:p>
          <a:p>
            <a:pPr algn="just"/>
            <a:endParaRPr lang="en-US" altLang="en-US" sz="2000" dirty="0">
              <a:solidFill>
                <a:srgbClr val="FFC000"/>
              </a:solidFill>
            </a:endParaRPr>
          </a:p>
          <a:p>
            <a:pPr algn="just">
              <a:buFontTx/>
              <a:buAutoNum type="arabicPeriod"/>
            </a:pPr>
            <a:r>
              <a:rPr lang="sr-Cyrl-CS" altLang="en-US" sz="2000" b="1" dirty="0">
                <a:solidFill>
                  <a:srgbClr val="FFC000"/>
                </a:solidFill>
              </a:rPr>
              <a:t>когнитивистичка теорија – Пијаже </a:t>
            </a:r>
            <a:r>
              <a:rPr lang="sr-Cyrl-CS" altLang="en-US" sz="2000" b="1" dirty="0"/>
              <a:t>– </a:t>
            </a:r>
            <a:r>
              <a:rPr lang="sr-Cyrl-CS" altLang="en-US" sz="2000" dirty="0"/>
              <a:t>игра је специфична сазнајна делатност, тумачи се у функцији развоја когнитивних способности, игра је процес образовања симбола као посредника између човека и стварности која га окружује; основно обележје игре је деформисање реалности – због егоцентричности детета и подчињавања реалног жељама свога „ја“. Пијаже игру сматра само једном епизодом у когнитивном развоју.</a:t>
            </a:r>
          </a:p>
          <a:p>
            <a:pPr algn="just"/>
            <a:endParaRPr lang="en-US" altLang="en-US" sz="2000" dirty="0"/>
          </a:p>
          <a:p>
            <a:pPr algn="just"/>
            <a:r>
              <a:rPr lang="sr-Cyrl-CS" altLang="en-US" sz="2000" b="1" dirty="0">
                <a:solidFill>
                  <a:srgbClr val="FFC000"/>
                </a:solidFill>
              </a:rPr>
              <a:t>2. Виготски </a:t>
            </a:r>
            <a:r>
              <a:rPr lang="sr-Cyrl-CS" altLang="en-US" sz="2000" b="1" dirty="0"/>
              <a:t>–</a:t>
            </a:r>
            <a:r>
              <a:rPr lang="sr-Cyrl-CS" altLang="en-US" sz="2000" dirty="0"/>
              <a:t> дете се креће, напредује кроз активност игре која је водећа активност предшколског узраста и она ослобађа дете суитуационе везаности. „Игра ангажује дете више него реална активност, игра ствара Зону наредног арзвоја детета, оно у игри као да „надмашује себе за главу“. </a:t>
            </a:r>
            <a:endParaRPr lang="en-US" altLang="en-US" sz="2000" dirty="0"/>
          </a:p>
          <a:p>
            <a:pPr algn="just"/>
            <a:endParaRPr lang="en-US" altLang="en-US" sz="2000" dirty="0">
              <a:latin typeface="Arial" panose="020B0604020202020204"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4">
            <a:extLst>
              <a:ext uri="{FF2B5EF4-FFF2-40B4-BE49-F238E27FC236}">
                <a16:creationId xmlns:a16="http://schemas.microsoft.com/office/drawing/2014/main" id="{45474EB2-2164-4C4B-AA81-02975C2AAAE4}"/>
              </a:ext>
            </a:extLst>
          </p:cNvPr>
          <p:cNvSpPr>
            <a:spLocks noChangeArrowheads="1"/>
          </p:cNvSpPr>
          <p:nvPr/>
        </p:nvSpPr>
        <p:spPr bwMode="auto">
          <a:xfrm>
            <a:off x="654341" y="1401764"/>
            <a:ext cx="10888910" cy="405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tabLst>
                <a:tab pos="457200" algn="l"/>
              </a:tabLst>
              <a:defRPr>
                <a:solidFill>
                  <a:schemeClr val="tx1"/>
                </a:solidFill>
                <a:latin typeface="Times New Roman" panose="02020603050405020304" pitchFamily="18" charset="0"/>
              </a:defRPr>
            </a:lvl1pPr>
            <a:lvl2pPr marL="742950" indent="-285750">
              <a:tabLst>
                <a:tab pos="457200" algn="l"/>
              </a:tabLst>
              <a:defRPr>
                <a:solidFill>
                  <a:schemeClr val="tx1"/>
                </a:solidFill>
                <a:latin typeface="Times New Roman" panose="02020603050405020304" pitchFamily="18" charset="0"/>
              </a:defRPr>
            </a:lvl2pPr>
            <a:lvl3pPr marL="1143000" indent="-228600">
              <a:tabLst>
                <a:tab pos="457200" algn="l"/>
              </a:tabLst>
              <a:defRPr>
                <a:solidFill>
                  <a:schemeClr val="tx1"/>
                </a:solidFill>
                <a:latin typeface="Times New Roman" panose="02020603050405020304" pitchFamily="18" charset="0"/>
              </a:defRPr>
            </a:lvl3pPr>
            <a:lvl4pPr marL="1600200" indent="-228600">
              <a:tabLst>
                <a:tab pos="457200" algn="l"/>
              </a:tabLst>
              <a:defRPr>
                <a:solidFill>
                  <a:schemeClr val="tx1"/>
                </a:solidFill>
                <a:latin typeface="Times New Roman" panose="02020603050405020304" pitchFamily="18" charset="0"/>
              </a:defRPr>
            </a:lvl4pPr>
            <a:lvl5pPr marL="2057400" indent="-228600">
              <a:tabLst>
                <a:tab pos="457200" algn="l"/>
              </a:tabLst>
              <a:defRPr>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457200" algn="l"/>
              </a:tabLst>
              <a:defRPr>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457200" algn="l"/>
              </a:tabLst>
              <a:defRPr>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457200" algn="l"/>
              </a:tabLst>
              <a:defRPr>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457200" algn="l"/>
              </a:tabLst>
              <a:defRPr>
                <a:solidFill>
                  <a:schemeClr val="tx1"/>
                </a:solidFill>
                <a:latin typeface="Times New Roman" panose="02020603050405020304" pitchFamily="18" charset="0"/>
              </a:defRPr>
            </a:lvl9pPr>
          </a:lstStyle>
          <a:p>
            <a:pPr algn="just"/>
            <a:r>
              <a:rPr lang="sr-Cyrl-CS" altLang="en-US" sz="2000" b="1" dirty="0"/>
              <a:t>	</a:t>
            </a:r>
            <a:r>
              <a:rPr lang="sr-Cyrl-CS" altLang="en-US" sz="2000" b="1" dirty="0">
                <a:solidFill>
                  <a:srgbClr val="FFC000"/>
                </a:solidFill>
              </a:rPr>
              <a:t>Врсте игара  - Ш. Билер:</a:t>
            </a:r>
            <a:endParaRPr lang="en-US" altLang="en-US" sz="2000" dirty="0">
              <a:solidFill>
                <a:srgbClr val="FFC000"/>
              </a:solidFill>
            </a:endParaRPr>
          </a:p>
          <a:p>
            <a:pPr algn="just"/>
            <a:r>
              <a:rPr lang="sr-Cyrl-CS" altLang="en-US" sz="2000" b="1" dirty="0">
                <a:solidFill>
                  <a:srgbClr val="FFC000"/>
                </a:solidFill>
              </a:rPr>
              <a:t>	1. функционалане,</a:t>
            </a:r>
            <a:endParaRPr lang="en-US" altLang="en-US" sz="2000" dirty="0">
              <a:solidFill>
                <a:srgbClr val="FFC000"/>
              </a:solidFill>
            </a:endParaRPr>
          </a:p>
          <a:p>
            <a:pPr algn="just"/>
            <a:r>
              <a:rPr lang="sr-Cyrl-CS" altLang="en-US" sz="2000" b="1" dirty="0">
                <a:solidFill>
                  <a:srgbClr val="FFC000"/>
                </a:solidFill>
              </a:rPr>
              <a:t>	2. рецепцијске,</a:t>
            </a:r>
            <a:endParaRPr lang="en-US" altLang="en-US" sz="2000" dirty="0">
              <a:solidFill>
                <a:srgbClr val="FFC000"/>
              </a:solidFill>
            </a:endParaRPr>
          </a:p>
          <a:p>
            <a:pPr algn="just"/>
            <a:r>
              <a:rPr lang="sr-Cyrl-CS" altLang="en-US" sz="2000" b="1" dirty="0">
                <a:solidFill>
                  <a:srgbClr val="FFC000"/>
                </a:solidFill>
              </a:rPr>
              <a:t>	3. игре маште,</a:t>
            </a:r>
            <a:endParaRPr lang="en-US" altLang="en-US" sz="2000" dirty="0">
              <a:solidFill>
                <a:srgbClr val="FFC000"/>
              </a:solidFill>
            </a:endParaRPr>
          </a:p>
          <a:p>
            <a:pPr algn="just"/>
            <a:r>
              <a:rPr lang="sr-Cyrl-CS" altLang="en-US" sz="2000" b="1" dirty="0">
                <a:solidFill>
                  <a:srgbClr val="FFC000"/>
                </a:solidFill>
              </a:rPr>
              <a:t>	4. стваралачке.</a:t>
            </a:r>
            <a:endParaRPr lang="en-US" altLang="en-US" sz="2000" dirty="0">
              <a:solidFill>
                <a:srgbClr val="FFC000"/>
              </a:solidFill>
            </a:endParaRPr>
          </a:p>
          <a:p>
            <a:pPr algn="just"/>
            <a:r>
              <a:rPr lang="sr-Cyrl-CS" altLang="en-US" sz="2000" dirty="0">
                <a:solidFill>
                  <a:srgbClr val="FFC000"/>
                </a:solidFill>
              </a:rPr>
              <a:t>4. стваралачке </a:t>
            </a:r>
            <a:r>
              <a:rPr lang="sr-Cyrl-CS" altLang="en-US" sz="2000" dirty="0"/>
              <a:t>– од 6. године – дете црта, слика, пише, гради, обликује, дете има циљ који у игри жели да оствари.</a:t>
            </a:r>
            <a:r>
              <a:rPr lang="sr-Cyrl-CS" altLang="en-US" sz="2000" b="1" dirty="0"/>
              <a:t> </a:t>
            </a:r>
          </a:p>
          <a:p>
            <a:pPr algn="just"/>
            <a:endParaRPr lang="en-US" altLang="en-US" sz="2000" dirty="0"/>
          </a:p>
          <a:p>
            <a:pPr algn="just"/>
            <a:r>
              <a:rPr lang="sr-Cyrl-CS" altLang="en-US" sz="2000" b="1" dirty="0">
                <a:solidFill>
                  <a:srgbClr val="FFC000"/>
                </a:solidFill>
              </a:rPr>
              <a:t>Врсте игара обзиром на социјални развој:</a:t>
            </a:r>
            <a:endParaRPr lang="en-US" altLang="en-US" sz="2000" dirty="0">
              <a:solidFill>
                <a:srgbClr val="FFC000"/>
              </a:solidFill>
            </a:endParaRPr>
          </a:p>
          <a:p>
            <a:pPr algn="just"/>
            <a:r>
              <a:rPr lang="sr-Cyrl-CS" altLang="en-US" sz="2000" dirty="0"/>
              <a:t>1. усамљене – игре гледања – 1.година,</a:t>
            </a:r>
            <a:endParaRPr lang="en-US" altLang="en-US" sz="2000" dirty="0"/>
          </a:p>
          <a:p>
            <a:pPr algn="just"/>
            <a:r>
              <a:rPr lang="sr-Cyrl-CS" altLang="en-US" sz="2000" dirty="0"/>
              <a:t>2. упоредне – са случајним сусретима – 2. година,</a:t>
            </a:r>
            <a:endParaRPr lang="en-US" altLang="en-US" sz="2000" dirty="0"/>
          </a:p>
          <a:p>
            <a:pPr algn="just"/>
            <a:r>
              <a:rPr lang="sr-Cyrl-CS" altLang="en-US" sz="2000" dirty="0"/>
              <a:t>3. заједничке игре – могу имати добре идеје, јављају се сукоби око играчака, одрасли координира игру – 3. година.</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4">
            <a:extLst>
              <a:ext uri="{FF2B5EF4-FFF2-40B4-BE49-F238E27FC236}">
                <a16:creationId xmlns:a16="http://schemas.microsoft.com/office/drawing/2014/main" id="{0861B281-E4E4-45CA-82E4-CA68BD8E74A8}"/>
              </a:ext>
            </a:extLst>
          </p:cNvPr>
          <p:cNvSpPr>
            <a:spLocks noChangeArrowheads="1"/>
          </p:cNvSpPr>
          <p:nvPr/>
        </p:nvSpPr>
        <p:spPr bwMode="auto">
          <a:xfrm>
            <a:off x="738231" y="1382287"/>
            <a:ext cx="10746297" cy="40934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tabLst>
                <a:tab pos="457200" algn="l"/>
              </a:tabLst>
              <a:defRPr>
                <a:solidFill>
                  <a:schemeClr val="tx1"/>
                </a:solidFill>
                <a:latin typeface="Times New Roman" panose="02020603050405020304" pitchFamily="18" charset="0"/>
              </a:defRPr>
            </a:lvl1pPr>
            <a:lvl2pPr marL="742950" indent="-285750">
              <a:tabLst>
                <a:tab pos="457200" algn="l"/>
              </a:tabLst>
              <a:defRPr>
                <a:solidFill>
                  <a:schemeClr val="tx1"/>
                </a:solidFill>
                <a:latin typeface="Times New Roman" panose="02020603050405020304" pitchFamily="18" charset="0"/>
              </a:defRPr>
            </a:lvl2pPr>
            <a:lvl3pPr marL="1143000" indent="-228600">
              <a:tabLst>
                <a:tab pos="457200" algn="l"/>
              </a:tabLst>
              <a:defRPr>
                <a:solidFill>
                  <a:schemeClr val="tx1"/>
                </a:solidFill>
                <a:latin typeface="Times New Roman" panose="02020603050405020304" pitchFamily="18" charset="0"/>
              </a:defRPr>
            </a:lvl3pPr>
            <a:lvl4pPr marL="1600200" indent="-228600">
              <a:tabLst>
                <a:tab pos="457200" algn="l"/>
              </a:tabLst>
              <a:defRPr>
                <a:solidFill>
                  <a:schemeClr val="tx1"/>
                </a:solidFill>
                <a:latin typeface="Times New Roman" panose="02020603050405020304" pitchFamily="18" charset="0"/>
              </a:defRPr>
            </a:lvl4pPr>
            <a:lvl5pPr marL="2057400" indent="-228600">
              <a:tabLst>
                <a:tab pos="457200" algn="l"/>
              </a:tabLst>
              <a:defRPr>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457200" algn="l"/>
              </a:tabLst>
              <a:defRPr>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457200" algn="l"/>
              </a:tabLst>
              <a:defRPr>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457200" algn="l"/>
              </a:tabLst>
              <a:defRPr>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457200" algn="l"/>
              </a:tabLst>
              <a:defRPr>
                <a:solidFill>
                  <a:schemeClr val="tx1"/>
                </a:solidFill>
                <a:latin typeface="Times New Roman" panose="02020603050405020304" pitchFamily="18" charset="0"/>
              </a:defRPr>
            </a:lvl9pPr>
          </a:lstStyle>
          <a:p>
            <a:pPr algn="just"/>
            <a:r>
              <a:rPr lang="sr-Cyrl-CS" altLang="en-US" sz="2000" b="1" dirty="0"/>
              <a:t>		</a:t>
            </a:r>
            <a:r>
              <a:rPr lang="sr-Cyrl-CS" altLang="en-US" sz="2000" b="1" dirty="0">
                <a:solidFill>
                  <a:srgbClr val="FFC000"/>
                </a:solidFill>
              </a:rPr>
              <a:t>Фактори који утичу на игру: </a:t>
            </a:r>
            <a:endParaRPr lang="en-US" altLang="en-US" sz="2000" dirty="0">
              <a:solidFill>
                <a:srgbClr val="FFC000"/>
              </a:solidFill>
            </a:endParaRPr>
          </a:p>
          <a:p>
            <a:pPr algn="just"/>
            <a:r>
              <a:rPr lang="sr-Cyrl-CS" altLang="en-US" sz="2000" dirty="0"/>
              <a:t>-здравље, пол, моторни развој, интелигенција, традиција, годишње доба, околина, СЕС родитеља, количина времена за игру, уређаји за игру.</a:t>
            </a:r>
          </a:p>
          <a:p>
            <a:pPr algn="just"/>
            <a:endParaRPr lang="en-US" altLang="en-US" sz="2000" dirty="0"/>
          </a:p>
          <a:p>
            <a:pPr algn="just"/>
            <a:r>
              <a:rPr lang="sr-Cyrl-CS" altLang="en-US" sz="2000" b="1" dirty="0"/>
              <a:t>		</a:t>
            </a:r>
            <a:r>
              <a:rPr lang="sr-Cyrl-CS" altLang="en-US" sz="2000" b="1" dirty="0">
                <a:solidFill>
                  <a:srgbClr val="FFC000"/>
                </a:solidFill>
              </a:rPr>
              <a:t>Играчке и узрасти:</a:t>
            </a:r>
            <a:endParaRPr lang="en-US" altLang="en-US" sz="2000" dirty="0">
              <a:solidFill>
                <a:srgbClr val="FFC000"/>
              </a:solidFill>
            </a:endParaRPr>
          </a:p>
          <a:p>
            <a:pPr algn="just"/>
            <a:r>
              <a:rPr lang="sr-Cyrl-CS" altLang="en-US" sz="2000" dirty="0"/>
              <a:t>- 1 – 2. година – играчке које дају звук – звечке, триангл, добош, за гледање, опипавање, гумене, кад проходају – покретне – колица, слагалице – коцке, игре на песку, води, сликовнице;</a:t>
            </a:r>
            <a:endParaRPr lang="en-US" altLang="en-US" sz="2000" dirty="0"/>
          </a:p>
          <a:p>
            <a:pPr algn="just"/>
            <a:r>
              <a:rPr lang="sr-Cyrl-CS" altLang="en-US" sz="2000" dirty="0"/>
              <a:t>- 3. година – играчке које омогућавају детету да искаже своју спретност – трицикл, колица, тротинет, материјал за игре маште, за цртање, за рецепцијске игре;</a:t>
            </a:r>
            <a:endParaRPr lang="en-US" altLang="en-US" sz="2000" dirty="0"/>
          </a:p>
          <a:p>
            <a:pPr algn="just"/>
            <a:r>
              <a:rPr lang="sr-Cyrl-CS" altLang="en-US" sz="2000" dirty="0"/>
              <a:t>- 3 -7. година – справе на игралиштима: клацкалице, љуљашке, тобоган, бицикл, механичке играчке, материјал за обликовање, друшвене игре, музика, спортске активности;</a:t>
            </a:r>
            <a:endParaRPr lang="en-US" altLang="en-US" sz="2000" dirty="0"/>
          </a:p>
          <a:p>
            <a:pPr algn="just"/>
            <a:r>
              <a:rPr lang="sr-Cyrl-CS" altLang="en-US" sz="2000" dirty="0"/>
              <a:t>- Школско доба – сакупљање, спорт, музика, забава.</a:t>
            </a:r>
            <a:endParaRPr lang="en-US" altLang="en-US" sz="2000" dirty="0"/>
          </a:p>
          <a:p>
            <a:pPr algn="just"/>
            <a:endParaRPr lang="en-US" altLang="en-US" sz="2000" dirty="0">
              <a:latin typeface="Arial" panose="020B0604020202020204"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4">
            <a:extLst>
              <a:ext uri="{FF2B5EF4-FFF2-40B4-BE49-F238E27FC236}">
                <a16:creationId xmlns:a16="http://schemas.microsoft.com/office/drawing/2014/main" id="{C6D06F52-3C8F-434C-9C96-E3065CD95CE6}"/>
              </a:ext>
            </a:extLst>
          </p:cNvPr>
          <p:cNvSpPr>
            <a:spLocks noChangeArrowheads="1"/>
          </p:cNvSpPr>
          <p:nvPr/>
        </p:nvSpPr>
        <p:spPr bwMode="auto">
          <a:xfrm>
            <a:off x="645952" y="2091760"/>
            <a:ext cx="10888910"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tabLst>
                <a:tab pos="457200" algn="l"/>
              </a:tabLst>
              <a:defRPr>
                <a:solidFill>
                  <a:schemeClr val="tx1"/>
                </a:solidFill>
                <a:latin typeface="Times New Roman" panose="02020603050405020304" pitchFamily="18" charset="0"/>
              </a:defRPr>
            </a:lvl1pPr>
            <a:lvl2pPr marL="742950" indent="-285750">
              <a:tabLst>
                <a:tab pos="457200" algn="l"/>
              </a:tabLst>
              <a:defRPr>
                <a:solidFill>
                  <a:schemeClr val="tx1"/>
                </a:solidFill>
                <a:latin typeface="Times New Roman" panose="02020603050405020304" pitchFamily="18" charset="0"/>
              </a:defRPr>
            </a:lvl2pPr>
            <a:lvl3pPr marL="1143000" indent="-228600">
              <a:tabLst>
                <a:tab pos="457200" algn="l"/>
              </a:tabLst>
              <a:defRPr>
                <a:solidFill>
                  <a:schemeClr val="tx1"/>
                </a:solidFill>
                <a:latin typeface="Times New Roman" panose="02020603050405020304" pitchFamily="18" charset="0"/>
              </a:defRPr>
            </a:lvl3pPr>
            <a:lvl4pPr marL="1600200" indent="-228600">
              <a:tabLst>
                <a:tab pos="457200" algn="l"/>
              </a:tabLst>
              <a:defRPr>
                <a:solidFill>
                  <a:schemeClr val="tx1"/>
                </a:solidFill>
                <a:latin typeface="Times New Roman" panose="02020603050405020304" pitchFamily="18" charset="0"/>
              </a:defRPr>
            </a:lvl4pPr>
            <a:lvl5pPr marL="2057400" indent="-228600">
              <a:tabLst>
                <a:tab pos="457200" algn="l"/>
              </a:tabLst>
              <a:defRPr>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457200" algn="l"/>
              </a:tabLst>
              <a:defRPr>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457200" algn="l"/>
              </a:tabLst>
              <a:defRPr>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457200" algn="l"/>
              </a:tabLst>
              <a:defRPr>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457200" algn="l"/>
              </a:tabLst>
              <a:defRPr>
                <a:solidFill>
                  <a:schemeClr val="tx1"/>
                </a:solidFill>
                <a:latin typeface="Times New Roman" panose="02020603050405020304" pitchFamily="18" charset="0"/>
              </a:defRPr>
            </a:lvl9pPr>
          </a:lstStyle>
          <a:p>
            <a:pPr algn="just"/>
            <a:r>
              <a:rPr lang="sr-Cyrl-CS" altLang="en-US" sz="2400" b="1" dirty="0"/>
              <a:t>	</a:t>
            </a:r>
            <a:r>
              <a:rPr lang="sr-Cyrl-CS" altLang="en-US" sz="2400" b="1" dirty="0">
                <a:solidFill>
                  <a:srgbClr val="FFC000"/>
                </a:solidFill>
              </a:rPr>
              <a:t>Дечје играчке – захтеви:</a:t>
            </a:r>
            <a:endParaRPr lang="en-US" altLang="en-US" sz="2400" dirty="0">
              <a:solidFill>
                <a:srgbClr val="FFC000"/>
              </a:solidFill>
            </a:endParaRPr>
          </a:p>
          <a:p>
            <a:pPr algn="just"/>
            <a:r>
              <a:rPr lang="sr-Cyrl-CS" altLang="en-US" sz="2400" dirty="0"/>
              <a:t>1. да подстичу дететов психички развој,</a:t>
            </a:r>
            <a:endParaRPr lang="en-US" altLang="en-US" sz="2400" dirty="0"/>
          </a:p>
          <a:p>
            <a:pPr algn="just"/>
            <a:r>
              <a:rPr lang="sr-Cyrl-CS" altLang="en-US" sz="2400" dirty="0"/>
              <a:t>2. да одговарају дететовом узрасту,</a:t>
            </a:r>
            <a:endParaRPr lang="en-US" altLang="en-US" sz="2400" dirty="0"/>
          </a:p>
          <a:p>
            <a:pPr algn="just"/>
            <a:r>
              <a:rPr lang="sr-Cyrl-CS" altLang="en-US" sz="2400" dirty="0"/>
              <a:t>3. да испуњавају естетске и здравсвено- хигијенске захтеве,</a:t>
            </a:r>
            <a:endParaRPr lang="en-US" altLang="en-US" sz="2400" dirty="0"/>
          </a:p>
          <a:p>
            <a:pPr algn="just"/>
            <a:r>
              <a:rPr lang="sr-Cyrl-CS" altLang="en-US" sz="2400" dirty="0"/>
              <a:t>4. пригодне и природне играчке,</a:t>
            </a:r>
            <a:endParaRPr lang="en-US" altLang="en-US" sz="2400" dirty="0"/>
          </a:p>
          <a:p>
            <a:pPr algn="just"/>
            <a:r>
              <a:rPr lang="sr-Cyrl-CS" altLang="en-US" sz="2400" dirty="0"/>
              <a:t>5. да их не буде превише – гуши се дететова радозналост и машта.</a:t>
            </a:r>
            <a:endParaRPr lang="en-US" altLang="en-US" sz="2400" dirty="0"/>
          </a:p>
          <a:p>
            <a:pPr algn="just"/>
            <a:endParaRPr lang="en-US" altLang="en-US" sz="2400" dirty="0">
              <a:latin typeface="Arial" panose="020B0604020202020204"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4">
            <a:extLst>
              <a:ext uri="{FF2B5EF4-FFF2-40B4-BE49-F238E27FC236}">
                <a16:creationId xmlns:a16="http://schemas.microsoft.com/office/drawing/2014/main" id="{9B1415A4-AF3B-4658-A49F-C333CD8B20DD}"/>
              </a:ext>
            </a:extLst>
          </p:cNvPr>
          <p:cNvSpPr>
            <a:spLocks noChangeArrowheads="1"/>
          </p:cNvSpPr>
          <p:nvPr/>
        </p:nvSpPr>
        <p:spPr bwMode="auto">
          <a:xfrm>
            <a:off x="578839" y="1229986"/>
            <a:ext cx="10880521"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just"/>
            <a:r>
              <a:rPr lang="sr-Cyrl-CS" altLang="en-US" sz="2000" b="1" dirty="0"/>
              <a:t>		</a:t>
            </a:r>
            <a:r>
              <a:rPr lang="sr-Cyrl-CS" altLang="en-US" sz="2000" b="1" dirty="0">
                <a:solidFill>
                  <a:srgbClr val="FFC000"/>
                </a:solidFill>
              </a:rPr>
              <a:t>Дијагностичко-терапеутски значај игре</a:t>
            </a:r>
          </a:p>
          <a:p>
            <a:pPr algn="just"/>
            <a:endParaRPr lang="en-US" altLang="en-US" sz="2000" u="sng" dirty="0">
              <a:solidFill>
                <a:schemeClr val="hlink"/>
              </a:solidFill>
            </a:endParaRPr>
          </a:p>
          <a:p>
            <a:pPr algn="just"/>
            <a:r>
              <a:rPr lang="sr-Cyrl-CS" altLang="en-US" sz="2000" dirty="0">
                <a:solidFill>
                  <a:srgbClr val="FFC000"/>
                </a:solidFill>
              </a:rPr>
              <a:t>„Када неко дете не може да се игра, треба да се забринемо исти као када одбија да једе или да спава“ </a:t>
            </a:r>
            <a:r>
              <a:rPr lang="sr-Cyrl-CS" altLang="en-US" sz="2000" dirty="0"/>
              <a:t>(Клајн)</a:t>
            </a:r>
          </a:p>
          <a:p>
            <a:pPr algn="just"/>
            <a:r>
              <a:rPr lang="sr-Cyrl-CS" altLang="en-US" sz="2000" dirty="0"/>
              <a:t>С обзиром на то да је игра слободна и спонтана активност детета, дете има потребу за игром – деца која су се довољно играла израстају и уравнотежене и стабилне људе; у игри дете под одређеним условима, исказује своје проблеме, тешкоће али се њих и ослобађа.</a:t>
            </a:r>
          </a:p>
          <a:p>
            <a:pPr algn="just"/>
            <a:endParaRPr lang="en-US" altLang="en-US" sz="2000" dirty="0"/>
          </a:p>
          <a:p>
            <a:pPr algn="just"/>
            <a:r>
              <a:rPr lang="sr-Cyrl-CS" altLang="en-US" sz="2000" dirty="0"/>
              <a:t>Родоначелник терапије игром је </a:t>
            </a:r>
            <a:r>
              <a:rPr lang="sr-Cyrl-CS" altLang="en-US" sz="2000" dirty="0">
                <a:solidFill>
                  <a:srgbClr val="FFC000"/>
                </a:solidFill>
              </a:rPr>
              <a:t>Мелани Клајн,</a:t>
            </a:r>
            <a:r>
              <a:rPr lang="sr-Cyrl-CS" altLang="en-US" sz="2000" dirty="0"/>
              <a:t> дечји психоаналитичар – теоретичар објекталних односа. Клајн је  игру сагледавала као пут разумевања деце и моћно аналитичко оружје, дете у игри на симбличан начин изражава себе – игра има исти архаичан начин изражавања као и снови (латентни и манифестни), неопохдно је анализирати конкретно дете и конкретне игре  (психоаналитички симболи – општи: кућа-мама, утркивање – ривалство, судар, падање –сексуални однос и сл.)</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4">
            <a:extLst>
              <a:ext uri="{FF2B5EF4-FFF2-40B4-BE49-F238E27FC236}">
                <a16:creationId xmlns:a16="http://schemas.microsoft.com/office/drawing/2014/main" id="{C29A2826-B45B-42E7-9CE9-56B75E1DC226}"/>
              </a:ext>
            </a:extLst>
          </p:cNvPr>
          <p:cNvSpPr>
            <a:spLocks noChangeArrowheads="1"/>
          </p:cNvSpPr>
          <p:nvPr/>
        </p:nvSpPr>
        <p:spPr bwMode="auto">
          <a:xfrm>
            <a:off x="763397" y="922209"/>
            <a:ext cx="10679185"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just"/>
            <a:r>
              <a:rPr lang="sr-Cyrl-CS" altLang="en-US" sz="2000" b="1" dirty="0"/>
              <a:t>	</a:t>
            </a:r>
            <a:r>
              <a:rPr lang="sr-Cyrl-CS" altLang="en-US" sz="2000" b="1" dirty="0">
                <a:solidFill>
                  <a:srgbClr val="FFC000"/>
                </a:solidFill>
              </a:rPr>
              <a:t>РАЗВОЈ  ГОВОРА  НА  ПРЕДШКОЛСКОМ  УЗРАСТУ</a:t>
            </a:r>
          </a:p>
          <a:p>
            <a:pPr algn="just"/>
            <a:endParaRPr lang="en-US" altLang="en-US" sz="2000" dirty="0">
              <a:solidFill>
                <a:srgbClr val="FFC000"/>
              </a:solidFill>
            </a:endParaRPr>
          </a:p>
          <a:p>
            <a:pPr algn="just"/>
            <a:r>
              <a:rPr lang="sr-Cyrl-CS" altLang="en-US" sz="2000" dirty="0"/>
              <a:t>„Значајно обележје човекове личности је говор, његов лични говорни израз, његов идиолект“ (Васић)</a:t>
            </a:r>
            <a:endParaRPr lang="en-US" altLang="en-US" sz="2000" dirty="0"/>
          </a:p>
          <a:p>
            <a:pPr algn="just"/>
            <a:r>
              <a:rPr lang="sr-Cyrl-CS" altLang="en-US" sz="2000" dirty="0"/>
              <a:t>„Мисао се не изражава речју, него остварује у речи“ (Виготски, 1983)</a:t>
            </a:r>
            <a:endParaRPr lang="en-US" altLang="en-US" sz="2000" dirty="0"/>
          </a:p>
          <a:p>
            <a:pPr algn="just"/>
            <a:r>
              <a:rPr lang="sr-Cyrl-CS" altLang="en-US" sz="2000" dirty="0"/>
              <a:t>„Говор и мишљење се узајамно, а не једнострано узрокују“ (Ивић, 1978)</a:t>
            </a:r>
          </a:p>
          <a:p>
            <a:pPr algn="just"/>
            <a:endParaRPr lang="en-US" altLang="en-US" sz="2000" dirty="0"/>
          </a:p>
          <a:p>
            <a:pPr algn="just"/>
            <a:r>
              <a:rPr lang="sr-Cyrl-CS" altLang="en-US" sz="2000" b="1" dirty="0">
                <a:solidFill>
                  <a:srgbClr val="FFC000"/>
                </a:solidFill>
              </a:rPr>
              <a:t>Теорије о пореклу говора</a:t>
            </a:r>
            <a:r>
              <a:rPr lang="sr-Cyrl-CS" altLang="en-US" sz="2000" dirty="0">
                <a:solidFill>
                  <a:srgbClr val="FFC000"/>
                </a:solidFill>
              </a:rPr>
              <a:t>:</a:t>
            </a:r>
            <a:endParaRPr lang="en-US" altLang="en-US" sz="2000" dirty="0">
              <a:solidFill>
                <a:srgbClr val="FFC000"/>
              </a:solidFill>
            </a:endParaRPr>
          </a:p>
          <a:p>
            <a:pPr algn="just"/>
            <a:r>
              <a:rPr lang="sr-Latn-CS" altLang="en-US" sz="2000" dirty="0">
                <a:solidFill>
                  <a:srgbClr val="FFC000"/>
                </a:solidFill>
              </a:rPr>
              <a:t>I </a:t>
            </a:r>
            <a:r>
              <a:rPr lang="sr-Cyrl-CS" altLang="en-US" sz="2000" dirty="0">
                <a:solidFill>
                  <a:srgbClr val="FFC000"/>
                </a:solidFill>
              </a:rPr>
              <a:t>Бихејвиористичка теорија </a:t>
            </a:r>
            <a:r>
              <a:rPr lang="sr-Cyrl-CS" altLang="en-US" sz="2000" dirty="0"/>
              <a:t>– говор се развија захваљујући С – Р везама  и поткрепљењима, Скинер – оперантно условљавање, Осгуд – медијациона теорија,</a:t>
            </a:r>
            <a:endParaRPr lang="en-US" altLang="en-US" sz="2000" dirty="0"/>
          </a:p>
          <a:p>
            <a:pPr algn="just"/>
            <a:r>
              <a:rPr lang="sr-Latn-CS" altLang="en-US" sz="2000" dirty="0">
                <a:solidFill>
                  <a:srgbClr val="FFC000"/>
                </a:solidFill>
              </a:rPr>
              <a:t>II </a:t>
            </a:r>
            <a:r>
              <a:rPr lang="sr-Cyrl-CS" altLang="en-US" sz="2000" dirty="0">
                <a:solidFill>
                  <a:srgbClr val="FFC000"/>
                </a:solidFill>
              </a:rPr>
              <a:t>Н. Чомски </a:t>
            </a:r>
            <a:r>
              <a:rPr lang="sr-Cyrl-CS" altLang="en-US" sz="2000" dirty="0"/>
              <a:t>(Институт за технологију, Масачусетс) – формалистичка теорија – генеративно-трансформациона – постоји урођени механизам стицања језика </a:t>
            </a:r>
            <a:r>
              <a:rPr lang="sr-Latn-CS" altLang="en-US" sz="2000" dirty="0"/>
              <a:t> </a:t>
            </a:r>
            <a:r>
              <a:rPr lang="sr-Latn-CS" altLang="en-US" sz="2000" dirty="0">
                <a:solidFill>
                  <a:srgbClr val="FFC000"/>
                </a:solidFill>
              </a:rPr>
              <a:t>(MSJ) </a:t>
            </a:r>
            <a:r>
              <a:rPr lang="sr-Cyrl-CS" altLang="en-US" sz="2000" dirty="0">
                <a:solidFill>
                  <a:srgbClr val="FFC000"/>
                </a:solidFill>
              </a:rPr>
              <a:t>– </a:t>
            </a:r>
            <a:r>
              <a:rPr lang="sr-Latn-CS" altLang="en-US" sz="2000" dirty="0">
                <a:solidFill>
                  <a:srgbClr val="FFC000"/>
                </a:solidFill>
              </a:rPr>
              <a:t>LAD </a:t>
            </a:r>
            <a:r>
              <a:rPr lang="sr-Latn-CS" altLang="en-US" sz="2000" dirty="0"/>
              <a:t>– Language Acquisition Device – </a:t>
            </a:r>
            <a:r>
              <a:rPr lang="sr-Cyrl-CS" altLang="en-US" sz="2000" dirty="0"/>
              <a:t>универзална граматика заједничка за све људе и језике, одређује формалну страну језика (синтаксу);</a:t>
            </a:r>
            <a:endParaRPr lang="en-US" altLang="en-US" sz="2000" dirty="0"/>
          </a:p>
          <a:p>
            <a:pPr algn="just"/>
            <a:r>
              <a:rPr lang="sr-Cyrl-CS" altLang="en-US" sz="2000" dirty="0"/>
              <a:t>Браун – лонгитудинална истраживања Адам, Ева и Сара – површинске и дубинске структуре језика,</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4">
            <a:extLst>
              <a:ext uri="{FF2B5EF4-FFF2-40B4-BE49-F238E27FC236}">
                <a16:creationId xmlns:a16="http://schemas.microsoft.com/office/drawing/2014/main" id="{841173FC-E977-47DD-BFE7-277642BD298E}"/>
              </a:ext>
            </a:extLst>
          </p:cNvPr>
          <p:cNvSpPr>
            <a:spLocks noChangeArrowheads="1"/>
          </p:cNvSpPr>
          <p:nvPr/>
        </p:nvSpPr>
        <p:spPr bwMode="auto">
          <a:xfrm>
            <a:off x="645952" y="1691651"/>
            <a:ext cx="10838576" cy="34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just"/>
            <a:r>
              <a:rPr lang="sr-Cyrl-CS" altLang="en-US" sz="2000" b="1" dirty="0">
                <a:solidFill>
                  <a:srgbClr val="FFC000"/>
                </a:solidFill>
              </a:rPr>
              <a:t>У игри се посматра:</a:t>
            </a:r>
            <a:endParaRPr lang="en-US" altLang="en-US" sz="2000" b="1" dirty="0">
              <a:solidFill>
                <a:srgbClr val="FFC000"/>
              </a:solidFill>
            </a:endParaRPr>
          </a:p>
          <a:p>
            <a:pPr algn="just"/>
            <a:r>
              <a:rPr lang="sr-Cyrl-CS" altLang="en-US" sz="2000" dirty="0"/>
              <a:t>1. да ли је дете способно да се игра (деца са аутозмом се </a:t>
            </a:r>
            <a:r>
              <a:rPr lang="sr-Cyrl-CS" altLang="en-US" sz="2000"/>
              <a:t>не играју, код њих не постоји симболичка игра, играчке користе на специфичан начин),</a:t>
            </a:r>
            <a:endParaRPr lang="en-US" altLang="en-US" sz="2000" dirty="0"/>
          </a:p>
          <a:p>
            <a:pPr algn="just"/>
            <a:r>
              <a:rPr lang="sr-Cyrl-CS" altLang="en-US" sz="2000" dirty="0"/>
              <a:t>2. да ли су развијени симболи у игри,</a:t>
            </a:r>
            <a:endParaRPr lang="en-US" altLang="en-US" sz="2000" dirty="0"/>
          </a:p>
          <a:p>
            <a:pPr algn="just"/>
            <a:r>
              <a:rPr lang="sr-Cyrl-CS" altLang="en-US" sz="2000" dirty="0"/>
              <a:t>3. кад дете прекида игру – обично на врхунцу напетости -  страха, депресије.</a:t>
            </a:r>
          </a:p>
          <a:p>
            <a:pPr algn="just"/>
            <a:endParaRPr lang="en-US" altLang="en-US" sz="2000" dirty="0"/>
          </a:p>
          <a:p>
            <a:pPr algn="just"/>
            <a:r>
              <a:rPr lang="sr-Cyrl-CS" altLang="en-US" sz="2000" dirty="0"/>
              <a:t>Игра има сврху адаптације на страх и потпомаже развој – дете игром изражава своје мисли, жеље, фантазије.</a:t>
            </a:r>
          </a:p>
          <a:p>
            <a:pPr algn="just"/>
            <a:endParaRPr lang="sr-Cyrl-CS" altLang="en-US" sz="2000" dirty="0"/>
          </a:p>
          <a:p>
            <a:pPr algn="just"/>
            <a:r>
              <a:rPr lang="sr-Cyrl-CS" altLang="en-US" sz="2000" b="1" dirty="0">
                <a:solidFill>
                  <a:srgbClr val="FFC000"/>
                </a:solidFill>
              </a:rPr>
              <a:t>Дијагнстичка средства:</a:t>
            </a:r>
            <a:r>
              <a:rPr lang="sr-Cyrl-CS" altLang="en-US" sz="2000" dirty="0"/>
              <a:t> Сцено-тест – Г. Фон Стабс – испитује однос детета према другима, Свет-тест – Ловенфелд, Ш. Билер – однос према свету и одбрамбени механизми</a:t>
            </a:r>
            <a:r>
              <a:rPr lang="en-US" altLang="en-US" dirty="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4">
            <a:extLst>
              <a:ext uri="{FF2B5EF4-FFF2-40B4-BE49-F238E27FC236}">
                <a16:creationId xmlns:a16="http://schemas.microsoft.com/office/drawing/2014/main" id="{02225D78-3FE7-40DA-9EE6-622EE04FF024}"/>
              </a:ext>
            </a:extLst>
          </p:cNvPr>
          <p:cNvSpPr>
            <a:spLocks noChangeArrowheads="1"/>
          </p:cNvSpPr>
          <p:nvPr/>
        </p:nvSpPr>
        <p:spPr bwMode="auto">
          <a:xfrm>
            <a:off x="729842" y="1383874"/>
            <a:ext cx="10511406" cy="40934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just"/>
            <a:r>
              <a:rPr lang="sr-Latn-CS" altLang="en-US" sz="2000" dirty="0">
                <a:solidFill>
                  <a:srgbClr val="FFC000"/>
                </a:solidFill>
              </a:rPr>
              <a:t>III </a:t>
            </a:r>
            <a:r>
              <a:rPr lang="sr-Cyrl-CS" altLang="en-US" sz="2000" dirty="0">
                <a:solidFill>
                  <a:srgbClr val="FFC000"/>
                </a:solidFill>
              </a:rPr>
              <a:t>Е. Лененберг – биологистичка теорија,</a:t>
            </a:r>
          </a:p>
          <a:p>
            <a:pPr algn="just"/>
            <a:endParaRPr lang="en-US" altLang="en-US" sz="2000" dirty="0">
              <a:solidFill>
                <a:schemeClr val="hlink"/>
              </a:solidFill>
            </a:endParaRPr>
          </a:p>
          <a:p>
            <a:pPr algn="just"/>
            <a:r>
              <a:rPr lang="sr-Latn-CS" altLang="en-US" sz="2000" dirty="0">
                <a:solidFill>
                  <a:srgbClr val="FFC000"/>
                </a:solidFill>
              </a:rPr>
              <a:t>IV </a:t>
            </a:r>
            <a:r>
              <a:rPr lang="sr-Cyrl-CS" altLang="en-US" sz="2000" dirty="0">
                <a:solidFill>
                  <a:srgbClr val="FFC000"/>
                </a:solidFill>
              </a:rPr>
              <a:t>Ж. Пијаже </a:t>
            </a:r>
            <a:r>
              <a:rPr lang="sr-Cyrl-CS" altLang="en-US" sz="2000" dirty="0"/>
              <a:t>– когнитивнистичка теорија – говор настаје под утицајем развоја интелигенције, у симболичкој фази – од 2. до 4. године (почетак развоја мишљења је пре говора у фази сензо-моторне интелигенције),</a:t>
            </a:r>
          </a:p>
          <a:p>
            <a:pPr algn="just"/>
            <a:endParaRPr lang="en-US" altLang="en-US" sz="2000" dirty="0"/>
          </a:p>
          <a:p>
            <a:pPr algn="just"/>
            <a:r>
              <a:rPr lang="sr-Latn-CS" altLang="en-US" sz="2000" dirty="0">
                <a:solidFill>
                  <a:srgbClr val="FFC000"/>
                </a:solidFill>
              </a:rPr>
              <a:t>V </a:t>
            </a:r>
            <a:r>
              <a:rPr lang="sr-Cyrl-CS" altLang="en-US" sz="2000" dirty="0">
                <a:solidFill>
                  <a:srgbClr val="FFC000"/>
                </a:solidFill>
              </a:rPr>
              <a:t>Л.С. Виготски </a:t>
            </a:r>
            <a:r>
              <a:rPr lang="sr-Cyrl-CS" altLang="en-US" sz="2000" dirty="0"/>
              <a:t>– културно-историјска теорија – анализа развоја виших менталних функција на основу генетичике методе: „процес развоја артикулисане мисли и артикулисаног говора се узајамно, а не једнострано условљавају“ (Виготски, 1983) и „дете овладава синтаксом говора, пре него синтаксом мисли“ (исто); развој тече у циљу интелектуализације говора и вербализације мисли; ... мишљење и говор имају различите корене, али се у једној тачки развоја сустичу и међусобно условљавају (око 2. године)</a:t>
            </a:r>
            <a:r>
              <a:rPr lang="sr-Latn-RS" altLang="en-US" sz="2000" dirty="0"/>
              <a:t>“ (</a:t>
            </a:r>
            <a:r>
              <a:rPr lang="sr-Cyrl-RS" altLang="en-US" sz="2000" dirty="0"/>
              <a:t>исто)</a:t>
            </a:r>
            <a:r>
              <a:rPr lang="sr-Cyrl-CS" altLang="en-US" sz="2000" dirty="0"/>
              <a:t>; следбеници: Лурија, Леонтјев, Ељкоњин, Лисина... истиче се значај социјалних чинилаца за развој говора</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4">
            <a:extLst>
              <a:ext uri="{FF2B5EF4-FFF2-40B4-BE49-F238E27FC236}">
                <a16:creationId xmlns:a16="http://schemas.microsoft.com/office/drawing/2014/main" id="{FCF653F2-3F99-471F-8A30-F084BEA45BE5}"/>
              </a:ext>
            </a:extLst>
          </p:cNvPr>
          <p:cNvSpPr>
            <a:spLocks noChangeArrowheads="1"/>
          </p:cNvSpPr>
          <p:nvPr/>
        </p:nvSpPr>
        <p:spPr bwMode="auto">
          <a:xfrm>
            <a:off x="906011" y="1876316"/>
            <a:ext cx="10435905" cy="31085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just" eaLnBrk="1" hangingPunct="1"/>
            <a:r>
              <a:rPr lang="sr-Latn-CS" altLang="en-US" sz="2000" dirty="0">
                <a:solidFill>
                  <a:srgbClr val="FFC000"/>
                </a:solidFill>
              </a:rPr>
              <a:t>VI </a:t>
            </a:r>
            <a:r>
              <a:rPr lang="sr-Cyrl-CS" altLang="en-US" sz="2000" dirty="0">
                <a:solidFill>
                  <a:srgbClr val="FFC000"/>
                </a:solidFill>
              </a:rPr>
              <a:t>И.Ивић – (Човек као </a:t>
            </a:r>
            <a:r>
              <a:rPr lang="sr-Latn-CS" altLang="en-US" sz="2000" dirty="0">
                <a:solidFill>
                  <a:srgbClr val="FFC000"/>
                </a:solidFill>
              </a:rPr>
              <a:t>animal symbolicum – 1978)</a:t>
            </a:r>
            <a:r>
              <a:rPr lang="sr-Latn-CS" altLang="en-US" sz="2000" dirty="0"/>
              <a:t> – </a:t>
            </a:r>
            <a:r>
              <a:rPr lang="sr-Cyrl-CS" altLang="en-US" sz="2000" dirty="0"/>
              <a:t>основна способност која човека разликује од других живих бића је способност стварања и коришћења симбола; </a:t>
            </a:r>
            <a:r>
              <a:rPr lang="sr-Cyrl-CS" altLang="en-US" sz="2800" dirty="0">
                <a:solidFill>
                  <a:srgbClr val="FFC000"/>
                </a:solidFill>
              </a:rPr>
              <a:t>говор је један (али најзначајнији) од више симболичких система; </a:t>
            </a:r>
            <a:r>
              <a:rPr lang="sr-Cyrl-CS" altLang="en-US" sz="2000" dirty="0"/>
              <a:t>човек је у интеракцији са спољашњом средином, а не адаптира се само на њу, из примарне социјалности детета развија се примарна комуникација, која доводи до афективног дијалога, који ствара услове за семиотичку (симболичку) комуникацију. Социјални фидбек је начин стварања семиотичких симбола, у току заједничких активности детета и одраслог; и као и Виготски истиче значај социјалних фактора.</a:t>
            </a:r>
          </a:p>
          <a:p>
            <a:pPr algn="just" eaLnBrk="1" hangingPunct="1"/>
            <a:r>
              <a:rPr lang="sr-Cyrl-CS" altLang="en-US" sz="2000" dirty="0"/>
              <a:t>(семиотичко=симболичко)</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4">
            <a:extLst>
              <a:ext uri="{FF2B5EF4-FFF2-40B4-BE49-F238E27FC236}">
                <a16:creationId xmlns:a16="http://schemas.microsoft.com/office/drawing/2014/main" id="{F2B64217-C642-4057-9265-158451223158}"/>
              </a:ext>
            </a:extLst>
          </p:cNvPr>
          <p:cNvSpPr>
            <a:spLocks noChangeArrowheads="1"/>
          </p:cNvSpPr>
          <p:nvPr/>
        </p:nvSpPr>
        <p:spPr bwMode="auto">
          <a:xfrm>
            <a:off x="830510" y="1630095"/>
            <a:ext cx="10427516" cy="3600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just"/>
            <a:r>
              <a:rPr lang="sr-Cyrl-CS" altLang="en-US" sz="2000" b="1" dirty="0"/>
              <a:t>			 </a:t>
            </a:r>
            <a:r>
              <a:rPr lang="sr-Cyrl-CS" altLang="en-US" sz="2800" dirty="0">
                <a:solidFill>
                  <a:srgbClr val="FFC000"/>
                </a:solidFill>
              </a:rPr>
              <a:t>Функције говора – егоцентрични и социјализовани говор:</a:t>
            </a:r>
          </a:p>
          <a:p>
            <a:pPr algn="just"/>
            <a:endParaRPr lang="en-US" altLang="en-US" sz="2000" u="sng" dirty="0">
              <a:solidFill>
                <a:schemeClr val="hlink"/>
              </a:solidFill>
            </a:endParaRPr>
          </a:p>
          <a:p>
            <a:pPr algn="just"/>
            <a:r>
              <a:rPr lang="sr-Cyrl-CS" altLang="en-US" sz="2000" dirty="0">
                <a:solidFill>
                  <a:srgbClr val="FFC000"/>
                </a:solidFill>
              </a:rPr>
              <a:t>1.Пијаже, Д. Мекарти </a:t>
            </a:r>
            <a:r>
              <a:rPr lang="sr-Cyrl-CS" altLang="en-US" sz="2000" dirty="0"/>
              <a:t>– део дечјег говора </a:t>
            </a:r>
            <a:r>
              <a:rPr lang="sr-Cyrl-CS" altLang="en-US" sz="2000" b="1" dirty="0">
                <a:solidFill>
                  <a:srgbClr val="FFC000"/>
                </a:solidFill>
              </a:rPr>
              <a:t>не служи комуникацији  </a:t>
            </a:r>
            <a:r>
              <a:rPr lang="sr-Cyrl-CS" altLang="en-US" sz="2000" dirty="0"/>
              <a:t>и та врста говора је прва по редоследу јављања – дете говори само за себе, ради свог задовољства – </a:t>
            </a:r>
            <a:r>
              <a:rPr lang="sr-Cyrl-CS" altLang="en-US" sz="2000" b="1" dirty="0">
                <a:solidFill>
                  <a:srgbClr val="FFC000"/>
                </a:solidFill>
              </a:rPr>
              <a:t>егоцентрични говор:</a:t>
            </a:r>
            <a:endParaRPr lang="en-US" altLang="en-US" sz="2000" b="1" dirty="0">
              <a:solidFill>
                <a:srgbClr val="FFC000"/>
              </a:solidFill>
            </a:endParaRPr>
          </a:p>
          <a:p>
            <a:pPr algn="just"/>
            <a:r>
              <a:rPr lang="sr-Cyrl-CS" altLang="en-US" sz="2000" dirty="0"/>
              <a:t>Пијаже – 3. година – 56% говора је егоцентрично, 5. година – 27%,</a:t>
            </a:r>
            <a:endParaRPr lang="en-US" altLang="en-US" sz="2000" dirty="0"/>
          </a:p>
          <a:p>
            <a:pPr algn="just"/>
            <a:r>
              <a:rPr lang="sr-Cyrl-CS" altLang="en-US" sz="2000" dirty="0"/>
              <a:t>Мекарти – 1 – 6,5% дечјег говора је егоцетрични говор;</a:t>
            </a:r>
          </a:p>
          <a:p>
            <a:pPr algn="just"/>
            <a:endParaRPr lang="en-US" altLang="en-US" sz="2000" dirty="0"/>
          </a:p>
          <a:p>
            <a:pPr algn="just"/>
            <a:r>
              <a:rPr lang="sr-Cyrl-CS" altLang="en-US" sz="2000" dirty="0">
                <a:solidFill>
                  <a:srgbClr val="FFC000"/>
                </a:solidFill>
              </a:rPr>
              <a:t>2. Виготски</a:t>
            </a:r>
            <a:r>
              <a:rPr lang="sr-Cyrl-CS" altLang="en-US" sz="2000" dirty="0"/>
              <a:t> – човек је примарно социјално биће, говор служи за комуникацију, најпре се јавља </a:t>
            </a:r>
            <a:r>
              <a:rPr lang="sr-Cyrl-CS" altLang="en-US" sz="2000" b="1" dirty="0">
                <a:solidFill>
                  <a:srgbClr val="FFC000"/>
                </a:solidFill>
              </a:rPr>
              <a:t>социјализовани говор</a:t>
            </a:r>
            <a:r>
              <a:rPr lang="sr-Cyrl-CS" altLang="en-US" sz="2000" dirty="0"/>
              <a:t>, а затим део прераста у унутрашњи говор – унутрашњи ток мисли ради решавања проблема. (Виготскова истраживања у делу Мишљење и говор)</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4">
            <a:extLst>
              <a:ext uri="{FF2B5EF4-FFF2-40B4-BE49-F238E27FC236}">
                <a16:creationId xmlns:a16="http://schemas.microsoft.com/office/drawing/2014/main" id="{74B8FC32-2654-40CB-995F-5918AC94EA5C}"/>
              </a:ext>
            </a:extLst>
          </p:cNvPr>
          <p:cNvSpPr>
            <a:spLocks noChangeArrowheads="1"/>
          </p:cNvSpPr>
          <p:nvPr/>
        </p:nvSpPr>
        <p:spPr bwMode="auto">
          <a:xfrm>
            <a:off x="704675" y="1383874"/>
            <a:ext cx="10737908" cy="40934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just" eaLnBrk="1" hangingPunct="1"/>
            <a:r>
              <a:rPr lang="sr-Cyrl-CS" altLang="en-US" sz="2000" dirty="0">
                <a:solidFill>
                  <a:srgbClr val="FFC000"/>
                </a:solidFill>
              </a:rPr>
              <a:t>3.Интердисциплинарни приступ </a:t>
            </a:r>
            <a:r>
              <a:rPr lang="en-US" altLang="en-US" sz="2000" dirty="0"/>
              <a:t>- с</a:t>
            </a:r>
            <a:r>
              <a:rPr lang="sr-Cyrl-CS" altLang="en-US" sz="2000" dirty="0"/>
              <a:t>оциологија, антропологија, лингвистика, психологија;  развојна прагматика - предмет интереса је говорна прагматика, односно, говорне употребе - А. НИНИО, К.СНОУ (</a:t>
            </a:r>
            <a:r>
              <a:rPr lang="en-US" altLang="en-US" sz="2000" dirty="0"/>
              <a:t>A. </a:t>
            </a:r>
            <a:r>
              <a:rPr lang="en-US" altLang="en-US" sz="2000" dirty="0" err="1"/>
              <a:t>Ninio</a:t>
            </a:r>
            <a:r>
              <a:rPr lang="en-US" altLang="en-US" sz="2000" dirty="0"/>
              <a:t>, </a:t>
            </a:r>
            <a:r>
              <a:rPr lang="en-US" altLang="en-US" sz="2000" dirty="0" err="1"/>
              <a:t>C.Snow</a:t>
            </a:r>
            <a:r>
              <a:rPr lang="en-US" altLang="en-US" sz="2000" dirty="0"/>
              <a:t>)</a:t>
            </a:r>
            <a:r>
              <a:rPr lang="sr-Cyrl-CS" altLang="en-US" sz="2000" dirty="0"/>
              <a:t> – </a:t>
            </a:r>
            <a:r>
              <a:rPr lang="sr-Cyrl-CS" altLang="en-US" sz="2000" dirty="0">
                <a:solidFill>
                  <a:srgbClr val="FFC000"/>
                </a:solidFill>
              </a:rPr>
              <a:t>РАЗВОЈНА ПРАГМАТИКА   </a:t>
            </a:r>
            <a:r>
              <a:rPr lang="sr-Cyrl-CS" altLang="en-US" sz="2000" dirty="0"/>
              <a:t>(</a:t>
            </a:r>
            <a:r>
              <a:rPr lang="en-US" altLang="en-US" sz="2000" dirty="0"/>
              <a:t>Pragmatic Development, Westview Press, Oxford)</a:t>
            </a:r>
            <a:r>
              <a:rPr lang="sr-Cyrl-CS" altLang="en-US" sz="2000" dirty="0"/>
              <a:t> – 1996.</a:t>
            </a:r>
            <a:endParaRPr lang="en-US" altLang="en-US" sz="2000" dirty="0"/>
          </a:p>
          <a:p>
            <a:pPr algn="just" eaLnBrk="1" hangingPunct="1"/>
            <a:r>
              <a:rPr lang="sr-Cyrl-CS" altLang="en-US" sz="2000" dirty="0"/>
              <a:t>Теоријска основа од које аутори полазе је емпиријски, интеракционистички контекстно оријентисани модел понашања и развоја говора у коме се дете сагледава не само као пасиван прималац инпута из спољашње средине, већ као активан учесник у интерперсоналним сусретима у којима је значење понашања заједнички конструисано од стране учесника. </a:t>
            </a:r>
          </a:p>
          <a:p>
            <a:pPr algn="just" eaLnBrk="1" hangingPunct="1"/>
            <a:r>
              <a:rPr lang="sr-Cyrl-CS" altLang="en-US" sz="2000" dirty="0"/>
              <a:t>Развојна прагматика је поље смештено између дисциплина лингвистике и социјалног развоја, без стриктно одређених граница међу њима. Развојна прагматика је процес стицања знања неопходног за „погодну, ефикасну и успешну употребу говора у интерперсоналним ситуацијама“.</a:t>
            </a:r>
            <a:endParaRPr lang="en-US" altLang="en-US" sz="2000" dirty="0"/>
          </a:p>
          <a:p>
            <a:pPr algn="just"/>
            <a:endParaRPr lang="en-US" altLang="en-US" sz="2000" dirty="0">
              <a:latin typeface="Arial" panose="020B060402020202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4">
            <a:extLst>
              <a:ext uri="{FF2B5EF4-FFF2-40B4-BE49-F238E27FC236}">
                <a16:creationId xmlns:a16="http://schemas.microsoft.com/office/drawing/2014/main" id="{265A4E8C-C650-462D-9C41-69A3F64C091D}"/>
              </a:ext>
            </a:extLst>
          </p:cNvPr>
          <p:cNvSpPr>
            <a:spLocks noChangeArrowheads="1"/>
          </p:cNvSpPr>
          <p:nvPr/>
        </p:nvSpPr>
        <p:spPr bwMode="auto">
          <a:xfrm>
            <a:off x="738231" y="1168431"/>
            <a:ext cx="10754686"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marL="342900" indent="-342900">
              <a:tabLst>
                <a:tab pos="457200" algn="l"/>
              </a:tabLst>
              <a:defRPr>
                <a:solidFill>
                  <a:schemeClr val="tx1"/>
                </a:solidFill>
                <a:latin typeface="Times New Roman" panose="02020603050405020304" pitchFamily="18" charset="0"/>
              </a:defRPr>
            </a:lvl1pPr>
            <a:lvl2pPr marL="742950" indent="-285750">
              <a:tabLst>
                <a:tab pos="457200" algn="l"/>
              </a:tabLst>
              <a:defRPr>
                <a:solidFill>
                  <a:schemeClr val="tx1"/>
                </a:solidFill>
                <a:latin typeface="Times New Roman" panose="02020603050405020304" pitchFamily="18" charset="0"/>
              </a:defRPr>
            </a:lvl2pPr>
            <a:lvl3pPr marL="1143000" indent="-228600">
              <a:tabLst>
                <a:tab pos="457200" algn="l"/>
              </a:tabLst>
              <a:defRPr>
                <a:solidFill>
                  <a:schemeClr val="tx1"/>
                </a:solidFill>
                <a:latin typeface="Times New Roman" panose="02020603050405020304" pitchFamily="18" charset="0"/>
              </a:defRPr>
            </a:lvl3pPr>
            <a:lvl4pPr marL="1600200" indent="-228600">
              <a:tabLst>
                <a:tab pos="457200" algn="l"/>
              </a:tabLst>
              <a:defRPr>
                <a:solidFill>
                  <a:schemeClr val="tx1"/>
                </a:solidFill>
                <a:latin typeface="Times New Roman" panose="02020603050405020304" pitchFamily="18" charset="0"/>
              </a:defRPr>
            </a:lvl4pPr>
            <a:lvl5pPr marL="2057400" indent="-228600">
              <a:tabLst>
                <a:tab pos="457200" algn="l"/>
              </a:tabLst>
              <a:defRPr>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457200" algn="l"/>
              </a:tabLst>
              <a:defRPr>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457200" algn="l"/>
              </a:tabLst>
              <a:defRPr>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457200" algn="l"/>
              </a:tabLst>
              <a:defRPr>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457200" algn="l"/>
              </a:tabLst>
              <a:defRPr>
                <a:solidFill>
                  <a:schemeClr val="tx1"/>
                </a:solidFill>
                <a:latin typeface="Times New Roman" panose="02020603050405020304" pitchFamily="18" charset="0"/>
              </a:defRPr>
            </a:lvl9pPr>
          </a:lstStyle>
          <a:p>
            <a:pPr algn="just"/>
            <a:r>
              <a:rPr lang="sr-Cyrl-CS" altLang="en-US" sz="2400" dirty="0">
                <a:solidFill>
                  <a:srgbClr val="FFC000"/>
                </a:solidFill>
              </a:rPr>
              <a:t> </a:t>
            </a:r>
            <a:r>
              <a:rPr lang="sr-Cyrl-CS" altLang="en-US" sz="2400" b="1" dirty="0">
                <a:solidFill>
                  <a:srgbClr val="FFC000"/>
                </a:solidFill>
              </a:rPr>
              <a:t>Врсте егоцентричног и социјализованог говора – Пијаже:</a:t>
            </a:r>
          </a:p>
          <a:p>
            <a:pPr algn="just"/>
            <a:endParaRPr lang="sr-Cyrl-CS" altLang="en-US" sz="2400" dirty="0">
              <a:solidFill>
                <a:srgbClr val="FFC000"/>
              </a:solidFill>
            </a:endParaRPr>
          </a:p>
          <a:p>
            <a:pPr marL="457200" indent="-457200" algn="just">
              <a:buAutoNum type="arabicPeriod"/>
            </a:pPr>
            <a:r>
              <a:rPr lang="sr-Cyrl-CS" altLang="en-US" sz="2400" b="1" dirty="0">
                <a:solidFill>
                  <a:srgbClr val="FFC000"/>
                </a:solidFill>
              </a:rPr>
              <a:t>Егоцентрични говор </a:t>
            </a:r>
            <a:r>
              <a:rPr lang="sr-Cyrl-CS" altLang="en-US" sz="2400" dirty="0">
                <a:solidFill>
                  <a:srgbClr val="FFC000"/>
                </a:solidFill>
              </a:rPr>
              <a:t>- Ехолалија</a:t>
            </a:r>
            <a:r>
              <a:rPr lang="sr-Cyrl-CS" altLang="en-US" sz="2400" dirty="0"/>
              <a:t> – дете понавља неку реч више пута и забавља га звучање речи; </a:t>
            </a:r>
            <a:r>
              <a:rPr lang="sr-Cyrl-CS" altLang="en-US" sz="2400" dirty="0">
                <a:solidFill>
                  <a:srgbClr val="FFC000"/>
                </a:solidFill>
              </a:rPr>
              <a:t>монолог</a:t>
            </a:r>
            <a:r>
              <a:rPr lang="sr-Cyrl-CS" altLang="en-US" sz="2400" dirty="0"/>
              <a:t> – дете прича за себе, говор је упућен себи самом и </a:t>
            </a:r>
            <a:r>
              <a:rPr lang="sr-Cyrl-CS" altLang="en-US" sz="2400" dirty="0">
                <a:solidFill>
                  <a:srgbClr val="FFC000"/>
                </a:solidFill>
              </a:rPr>
              <a:t>монолог удвоје </a:t>
            </a:r>
            <a:r>
              <a:rPr lang="sr-Cyrl-CS" altLang="en-US" sz="2400" dirty="0"/>
              <a:t>– када свако дете из дијаде прича само за себе,</a:t>
            </a:r>
            <a:endParaRPr lang="en-US" altLang="en-US" sz="2400" dirty="0"/>
          </a:p>
          <a:p>
            <a:pPr algn="just"/>
            <a:r>
              <a:rPr lang="sr-Cyrl-CS" altLang="en-US" sz="2400" b="1" dirty="0">
                <a:solidFill>
                  <a:srgbClr val="FFC000"/>
                </a:solidFill>
              </a:rPr>
              <a:t>2. Социјализовани говор - </a:t>
            </a:r>
            <a:r>
              <a:rPr lang="sr-Cyrl-CS" altLang="en-US" sz="2400" dirty="0">
                <a:solidFill>
                  <a:srgbClr val="FFC000"/>
                </a:solidFill>
              </a:rPr>
              <a:t>Адаптирана информација </a:t>
            </a:r>
            <a:r>
              <a:rPr lang="sr-Cyrl-CS" altLang="en-US" sz="2400" dirty="0"/>
              <a:t>– када дете саопштава неку информацију другом, </a:t>
            </a:r>
            <a:r>
              <a:rPr lang="sr-Cyrl-CS" altLang="en-US" sz="2400" dirty="0">
                <a:solidFill>
                  <a:srgbClr val="FFC000"/>
                </a:solidFill>
              </a:rPr>
              <a:t>драмска имитација </a:t>
            </a:r>
            <a:r>
              <a:rPr lang="sr-Cyrl-CS" altLang="en-US" sz="2400" dirty="0"/>
              <a:t>– имитира нечију говорну продукцију, </a:t>
            </a:r>
            <a:r>
              <a:rPr lang="sr-Cyrl-CS" altLang="en-US" sz="2400" dirty="0">
                <a:solidFill>
                  <a:srgbClr val="FFC000"/>
                </a:solidFill>
              </a:rPr>
              <a:t>критике и ругање </a:t>
            </a:r>
            <a:r>
              <a:rPr lang="sr-Cyrl-CS" altLang="en-US" sz="2400" dirty="0"/>
              <a:t>– упућене одраслима или вршњацима, </a:t>
            </a:r>
            <a:r>
              <a:rPr lang="sr-Cyrl-CS" altLang="en-US" sz="2400" dirty="0">
                <a:solidFill>
                  <a:srgbClr val="FFC000"/>
                </a:solidFill>
              </a:rPr>
              <a:t>наредбе и жалбе </a:t>
            </a:r>
            <a:r>
              <a:rPr lang="sr-Cyrl-CS" altLang="en-US" sz="2400" dirty="0"/>
              <a:t>– упућују се другом, </a:t>
            </a:r>
            <a:r>
              <a:rPr lang="sr-Cyrl-CS" altLang="en-US" sz="2400" dirty="0">
                <a:solidFill>
                  <a:srgbClr val="FFC000"/>
                </a:solidFill>
              </a:rPr>
              <a:t>социјалне фразе - </a:t>
            </a:r>
            <a:r>
              <a:rPr lang="sr-Cyrl-CS" altLang="en-US" sz="2400" dirty="0"/>
              <a:t>„добар дан, довиђења, хвала...“, </a:t>
            </a:r>
            <a:r>
              <a:rPr lang="sr-Cyrl-CS" altLang="en-US" sz="2400" dirty="0">
                <a:solidFill>
                  <a:srgbClr val="FFC000"/>
                </a:solidFill>
              </a:rPr>
              <a:t>питања и одговори </a:t>
            </a:r>
            <a:r>
              <a:rPr lang="sr-Cyrl-CS" altLang="en-US" sz="2400" dirty="0"/>
              <a:t>– израз радозналости и промишљања, укључује друје особе.</a:t>
            </a:r>
            <a:endParaRPr lang="en-US" altLang="en-US" sz="2400" dirty="0"/>
          </a:p>
          <a:p>
            <a:pPr algn="just"/>
            <a:endParaRPr lang="en-US" altLang="en-US" sz="2400" dirty="0">
              <a:latin typeface="Arial" panose="020B060402020202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4">
            <a:extLst>
              <a:ext uri="{FF2B5EF4-FFF2-40B4-BE49-F238E27FC236}">
                <a16:creationId xmlns:a16="http://schemas.microsoft.com/office/drawing/2014/main" id="{B4F9382A-E57D-4146-A751-EF0A9033D651}"/>
              </a:ext>
            </a:extLst>
          </p:cNvPr>
          <p:cNvSpPr>
            <a:spLocks noChangeArrowheads="1"/>
          </p:cNvSpPr>
          <p:nvPr/>
        </p:nvSpPr>
        <p:spPr bwMode="auto">
          <a:xfrm>
            <a:off x="771787" y="1323907"/>
            <a:ext cx="10628852" cy="4216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tabLst>
                <a:tab pos="457200" algn="l"/>
              </a:tabLst>
              <a:defRPr>
                <a:solidFill>
                  <a:schemeClr val="tx1"/>
                </a:solidFill>
                <a:latin typeface="Times New Roman" panose="02020603050405020304" pitchFamily="18" charset="0"/>
              </a:defRPr>
            </a:lvl1pPr>
            <a:lvl2pPr marL="742950" indent="-285750">
              <a:tabLst>
                <a:tab pos="457200" algn="l"/>
              </a:tabLst>
              <a:defRPr>
                <a:solidFill>
                  <a:schemeClr val="tx1"/>
                </a:solidFill>
                <a:latin typeface="Times New Roman" panose="02020603050405020304" pitchFamily="18" charset="0"/>
              </a:defRPr>
            </a:lvl2pPr>
            <a:lvl3pPr marL="1143000" indent="-228600">
              <a:tabLst>
                <a:tab pos="457200" algn="l"/>
              </a:tabLst>
              <a:defRPr>
                <a:solidFill>
                  <a:schemeClr val="tx1"/>
                </a:solidFill>
                <a:latin typeface="Times New Roman" panose="02020603050405020304" pitchFamily="18" charset="0"/>
              </a:defRPr>
            </a:lvl3pPr>
            <a:lvl4pPr marL="1600200" indent="-228600">
              <a:tabLst>
                <a:tab pos="457200" algn="l"/>
              </a:tabLst>
              <a:defRPr>
                <a:solidFill>
                  <a:schemeClr val="tx1"/>
                </a:solidFill>
                <a:latin typeface="Times New Roman" panose="02020603050405020304" pitchFamily="18" charset="0"/>
              </a:defRPr>
            </a:lvl4pPr>
            <a:lvl5pPr marL="2057400" indent="-228600">
              <a:tabLst>
                <a:tab pos="457200" algn="l"/>
              </a:tabLst>
              <a:defRPr>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457200" algn="l"/>
              </a:tabLst>
              <a:defRPr>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457200" algn="l"/>
              </a:tabLst>
              <a:defRPr>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457200" algn="l"/>
              </a:tabLst>
              <a:defRPr>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457200" algn="l"/>
              </a:tabLst>
              <a:defRPr>
                <a:solidFill>
                  <a:schemeClr val="tx1"/>
                </a:solidFill>
                <a:latin typeface="Times New Roman" panose="02020603050405020304" pitchFamily="18" charset="0"/>
              </a:defRPr>
            </a:lvl9pPr>
          </a:lstStyle>
          <a:p>
            <a:pPr algn="just"/>
            <a:r>
              <a:rPr lang="sr-Cyrl-CS" altLang="en-US" sz="2000" b="1" dirty="0"/>
              <a:t>		</a:t>
            </a:r>
            <a:r>
              <a:rPr lang="sr-Cyrl-CS" altLang="en-US" sz="2800" dirty="0">
                <a:solidFill>
                  <a:srgbClr val="FFC000"/>
                </a:solidFill>
              </a:rPr>
              <a:t>Однос мишљења и говора током развоја:</a:t>
            </a:r>
          </a:p>
          <a:p>
            <a:pPr algn="just"/>
            <a:endParaRPr lang="en-US" altLang="en-US" sz="2000" u="sng" dirty="0">
              <a:solidFill>
                <a:srgbClr val="FFC000"/>
              </a:solidFill>
            </a:endParaRPr>
          </a:p>
          <a:p>
            <a:pPr algn="just"/>
            <a:r>
              <a:rPr lang="sr-Cyrl-CS" altLang="en-US" sz="2000" b="1" dirty="0">
                <a:solidFill>
                  <a:srgbClr val="FFC000"/>
                </a:solidFill>
              </a:rPr>
              <a:t>1. Женевска</a:t>
            </a:r>
            <a:r>
              <a:rPr lang="sr-Cyrl-CS" altLang="en-US" sz="2000" b="1" dirty="0">
                <a:solidFill>
                  <a:schemeClr val="hlink"/>
                </a:solidFill>
              </a:rPr>
              <a:t> </a:t>
            </a:r>
            <a:r>
              <a:rPr lang="sr-Cyrl-CS" altLang="en-US" sz="2000" b="1" dirty="0">
                <a:solidFill>
                  <a:srgbClr val="FFC000"/>
                </a:solidFill>
              </a:rPr>
              <a:t>школа</a:t>
            </a:r>
            <a:r>
              <a:rPr lang="sr-Cyrl-CS" altLang="en-US" sz="2000" dirty="0">
                <a:solidFill>
                  <a:srgbClr val="FFC000"/>
                </a:solidFill>
              </a:rPr>
              <a:t> – Пијаже,</a:t>
            </a:r>
            <a:r>
              <a:rPr lang="sr-Cyrl-CS" altLang="en-US" sz="2000" dirty="0"/>
              <a:t> Инхелдер, Синклер де Цварт – говор је само једна симболичка функција (као и имитирање и симболичка игра), настаје у фази симболичке интелигенције;</a:t>
            </a:r>
            <a:endParaRPr lang="en-US" altLang="en-US" sz="2000" dirty="0"/>
          </a:p>
          <a:p>
            <a:pPr algn="just"/>
            <a:r>
              <a:rPr lang="sr-Cyrl-CS" altLang="en-US" sz="2000" b="1" dirty="0">
                <a:solidFill>
                  <a:srgbClr val="FFC000"/>
                </a:solidFill>
              </a:rPr>
              <a:t>2. Московска школа  </a:t>
            </a:r>
            <a:r>
              <a:rPr lang="sr-Cyrl-CS" altLang="en-US" sz="2000" dirty="0">
                <a:solidFill>
                  <a:srgbClr val="FFC000"/>
                </a:solidFill>
              </a:rPr>
              <a:t>- Виготски </a:t>
            </a:r>
            <a:r>
              <a:rPr lang="sr-Cyrl-CS" altLang="en-US" sz="2000" dirty="0"/>
              <a:t>– „ми кроз друге постајемо оно што јесмо“ и „мисао се на изражава речју, него остварује у речи“, „узајамно деловањ</a:t>
            </a:r>
            <a:r>
              <a:rPr lang="en-US" altLang="en-US" sz="2000" dirty="0"/>
              <a:t>е</a:t>
            </a:r>
            <a:r>
              <a:rPr lang="sr-Cyrl-CS" altLang="en-US" sz="2000" dirty="0"/>
              <a:t> мишљења и говора значи организацију когнитивних функција на вишем нивоу“;</a:t>
            </a:r>
            <a:endParaRPr lang="en-US" altLang="en-US" sz="2000" dirty="0"/>
          </a:p>
          <a:p>
            <a:pPr algn="just"/>
            <a:r>
              <a:rPr lang="sr-Cyrl-CS" altLang="en-US" sz="2000" b="1" dirty="0">
                <a:solidFill>
                  <a:srgbClr val="FFC000"/>
                </a:solidFill>
              </a:rPr>
              <a:t>3. И</a:t>
            </a:r>
            <a:r>
              <a:rPr lang="sr-Cyrl-CS" altLang="en-US" sz="2000" dirty="0">
                <a:solidFill>
                  <a:srgbClr val="FFC000"/>
                </a:solidFill>
              </a:rPr>
              <a:t>.</a:t>
            </a:r>
            <a:r>
              <a:rPr lang="sr-Cyrl-CS" altLang="en-US" sz="2000" b="1" dirty="0">
                <a:solidFill>
                  <a:srgbClr val="FFC000"/>
                </a:solidFill>
              </a:rPr>
              <a:t>Ивић</a:t>
            </a:r>
            <a:r>
              <a:rPr lang="sr-Cyrl-CS" altLang="en-US" sz="2000" dirty="0">
                <a:solidFill>
                  <a:srgbClr val="FFC000"/>
                </a:solidFill>
              </a:rPr>
              <a:t> </a:t>
            </a:r>
            <a:r>
              <a:rPr lang="sr-Cyrl-CS" altLang="en-US" sz="2000" dirty="0"/>
              <a:t>– допринос у тумачењу говора као симболичке функције – говор настаје и развија се у непосредној комуникцији – асиметричној дијади дете – одрасли.</a:t>
            </a:r>
          </a:p>
          <a:p>
            <a:pPr algn="just"/>
            <a:endParaRPr lang="en-US" altLang="en-US" sz="2000" dirty="0"/>
          </a:p>
          <a:p>
            <a:pPr algn="just"/>
            <a:r>
              <a:rPr lang="sr-Cyrl-CS" altLang="en-US" sz="2000" dirty="0"/>
              <a:t>„Са једне стране, дечја растућа когниција... утиче на дечји лингвистички развитак, с друге стране, пораст језичке вештине креће унапред дечји когнитивни развитак“ (Луис)</a:t>
            </a:r>
            <a:endParaRPr lang="en-US" altLang="en-US" sz="2000" dirty="0"/>
          </a:p>
          <a:p>
            <a:pPr algn="just"/>
            <a:endParaRPr lang="en-US" altLang="en-US" sz="2000" dirty="0">
              <a:latin typeface="Arial" panose="020B060402020202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4">
            <a:extLst>
              <a:ext uri="{FF2B5EF4-FFF2-40B4-BE49-F238E27FC236}">
                <a16:creationId xmlns:a16="http://schemas.microsoft.com/office/drawing/2014/main" id="{64C9091D-2D04-471B-A33D-AE5C3A2DD4A5}"/>
              </a:ext>
            </a:extLst>
          </p:cNvPr>
          <p:cNvSpPr>
            <a:spLocks noChangeArrowheads="1"/>
          </p:cNvSpPr>
          <p:nvPr/>
        </p:nvSpPr>
        <p:spPr bwMode="auto">
          <a:xfrm>
            <a:off x="696286" y="614363"/>
            <a:ext cx="10729520" cy="563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tabLst>
                <a:tab pos="457200" algn="l"/>
              </a:tabLst>
              <a:defRPr>
                <a:solidFill>
                  <a:schemeClr val="tx1"/>
                </a:solidFill>
                <a:latin typeface="Times New Roman" panose="02020603050405020304" pitchFamily="18" charset="0"/>
              </a:defRPr>
            </a:lvl1pPr>
            <a:lvl2pPr marL="742950" indent="-285750">
              <a:tabLst>
                <a:tab pos="457200" algn="l"/>
              </a:tabLst>
              <a:defRPr>
                <a:solidFill>
                  <a:schemeClr val="tx1"/>
                </a:solidFill>
                <a:latin typeface="Times New Roman" panose="02020603050405020304" pitchFamily="18" charset="0"/>
              </a:defRPr>
            </a:lvl2pPr>
            <a:lvl3pPr marL="1143000" indent="-228600">
              <a:tabLst>
                <a:tab pos="457200" algn="l"/>
              </a:tabLst>
              <a:defRPr>
                <a:solidFill>
                  <a:schemeClr val="tx1"/>
                </a:solidFill>
                <a:latin typeface="Times New Roman" panose="02020603050405020304" pitchFamily="18" charset="0"/>
              </a:defRPr>
            </a:lvl3pPr>
            <a:lvl4pPr marL="1600200" indent="-228600">
              <a:tabLst>
                <a:tab pos="457200" algn="l"/>
              </a:tabLst>
              <a:defRPr>
                <a:solidFill>
                  <a:schemeClr val="tx1"/>
                </a:solidFill>
                <a:latin typeface="Times New Roman" panose="02020603050405020304" pitchFamily="18" charset="0"/>
              </a:defRPr>
            </a:lvl4pPr>
            <a:lvl5pPr marL="2057400" indent="-228600">
              <a:tabLst>
                <a:tab pos="457200" algn="l"/>
              </a:tabLst>
              <a:defRPr>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457200" algn="l"/>
              </a:tabLst>
              <a:defRPr>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457200" algn="l"/>
              </a:tabLst>
              <a:defRPr>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457200" algn="l"/>
              </a:tabLst>
              <a:defRPr>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457200" algn="l"/>
              </a:tabLst>
              <a:defRPr>
                <a:solidFill>
                  <a:schemeClr val="tx1"/>
                </a:solidFill>
                <a:latin typeface="Times New Roman" panose="02020603050405020304" pitchFamily="18" charset="0"/>
              </a:defRPr>
            </a:lvl9pPr>
          </a:lstStyle>
          <a:p>
            <a:pPr algn="just"/>
            <a:r>
              <a:rPr lang="sr-Cyrl-CS" altLang="en-US" sz="2400" b="1" dirty="0"/>
              <a:t>		</a:t>
            </a:r>
            <a:r>
              <a:rPr lang="sr-Cyrl-CS" altLang="en-US" sz="2400" dirty="0">
                <a:solidFill>
                  <a:srgbClr val="FFC000"/>
                </a:solidFill>
              </a:rPr>
              <a:t>Аспекти развоја говора:</a:t>
            </a:r>
          </a:p>
          <a:p>
            <a:pPr algn="just"/>
            <a:endParaRPr lang="en-US" altLang="en-US" sz="2400" u="sng" dirty="0">
              <a:solidFill>
                <a:schemeClr val="hlink"/>
              </a:solidFill>
            </a:endParaRPr>
          </a:p>
          <a:p>
            <a:pPr algn="just"/>
            <a:r>
              <a:rPr lang="sr-Cyrl-CS" altLang="en-US" sz="2400" dirty="0">
                <a:solidFill>
                  <a:srgbClr val="FFC000"/>
                </a:solidFill>
              </a:rPr>
              <a:t>1. фонетски </a:t>
            </a:r>
            <a:r>
              <a:rPr lang="sr-Cyrl-CS" altLang="en-US" sz="2400" dirty="0"/>
              <a:t>– фонеме – гласови и прозодијски систем – паузе, нагласци и интонација;</a:t>
            </a:r>
            <a:endParaRPr lang="en-US" altLang="en-US" sz="2400" dirty="0"/>
          </a:p>
          <a:p>
            <a:pPr algn="just"/>
            <a:r>
              <a:rPr lang="sr-Cyrl-CS" altLang="en-US" sz="2400" dirty="0">
                <a:solidFill>
                  <a:srgbClr val="FFC000"/>
                </a:solidFill>
              </a:rPr>
              <a:t>2. синтаксички </a:t>
            </a:r>
            <a:r>
              <a:rPr lang="sr-Cyrl-CS" altLang="en-US" sz="2400" dirty="0"/>
              <a:t>– начин повезивања морфема,</a:t>
            </a:r>
            <a:endParaRPr lang="en-US" altLang="en-US" sz="2400" dirty="0"/>
          </a:p>
          <a:p>
            <a:pPr algn="just"/>
            <a:r>
              <a:rPr lang="sr-Cyrl-CS" altLang="en-US" sz="2400" dirty="0">
                <a:solidFill>
                  <a:srgbClr val="FFC000"/>
                </a:solidFill>
              </a:rPr>
              <a:t>3. семантички </a:t>
            </a:r>
            <a:r>
              <a:rPr lang="sr-Cyrl-CS" altLang="en-US" sz="2400" dirty="0"/>
              <a:t>– испитивање значења – како деца уче да разумеју и стварају значења (Тарнер)</a:t>
            </a:r>
          </a:p>
          <a:p>
            <a:pPr algn="just"/>
            <a:endParaRPr lang="en-US" altLang="en-US" sz="2400" dirty="0"/>
          </a:p>
          <a:p>
            <a:pPr algn="just"/>
            <a:r>
              <a:rPr lang="sr-Cyrl-CS" altLang="en-US" sz="2400" dirty="0">
                <a:solidFill>
                  <a:srgbClr val="FFC000"/>
                </a:solidFill>
              </a:rPr>
              <a:t>„Развој артикулације гласова се завршава са 7 година, до краја треће године дете треба да користи све врсте речи, а да током предшколског узраста савлада флексију речи (деклинацију и коњугацију) и почне да усваја значења речи“</a:t>
            </a:r>
            <a:r>
              <a:rPr lang="sr-Cyrl-CS" altLang="en-US" sz="2400" dirty="0"/>
              <a:t> (Матић, 1982)</a:t>
            </a:r>
          </a:p>
          <a:p>
            <a:pPr algn="just"/>
            <a:endParaRPr lang="en-US" altLang="en-US" sz="2400" dirty="0"/>
          </a:p>
          <a:p>
            <a:pPr algn="just"/>
            <a:r>
              <a:rPr lang="sr-Cyrl-CS" altLang="en-US" sz="2400" dirty="0"/>
              <a:t>„До 4-5. године сва деца стичу знање о главним компонентама синтаксичке структуре свог матерњег језика“ (Тарнер)</a:t>
            </a:r>
          </a:p>
        </p:txBody>
      </p:sp>
    </p:spTree>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55</TotalTime>
  <Words>2415</Words>
  <Application>Microsoft Office PowerPoint</Application>
  <PresentationFormat>Widescreen</PresentationFormat>
  <Paragraphs>139</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Century Gothic</vt:lpstr>
      <vt:lpstr>Times New Roman</vt:lpstr>
      <vt:lpstr>Wingdings 3</vt:lpstr>
      <vt:lpstr>Slice</vt:lpstr>
      <vt:lpstr>Академија техничко-васпитачких струковних студија Ниш Одсек Пирот</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Академија техничко-васпитачких струковних студија Ниш Одсек Пирот</dc:title>
  <dc:creator>Admin</dc:creator>
  <cp:lastModifiedBy>Admin</cp:lastModifiedBy>
  <cp:revision>7</cp:revision>
  <dcterms:created xsi:type="dcterms:W3CDTF">2020-04-08T08:10:58Z</dcterms:created>
  <dcterms:modified xsi:type="dcterms:W3CDTF">2020-04-08T09:06:52Z</dcterms:modified>
</cp:coreProperties>
</file>