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20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5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83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6772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0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4607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42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43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3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4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9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8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2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2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5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1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468580F-7820-4860-9E61-1993B3E8973A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6099C6-3485-4C42-BE1D-BC1071E4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8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.4.2020.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E3E51586-E3CA-4505-BFAD-DCF32EB58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922646"/>
            <a:ext cx="8229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би се избегао ефекат сазревања – посебно у развојоној – дечјој психологији се користи</a:t>
            </a:r>
            <a:endParaRPr lang="en-US" alt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0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 са контролном групом:</a:t>
            </a:r>
            <a:endParaRPr lang="en-US" altLang="en-US" sz="2000" b="1" u="sng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		= 		К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А1				А1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				/__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А2				А2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Де= А2 – А2		Дк=А2-А1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Д= Де - Дк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Значај контролне групе (Хилгард) 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уједначавање група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FA586E7-1DBC-4546-8005-98CA26D25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7" y="806907"/>
            <a:ext cx="10989578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и интелигенција </a:t>
            </a:r>
            <a:endParaRPr lang="en-US" altLang="en-US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 – могућност обављања неког посла</a:t>
            </a:r>
            <a:r>
              <a:rPr lang="sr-Cyrl-C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бити компетентан, бити у стању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Врсте: 1. сензорне,		2.моторне, 	3.менталне: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ИНТЕЛИГЕНЦИЈА</a:t>
            </a:r>
            <a:endParaRPr lang="en-US" altLang="en-US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Дефиниције: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-способност сналажења у новонасталим околностима,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-способност за учење,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-способност решавања проблема,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-увиђања веза односа између предмета и појава,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-увиђање везе имеђу узрока и последица.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Улога наследних и срединских чинилаца: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Различита схватања – 45% до 85% интелектуалне способности зависи од наслеђа, нативисти и емпиристи;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Кател – теорија инвестирања – значај вежбања,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 околине који су покретачи интелектуалног развоја: социолошки, еколошки, психолошки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Сличност интелигенције сродника - Генеалошка – педигри-метода – Голтон- породична стабла,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Њумен: браћа и сестре – 0,50, близанци – 0,70 и монозиготни близанци – 0,90,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Кардинер – утицај промене средине на интелектуални развој – црнци на северу и белци на југу САД,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516C9485-7CDD-434A-B00B-AA6B81DA6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73" y="1547159"/>
            <a:ext cx="10897299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интелигенције: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пренаучна–преспирманова ера: анегдотско закључивање о интелигенцији – интелигенцију чине независне способности,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А) Спирман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факторска анализа интелигенције; двофакторска или хијерархијска теорија; закони ноогенезе: спознавање сопственог искуства, едукција релација, едукција корелата;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sr-Cyrl-CS" altLang="en-US" sz="24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А= Г + С</a:t>
            </a:r>
          </a:p>
          <a:p>
            <a:pPr algn="just"/>
            <a:endParaRPr lang="en-US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А=успех у некој активности,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Г- генерални – општи фактор способности, важнији,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С-специфични фактор ( разликује се од активности до активности)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9">
            <a:extLst>
              <a:ext uri="{FF2B5EF4-FFF2-40B4-BE49-F238E27FC236}">
                <a16:creationId xmlns:a16="http://schemas.microsoft.com/office/drawing/2014/main" id="{D6E84078-4437-419F-882A-285090E73A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3048000"/>
            <a:ext cx="11430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10">
            <a:extLst>
              <a:ext uri="{FF2B5EF4-FFF2-40B4-BE49-F238E27FC236}">
                <a16:creationId xmlns:a16="http://schemas.microsoft.com/office/drawing/2014/main" id="{5BF46BC5-5A28-4C30-9D90-4DCAAFD68C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048000"/>
            <a:ext cx="10287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6">
            <a:extLst>
              <a:ext uri="{FF2B5EF4-FFF2-40B4-BE49-F238E27FC236}">
                <a16:creationId xmlns:a16="http://schemas.microsoft.com/office/drawing/2014/main" id="{8958ADD3-14F8-4912-8B0B-8558F7BAD6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886200"/>
            <a:ext cx="14859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7">
            <a:extLst>
              <a:ext uri="{FF2B5EF4-FFF2-40B4-BE49-F238E27FC236}">
                <a16:creationId xmlns:a16="http://schemas.microsoft.com/office/drawing/2014/main" id="{E53BC650-0060-4681-B6E9-C67F5DC13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8862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8">
            <a:extLst>
              <a:ext uri="{FF2B5EF4-FFF2-40B4-BE49-F238E27FC236}">
                <a16:creationId xmlns:a16="http://schemas.microsoft.com/office/drawing/2014/main" id="{EB60ABCE-CDE9-4AE1-A6C1-46A5B72EF8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886200"/>
            <a:ext cx="10287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4">
            <a:extLst>
              <a:ext uri="{FF2B5EF4-FFF2-40B4-BE49-F238E27FC236}">
                <a16:creationId xmlns:a16="http://schemas.microsoft.com/office/drawing/2014/main" id="{EA461413-9B1E-4379-9EC4-271B536C16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4876800"/>
            <a:ext cx="9144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5">
            <a:extLst>
              <a:ext uri="{FF2B5EF4-FFF2-40B4-BE49-F238E27FC236}">
                <a16:creationId xmlns:a16="http://schemas.microsoft.com/office/drawing/2014/main" id="{71FCEA63-F40A-4BE5-99F5-36DC63DC3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876800"/>
            <a:ext cx="10287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11">
            <a:extLst>
              <a:ext uri="{FF2B5EF4-FFF2-40B4-BE49-F238E27FC236}">
                <a16:creationId xmlns:a16="http://schemas.microsoft.com/office/drawing/2014/main" id="{EC89E28A-D539-4BA7-877C-E621D0CE9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75" y="511175"/>
            <a:ext cx="10528184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 Терстонова теорија –  „примарне менталне способности“, 1938. седмофакторска – </a:t>
            </a:r>
            <a:r>
              <a:rPr lang="en-U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W, V, N, M, P, R, S /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првог и другог реда</a:t>
            </a:r>
          </a:p>
          <a:p>
            <a:pPr eaLnBrk="1" hangingPunct="1"/>
            <a:endParaRPr lang="en-US" alt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Ц) Гилфорд – 1967. морфолошки модел, три димензије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интелектуалне способности: операције, производи и садржаји: 120 до 150 фактора чине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Rectangle 12">
            <a:extLst>
              <a:ext uri="{FF2B5EF4-FFF2-40B4-BE49-F238E27FC236}">
                <a16:creationId xmlns:a16="http://schemas.microsoft.com/office/drawing/2014/main" id="{C75FF73E-80E6-4FEB-BF12-F7459FAE5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481263"/>
            <a:ext cx="1976438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sr-Cyrl-CS" altLang="en-US" sz="2000" b="1" u="sng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интелигенцију:</a:t>
            </a:r>
            <a:endParaRPr lang="en-US" altLang="en-US" sz="200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71" name="Rectangle 13">
            <a:extLst>
              <a:ext uri="{FF2B5EF4-FFF2-40B4-BE49-F238E27FC236}">
                <a16:creationId xmlns:a16="http://schemas.microsoft.com/office/drawing/2014/main" id="{1A90F2A6-DC3C-494B-B069-2EB1D31D4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1"/>
            <a:ext cx="49530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sr-Cyrl-CS" altLang="en-US" sz="20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меморија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		</a:t>
            </a:r>
            <a:r>
              <a:rPr lang="sr-Cyrl-CS" altLang="en-US" sz="20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мишљење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5372" name="Rectangle 14">
            <a:extLst>
              <a:ext uri="{FF2B5EF4-FFF2-40B4-BE49-F238E27FC236}">
                <a16:creationId xmlns:a16="http://schemas.microsoft.com/office/drawing/2014/main" id="{B0EDD2D9-33D1-4D6E-B9EA-1B30DAA10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739" y="454145"/>
            <a:ext cx="476438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sr-Cyrl-CS" altLang="en-US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sr-Cyrl-CS" altLang="en-US" sz="1600" dirty="0">
                <a:latin typeface="Arial" panose="020B0604020202020204" pitchFamily="34" charset="0"/>
                <a:cs typeface="Times New Roman" panose="02020603050405020304" pitchFamily="18" charset="0"/>
              </a:rPr>
              <a:t>							</a:t>
            </a:r>
            <a:endParaRPr lang="en-US" altLang="en-US" sz="1100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5373" name="Rectangle 15">
            <a:extLst>
              <a:ext uri="{FF2B5EF4-FFF2-40B4-BE49-F238E27FC236}">
                <a16:creationId xmlns:a16="http://schemas.microsoft.com/office/drawing/2014/main" id="{8B0A2D99-B037-4BED-8012-E484EADFC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40603"/>
            <a:ext cx="662232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sr-Cyrl-CS" altLang="en-US" sz="1600" dirty="0">
                <a:latin typeface="Arial" panose="020B0604020202020204" pitchFamily="34" charset="0"/>
                <a:cs typeface="Times New Roman" panose="02020603050405020304" pitchFamily="18" charset="0"/>
              </a:rPr>
              <a:t>		</a:t>
            </a:r>
            <a:r>
              <a:rPr lang="sr-Cyrl-C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		</a:t>
            </a:r>
            <a:r>
              <a:rPr lang="sr-Cyrl-C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когниција        продукција	процена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4" name="Rectangle 16">
            <a:extLst>
              <a:ext uri="{FF2B5EF4-FFF2-40B4-BE49-F238E27FC236}">
                <a16:creationId xmlns:a16="http://schemas.microsoft.com/office/drawing/2014/main" id="{0B7E365C-DDB8-47DF-9C0E-7678620AD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5025223"/>
            <a:ext cx="614937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sr-Cyrl-CS" altLang="en-US" sz="1600" dirty="0">
                <a:latin typeface="Arial" panose="020B0604020202020204" pitchFamily="34" charset="0"/>
                <a:cs typeface="Times New Roman" panose="02020603050405020304" pitchFamily="18" charset="0"/>
              </a:rPr>
              <a:t>								</a:t>
            </a:r>
            <a:endParaRPr lang="en-US" altLang="en-US" sz="1100" dirty="0">
              <a:latin typeface="Arial" panose="020B0604020202020204" pitchFamily="34" charset="0"/>
            </a:endParaRPr>
          </a:p>
          <a:p>
            <a:r>
              <a:rPr lang="sr-Cyrl-CS" altLang="en-US" sz="1600" dirty="0">
                <a:latin typeface="Arial" panose="020B0604020202020204" pitchFamily="34" charset="0"/>
                <a:cs typeface="Times New Roman" panose="02020603050405020304" pitchFamily="18" charset="0"/>
              </a:rPr>
              <a:t>						</a:t>
            </a:r>
            <a:r>
              <a:rPr lang="sr-Cyrl-C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конвергентна</a:t>
            </a:r>
            <a:r>
              <a:rPr lang="sr-Cyrl-C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C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дивергентна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B002DC62-8768-4192-A80C-68118F231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75" y="1244630"/>
            <a:ext cx="1091407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Ајзенк – параметар квалитета – снага и брзина,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Вернон – хијерархијска организација способности – општи фактор – опште способности,  шири групни фактори – вербално-нумеричке и практично-механичко-спацијалне, ужи и специфични фактори.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Ф) Кател -  флуидна и кристализована интелигенција.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МЕРЕЊЕ ИНТЕЛИГЕНЦИЈЕ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1905. године – о интелигенцији се размишљало анегдотски, први тест за мерење интелигенције – Бине – Симонова скала, настала из потребе евидентирања деце која не могу да прате редовну наставу, ревизије – измене – Станфорд-Бине, Београдска ревизија Б.Стевановић, Нова Београдска ревизија И.Ивић и сар., ТЦЉФ, ГТПО, Косов тест, Армијски Алфа и Бета тест, Равенове матрице, Домино-тест,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WISC (WB-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Векслерови тестови;  од тридесетих година прошлог века –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покрет менталног тестирања.</a:t>
            </a:r>
            <a:endParaRPr lang="en-US" alt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A69125F2-7A07-4609-9924-C4683854B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563" y="1457871"/>
            <a:ext cx="1074629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Количник интелигенције (Штерн): бројни израз нечије интелигенције, </a:t>
            </a:r>
          </a:p>
          <a:p>
            <a:pPr algn="just"/>
            <a:endParaRPr lang="sr-Cyrl-CS" altLang="en-US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количник менталног узраста (броја поена за тестовима интелигенције) и календарског узраста (броја година испитаника)</a:t>
            </a:r>
            <a:endParaRPr lang="en-US" altLang="en-US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     </a:t>
            </a: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24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IQ= MA : CA X 100</a:t>
            </a:r>
            <a:endParaRPr lang="sr-Cyrl-CS" altLang="en-US" sz="2400" b="1" u="sng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скали од 0 до 200 природних бројева</a:t>
            </a:r>
          </a:p>
          <a:p>
            <a:pPr algn="just"/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Векслер - ДУК	- релативни положај испитаника у односу на његову генерацију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32837B9C-F95A-45A4-81E3-D8B2FAFAF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084263"/>
            <a:ext cx="7543800" cy="44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Расподела интелигенције у популацији – Терман – (нормална расподела):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sr-Cyrl-C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(поени)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%		</a:t>
            </a:r>
            <a:r>
              <a:rPr lang="sr-Cyrl-C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опис	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Изнад 140		1	врло висока интелиген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120 до 140	11	висока интелигенција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110 до 120	18	изнад просечна интелиген.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90 до 110		46	просечна интелигенција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80 до 90		15	испод просечна интелиген.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70 до 80		6	гранични случајеви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Испод 70		2-3	ментална ретардација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7A7DD6DF-77E5-4E57-85E4-B1F7ADD1B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7" y="1112482"/>
            <a:ext cx="10838576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Категорије менталне ратардације: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лака – 51 – 70 поена интелектуалног количника,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умерена – 36 – 50,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тежа – 35 – 21,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тешка – испод 20 поена.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Надарени – изнад 120 – 130 поена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надарени, потенцијални генији – 2,2% у популацији, постижу успех на тестовима интелигенције, али и у животу.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Почеци развоја интелигенције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sr-Cyrl-C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Бине -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праћење предмета погледом, обраћање пажње на звукове, хватање предмета при додиру итд.,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Пијаже – интенционалност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(намера) - повезивање циља и средства и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константност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(сталност) предмета – 8-9 месец,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Интелигенција расте до адолесцентног периода – 20 – 25 година, затим је плато – задржава се на постигнутом нивоу до 50 – 55 година, затим благо опада, питање је </a:t>
            </a:r>
            <a:r>
              <a:rPr lang="sr-Cyrl-C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достиже врхунац интелектуалног развоја.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6BD13BBB-3898-4FBD-A1D5-18154A979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951" y="684214"/>
            <a:ext cx="10947633" cy="529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Стадијуми интелектуалног развоја – Пијаже когнитивно-развојна – теорија стадијалног развоја – Женевска школа: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сензо-моторна интелигенција- од рођења до 2 године,</a:t>
            </a:r>
          </a:p>
          <a:p>
            <a:pPr algn="just">
              <a:buFontTx/>
              <a:buAutoNum type="arabicPeriod"/>
            </a:pP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преконкретне операције – од 2. до 7. године: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симболичка интелигенција до 4. године,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б)интуитивна до 7 године – егоцентризам, иреверзибилност операција,</a:t>
            </a:r>
          </a:p>
          <a:p>
            <a:pPr algn="just"/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конкретне операције – од 7. до 11-12 година,</a:t>
            </a:r>
          </a:p>
          <a:p>
            <a:pPr algn="just"/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формалне операције – од 11-12 до краја живота.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Блум -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 интелектуалних потенцијала се развије до 4. године, 30% до 8. и осталих 20% током младости, знаћај формативних година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CS" altLang="en-US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Бернштајн - </a:t>
            </a:r>
            <a:r>
              <a:rPr lang="sr-Cyrl-C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„подизање умног количника“ – културна депривација и како је превазићи – ограничени и разрађени код говора, „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start program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68414FD6-8676-4B7C-A39A-7B299A77A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1" y="962026"/>
            <a:ext cx="1074629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 проблеми педагошке психологије</a:t>
            </a:r>
            <a:endParaRPr lang="en-US" altLang="en-US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R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Дилема да ли је педагошка психологија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психологија за васпитаче или психологија за наставнике;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ли педагошкла психологија садржи само принципе опште психологије и упутства за њихову практичну примену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Ли Торндајк – 1903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Педагошка психологија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Psychology)</a:t>
            </a:r>
            <a:endParaRPr lang="sr-Cyrl-C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педагошке психологије:</a:t>
            </a:r>
            <a:endParaRPr lang="en-US" altLang="en-US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упознати човека,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2.открити како се људска природа мења под утицајем васпитања</a:t>
            </a:r>
            <a:r>
              <a:rPr lang="sr-Latn-R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психологија образовања или психологија васпитања и образовања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Дефиниција: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Научна дисциплина која се бави испитивањем психолошких проблема у процесима васпитања и образовања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E98A2E28-1DC7-4990-9B15-F2E66A960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451" y="1551963"/>
            <a:ext cx="1130835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sr-Latn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Задатак васпита</a:t>
            </a:r>
            <a:r>
              <a:rPr lang="sr-Cyrl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њ</a:t>
            </a:r>
            <a:r>
              <a:rPr lang="sr-Latn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sr-Latn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азвија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њ</a:t>
            </a:r>
            <a:r>
              <a:rPr lang="sr-Latn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добро интегрисане личн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Latn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sr-Latn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која ће бити способна да у друштву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преузме онолику одговорност колику јој њене способности дозвољавају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педагошке психологије -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општи проблеми учења: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памћење, заборављање, праћење напредовања током учења, интелектуални рад и умор, улога пола, мотивација, трансфер..., као и психолошки проблеми наставе, однос учења и развоја, индивидуалне разлике, васпитљивост способности...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Сродне дисциплине: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психологија, општа психологија, социјална, психологија рада, клиничка, специјална педагогија, педагогија...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19D6E321-1ED6-44CA-827B-FB407FA40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07" y="971500"/>
            <a:ext cx="10939244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Историјски увод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Демокрит -5 век пре н.е. -  први материјалистички филозоф који се бавио проблемима психологије и истицао је вредности образовања,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Платон – „Држава“, сматра се „оцем“ професионалне оријентације,</a:t>
            </a:r>
            <a:endParaRPr lang="sr-Latn-R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Аристотел – у својим делима је дефинисао прву периодизацију развоја, интересовао се за пренатални развој,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19. века – васпитање управљено ка одређеном циљу  - обликовање дечјег понашања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Јан Амос Коменски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17. век – реформа педагошке теорије и праксе – између човека и природе влада хармонија, онтогенетски развој човека је унутрашње детерминисан и креће се по природним законитостима: сензорни, па виши ментални процеси;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„Велика дидактика“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предметно-разредно-часовни систем, улога матерњег језика, демократизација образовања, настава треба да буде узрасно адекватна, ученици треба активно сами да долазе до својих сазнања: „да гледају својим очима и мисле својом главом“ („Свет у сликама“), значај унутрашње мотивације,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B771D6F7-B6D1-47B5-B680-62C07EE2F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73" y="1981200"/>
            <a:ext cx="1077146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Ж.Ж. Русо – 18. век – „Емил или о васпитању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endParaRPr lang="en-US" alt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дете у свом развоју пролази кроз одређене стадијуме: рано детињство – емоције, средње – чула, касно или дечаштво – интелект, адолесценција – моралне, естетске и социјалне особине.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Деца су по својој природи добра, друштво их квари, зато треба да се развијају у природи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E56CAA56-ED5A-44BF-8D1F-E50049923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951" y="2054116"/>
            <a:ext cx="1068757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Песталоци – </a:t>
            </a:r>
            <a:r>
              <a:rPr lang="en-US" altLang="en-US" sz="24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крај</a:t>
            </a:r>
            <a:r>
              <a:rPr lang="en-U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почетак 19. века </a:t>
            </a:r>
            <a:r>
              <a:rPr lang="sr-Cyrl-C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C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васпитање и образовање треба прилагодити узрасним карактеристикама детета, најпре треба вежбати сензорне импресије, активност је значајна, најважније је да дете постане изграђена личност – однос мајке (породице)  и наставника према детету</a:t>
            </a:r>
            <a:r>
              <a:rPr lang="sr-Cyrl-C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Теорија еволуције - Дарвин – 19. век </a:t>
            </a:r>
            <a:r>
              <a:rPr lang="sr-Cyrl-C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C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Порекло врста – 1859, Порекло човека – 1871, Изражавање емоција код човека и животиња – 1872, Биографска скица једне бебе,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премостио јаз између животињске и људске психологије,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 Голтон – 19. век </a:t>
            </a:r>
            <a:r>
              <a:rPr lang="sr-Cyrl-C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„Наследни геније“ – 1869. – генеалошка – педигри метода, Психометријски експерименти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6CE299CB-BFFA-49DC-8294-FAB2E1FEC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19" y="1517810"/>
            <a:ext cx="10855354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Психологија учења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Х. Ебингхаус – „О памћењу“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 формирања асоцијација, кривуља заборављања – памћење као степен, врсте памћења – расподељено – концентрисано, 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И.П. Павлов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почетак  20. века – Институт за експерименталну медицину у Лењинграду – класично условљавање,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Ли Торндајк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почетак 20-ог века – инструмент</a:t>
            </a:r>
            <a:r>
              <a:rPr lang="sr-Latn-R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условљавање, значај трансфера, оснивач педагошке психологије,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Келер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20. век – један од оснивача гешталтизма, учење увиђањем,  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Радосављевић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половина 20-ог века – експериментална педагогија на универзитету у Њујорку –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реминесценција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ED2A4271-6725-41BE-A3C3-4B719E2E7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563" y="1345952"/>
            <a:ext cx="1081340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Ментално тестирање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sr-Cyrl-CS" altLang="en-US" sz="20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Џ. Меккин Кател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квантитативно изражавање резултата експеримената –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 test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испитивао је  време реакције и обим пажње – тахистоскоп, метода контролисаних асоцијација,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Бине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Психологија мишљења, Експериментална студија интелигенције,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1905. – Бине-Симонова скала,</a:t>
            </a:r>
            <a:endParaRPr lang="en-US" alt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Борислав Стевановић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1927 – Група за психологију у Београду, „Развиће дечје интелигенције и Београдска ревизија Бине-Симонове скале“ – 1934, Мерење интелигенције – 1937, проблем пристрасности тестова, Експериментисање у области васпитања -1958, Ноава београдска ревизија Бине-Симонове скале - НБС.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36CEA6EC-5E8B-4B84-91BA-A6C181BAE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29" y="1184275"/>
            <a:ext cx="10922466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67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МЕТОДЕ у педагошкој психологији</a:t>
            </a:r>
            <a:endParaRPr lang="en-US" altLang="en-US" sz="2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је начин организовања истраживања неког проблема; фазе методолошког поступка: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дефинисање проблема,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 техника истарживања,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 истраживање,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обрада података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Правци у истраживању: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попречног пресека – трансферзални - краткотрајни,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лонгитудинални – дуготрајни.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Објективне методе:</a:t>
            </a:r>
            <a:endParaRPr lang="en-US" alt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систематско неекспериментално истраживање – посматрање,</a:t>
            </a:r>
            <a:endParaRPr lang="en-US" alt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CS" altLang="en-US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одговара на питање зашто се нешто дешава – </a:t>
            </a:r>
            <a:r>
              <a:rPr lang="sr-Cyrl-CS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узроцима </a:t>
            </a:r>
            <a:r>
              <a:rPr lang="sr-Cyrl-C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појава, условно-зависна и условно-независна променљива.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</TotalTime>
  <Words>1846</Words>
  <Application>Microsoft Office PowerPoint</Application>
  <PresentationFormat>Widescreen</PresentationFormat>
  <Paragraphs>194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2020-04-23T07:44:02Z</dcterms:created>
  <dcterms:modified xsi:type="dcterms:W3CDTF">2020-04-23T08:12:33Z</dcterms:modified>
</cp:coreProperties>
</file>