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45" r:id="rId3"/>
    <p:sldId id="346" r:id="rId4"/>
    <p:sldId id="347" r:id="rId5"/>
    <p:sldId id="348" r:id="rId6"/>
    <p:sldId id="349" r:id="rId7"/>
    <p:sldId id="350" r:id="rId8"/>
    <p:sldId id="351" r:id="rId9"/>
    <p:sldId id="352" r:id="rId10"/>
    <p:sldId id="353" r:id="rId11"/>
    <p:sldId id="354" r:id="rId12"/>
    <p:sldId id="355" r:id="rId13"/>
    <p:sldId id="356" r:id="rId14"/>
    <p:sldId id="357" r:id="rId15"/>
    <p:sldId id="358" r:id="rId16"/>
    <p:sldId id="359" r:id="rId17"/>
    <p:sldId id="396" r:id="rId18"/>
    <p:sldId id="360" r:id="rId19"/>
    <p:sldId id="361" r:id="rId20"/>
    <p:sldId id="36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1387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07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602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08393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401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1556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487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98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07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076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22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060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452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851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49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550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42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D568F2C-F64F-4E5C-BC58-0DC34E82F128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0DC99555-5500-4D67-858F-BC382973C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6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954FCE-3D6C-4752-BC6B-0900B7CC6C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685800"/>
            <a:ext cx="8001000" cy="1881232"/>
          </a:xfrm>
        </p:spPr>
        <p:txBody>
          <a:bodyPr>
            <a:normAutofit/>
          </a:bodyPr>
          <a:lstStyle/>
          <a:p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Академија техничко-васпитачких струковних студија Ниш</a:t>
            </a:r>
            <a:b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Одсек Пирот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E86EE81-C249-4419-AF63-B6B5364D1F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2567033"/>
            <a:ext cx="10464757" cy="322416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Предавања из предмета</a:t>
            </a:r>
          </a:p>
          <a:p>
            <a:pPr marL="0" indent="0" algn="ctr">
              <a:buNone/>
            </a:pPr>
            <a:r>
              <a:rPr lang="sr-Cyrl-R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Развојна и педагошка психологија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шесто предавање</a:t>
            </a: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r-Cyrl-R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 Мирјана Станковић-Ђорђевић,</a:t>
            </a:r>
          </a:p>
          <a:p>
            <a:pPr marL="0" indent="0" algn="ctr">
              <a:buNone/>
            </a:pPr>
            <a:r>
              <a:rPr lang="sr-Cyrl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проф. струковних студија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81691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4">
            <a:extLst>
              <a:ext uri="{FF2B5EF4-FFF2-40B4-BE49-F238E27FC236}">
                <a16:creationId xmlns:a16="http://schemas.microsoft.com/office/drawing/2014/main" id="{2BDA1D0C-5635-4CBA-8D21-B574F0F2CE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343" y="1539351"/>
            <a:ext cx="10536573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Особине дечје логике: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неосетљивост за противуречности</a:t>
            </a:r>
            <a:r>
              <a:rPr lang="sr-Cyrl-CS" altLang="en-US" sz="2000" dirty="0"/>
              <a:t> – услед заборава, везаности за податке које даје опажање, неодређеност појмова (на пр. Зашто тоне камен – зато што је црн, кад потоне бео – зато што је бео...),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синкретизам </a:t>
            </a:r>
            <a:r>
              <a:rPr lang="sr-Cyrl-CS" altLang="en-US" sz="2000" dirty="0"/>
              <a:t>– повезивање свега са свачим, на пр. по просторној повезаности – „облак је настао из дима у димњаку“, временском додиру – „ветар настаје кад трепери лишће“, заснива се на опажајно - субјективним везама, којима дете повезује појаве које не стоје у објективној, логичкој вези,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одсуство релационог мишљења </a:t>
            </a:r>
            <a:r>
              <a:rPr lang="sr-Cyrl-CS" altLang="en-US" sz="2000" dirty="0"/>
              <a:t>– не напушта сопствено мишљење, нити се ставља на гледиште другог; схватање релација зависи у великој мери од онога о чему дете мисли – од степена познавања садржаја, од степена сложености појава,</a:t>
            </a:r>
            <a:endParaRPr lang="en-US" altLang="en-US" sz="2000" dirty="0"/>
          </a:p>
          <a:p>
            <a:pPr algn="just"/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4">
            <a:extLst>
              <a:ext uri="{FF2B5EF4-FFF2-40B4-BE49-F238E27FC236}">
                <a16:creationId xmlns:a16="http://schemas.microsoft.com/office/drawing/2014/main" id="{779898A6-B38A-4DDF-9514-F26DE4755F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764" y="2322513"/>
            <a:ext cx="8580437" cy="221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>
                <a:solidFill>
                  <a:srgbClr val="FFC000"/>
                </a:solidFill>
              </a:rPr>
              <a:t>	Логичност дечјег мишљења</a:t>
            </a:r>
            <a:r>
              <a:rPr lang="sr-Cyrl-CS" altLang="en-US" sz="2400">
                <a:solidFill>
                  <a:srgbClr val="FFC000"/>
                </a:solidFill>
              </a:rPr>
              <a:t> развија се:</a:t>
            </a:r>
            <a:endParaRPr lang="en-US" altLang="en-US" sz="2400">
              <a:solidFill>
                <a:srgbClr val="FFC000"/>
              </a:solidFill>
            </a:endParaRPr>
          </a:p>
          <a:p>
            <a:pPr algn="just"/>
            <a:r>
              <a:rPr lang="sr-Cyrl-CS" altLang="en-US" sz="2400"/>
              <a:t>- хоризонтално  - обухвата све шири круг појава и све сложеније садржаје,</a:t>
            </a:r>
            <a:endParaRPr lang="en-US" altLang="en-US" sz="2400"/>
          </a:p>
          <a:p>
            <a:pPr algn="just"/>
            <a:r>
              <a:rPr lang="sr-Cyrl-CS" altLang="en-US" sz="2400"/>
              <a:t>- вертикално – све већа логичност, до схватања природних и друштвених законистости</a:t>
            </a:r>
            <a:r>
              <a:rPr lang="sr-Cyrl-CS" altLang="en-US"/>
              <a:t>.</a:t>
            </a:r>
            <a:endParaRPr lang="en-US" altLang="en-US"/>
          </a:p>
          <a:p>
            <a:pPr algn="just"/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4">
            <a:extLst>
              <a:ext uri="{FF2B5EF4-FFF2-40B4-BE49-F238E27FC236}">
                <a16:creationId xmlns:a16="http://schemas.microsoft.com/office/drawing/2014/main" id="{51F176C6-0D17-41F4-8422-F72C46A039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399" y="1691650"/>
            <a:ext cx="10486239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Специфичности дечјег схватања света: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1. реалиазам </a:t>
            </a:r>
            <a:r>
              <a:rPr lang="sr-Cyrl-CS" altLang="en-US" sz="2000" dirty="0"/>
              <a:t>– споственим психичком појавама дете придаје објективно значење, на пр. сматра да његове мисли, снови, машта не настају само у његовој глави, већ око њега и да за њих други знају,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2. анимизам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склоност деце да неживим стварима дају одлике живих бића, на пр. река је жива, ауто је жив – кретање је одредница за живо-неживо,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3. артифицијелизам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склоност деце да околни свет схватају као плод људске делатности, на пр. људи су направили брда, разлог: деца су окружена продуктима људске делатности, деца одрасле сматрају свемогућим,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4. прекаузалитет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тумачење узрочно-последичних веза међу појавама психолошким мотивима, а не објективним, физичким законитостима, на пр. киша пада, јер то људи желе.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4">
            <a:extLst>
              <a:ext uri="{FF2B5EF4-FFF2-40B4-BE49-F238E27FC236}">
                <a16:creationId xmlns:a16="http://schemas.microsoft.com/office/drawing/2014/main" id="{4EA57276-C6F3-4AFD-BC59-26D796228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23" y="1537761"/>
            <a:ext cx="1027651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/>
              <a:t>	</a:t>
            </a:r>
            <a:r>
              <a:rPr lang="sr-Cyrl-CS" altLang="en-US" sz="2000" b="1" dirty="0">
                <a:solidFill>
                  <a:srgbClr val="FFC000"/>
                </a:solidFill>
              </a:rPr>
              <a:t>Развој схватања узрочно-последичних  ( каузалних ) односа:</a:t>
            </a:r>
          </a:p>
          <a:p>
            <a:pPr algn="just"/>
            <a:endParaRPr lang="en-US" altLang="en-US" sz="2000" u="sng" dirty="0"/>
          </a:p>
          <a:p>
            <a:pPr algn="just"/>
            <a:r>
              <a:rPr lang="sr-Cyrl-CS" altLang="en-US" sz="2000" dirty="0"/>
              <a:t>Међу психолозима постоје неслагања око периода у коме деца овладавају схватањем узрока појава:</a:t>
            </a:r>
            <a:endParaRPr lang="en-US" altLang="en-US" sz="2000" dirty="0"/>
          </a:p>
          <a:p>
            <a:pPr algn="just"/>
            <a:r>
              <a:rPr lang="sr-Cyrl-CS" altLang="en-US" sz="2000" b="1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Пијаже</a:t>
            </a:r>
            <a:r>
              <a:rPr lang="sr-Cyrl-CS" altLang="en-US" sz="2000" dirty="0"/>
              <a:t> сматра да се схватање узрочности развија упоредо са развојем схватања света и интелектуалних операција, он разликује 17 типова узрочности, као последицу дечјег егоцентризма и превазилажења тог егоцентризма:</a:t>
            </a:r>
            <a:endParaRPr lang="en-US" altLang="en-US" sz="2000" dirty="0"/>
          </a:p>
          <a:p>
            <a:pPr algn="just"/>
            <a:r>
              <a:rPr lang="sr-Latn-CS" altLang="en-US" sz="2000" b="1" dirty="0">
                <a:solidFill>
                  <a:srgbClr val="FFC000"/>
                </a:solidFill>
              </a:rPr>
              <a:t>I </a:t>
            </a:r>
            <a:r>
              <a:rPr lang="sr-Cyrl-CS" altLang="en-US" sz="2000" b="1" dirty="0">
                <a:solidFill>
                  <a:srgbClr val="FFC000"/>
                </a:solidFill>
              </a:rPr>
              <a:t>психолошка узрочност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узрок појава је нека психолошка категорија – мотивација, циљ, „виша сила“ – магијска објашњења, феноменолошка</a:t>
            </a:r>
            <a:r>
              <a:rPr lang="en-US" altLang="en-US" sz="2000" dirty="0"/>
              <a:t>,</a:t>
            </a:r>
            <a:r>
              <a:rPr lang="en-US" altLang="en-US" sz="2000" dirty="0" err="1"/>
              <a:t>финалистичка</a:t>
            </a:r>
            <a:r>
              <a:rPr lang="sr-Cyrl-CS" altLang="en-US" sz="2000" dirty="0"/>
              <a:t>...</a:t>
            </a:r>
            <a:endParaRPr lang="en-US" altLang="en-US" sz="2000" dirty="0"/>
          </a:p>
          <a:p>
            <a:pPr algn="just"/>
            <a:r>
              <a:rPr lang="sr-Latn-CS" altLang="en-US" sz="2000" b="1" dirty="0">
                <a:solidFill>
                  <a:srgbClr val="FFC000"/>
                </a:solidFill>
              </a:rPr>
              <a:t>II </a:t>
            </a:r>
            <a:r>
              <a:rPr lang="sr-Cyrl-CS" altLang="en-US" sz="2000" b="1" dirty="0">
                <a:solidFill>
                  <a:srgbClr val="FFC000"/>
                </a:solidFill>
              </a:rPr>
              <a:t>механичка узрочност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узрок дешавању појава је у спољашњој средини – објашњења генерацијом, разређивањем и згушњавањем, кружним кретањем...</a:t>
            </a:r>
            <a:endParaRPr lang="en-US" altLang="en-US" sz="2000" dirty="0"/>
          </a:p>
          <a:p>
            <a:pPr algn="just"/>
            <a:r>
              <a:rPr lang="sr-Latn-CS" altLang="en-US" sz="2000" b="1" dirty="0">
                <a:solidFill>
                  <a:srgbClr val="FFC000"/>
                </a:solidFill>
              </a:rPr>
              <a:t>III </a:t>
            </a:r>
            <a:r>
              <a:rPr lang="sr-Cyrl-CS" altLang="en-US" sz="2000" b="1" dirty="0">
                <a:solidFill>
                  <a:srgbClr val="FFC000"/>
                </a:solidFill>
              </a:rPr>
              <a:t>права узрочност</a:t>
            </a:r>
            <a:r>
              <a:rPr lang="sr-Cyrl-CS" altLang="en-US" sz="2000" dirty="0">
                <a:solidFill>
                  <a:srgbClr val="FFC000"/>
                </a:solidFill>
              </a:rPr>
              <a:t> – </a:t>
            </a:r>
            <a:r>
              <a:rPr lang="sr-Cyrl-CS" altLang="en-US" sz="2000" b="1" dirty="0">
                <a:solidFill>
                  <a:srgbClr val="FFC000"/>
                </a:solidFill>
              </a:rPr>
              <a:t>тек од 11 – 12. године</a:t>
            </a:r>
            <a:r>
              <a:rPr lang="sr-Cyrl-CS" altLang="en-US" sz="2000" dirty="0"/>
              <a:t>, када морална потреба уступа место логичној,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4">
            <a:extLst>
              <a:ext uri="{FF2B5EF4-FFF2-40B4-BE49-F238E27FC236}">
                <a16:creationId xmlns:a16="http://schemas.microsoft.com/office/drawing/2014/main" id="{05098871-A2BF-411C-862B-45E7AD383D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6011" y="1228400"/>
            <a:ext cx="10360404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>
              <a:buFontTx/>
              <a:buChar char="-"/>
            </a:pPr>
            <a:r>
              <a:rPr lang="sr-Cyrl-CS" altLang="en-US" sz="2000" b="1" dirty="0">
                <a:solidFill>
                  <a:srgbClr val="FFC000"/>
                </a:solidFill>
              </a:rPr>
              <a:t>Ајзакс</a:t>
            </a:r>
            <a:r>
              <a:rPr lang="sr-Cyrl-CS" altLang="en-US" sz="2000" dirty="0">
                <a:solidFill>
                  <a:srgbClr val="FFC000"/>
                </a:solidFill>
              </a:rPr>
              <a:t> – </a:t>
            </a:r>
            <a:r>
              <a:rPr lang="sr-Latn-CS" altLang="en-US" sz="2000" dirty="0">
                <a:solidFill>
                  <a:srgbClr val="FFC000"/>
                </a:solidFill>
              </a:rPr>
              <a:t>Maltig house scool – </a:t>
            </a:r>
            <a:r>
              <a:rPr lang="sr-Cyrl-CS" altLang="en-US" sz="2000" dirty="0">
                <a:solidFill>
                  <a:srgbClr val="FFC000"/>
                </a:solidFill>
              </a:rPr>
              <a:t>Кембриџ </a:t>
            </a:r>
            <a:r>
              <a:rPr lang="sr-Cyrl-CS" altLang="en-US" sz="2000" dirty="0"/>
              <a:t>– деца схватају узроке појава много раније – значај искуства и нивоа интелектуалног развоја, </a:t>
            </a:r>
          </a:p>
          <a:p>
            <a:pPr algn="just">
              <a:buFontTx/>
              <a:buChar char="-"/>
            </a:pPr>
            <a:endParaRPr lang="en-US" altLang="en-US" sz="2000" dirty="0"/>
          </a:p>
          <a:p>
            <a:pPr algn="just">
              <a:buFontTx/>
              <a:buChar char="-"/>
            </a:pPr>
            <a:r>
              <a:rPr lang="sr-Cyrl-CS" altLang="en-US" sz="2000" b="1" dirty="0">
                <a:solidFill>
                  <a:srgbClr val="FFC000"/>
                </a:solidFill>
              </a:rPr>
              <a:t>Запорожец, Лукова (Виготски</a:t>
            </a:r>
            <a:r>
              <a:rPr lang="sr-Cyrl-CS" altLang="en-US" sz="2000" dirty="0">
                <a:solidFill>
                  <a:srgbClr val="FFC000"/>
                </a:solidFill>
              </a:rPr>
              <a:t>) </a:t>
            </a:r>
            <a:r>
              <a:rPr lang="sr-Cyrl-CS" altLang="en-US" sz="2000" dirty="0"/>
              <a:t>– делујући у </a:t>
            </a:r>
            <a:r>
              <a:rPr lang="sr-Cyrl-CS" altLang="en-US" sz="2000" dirty="0">
                <a:solidFill>
                  <a:srgbClr val="FFC000"/>
                </a:solidFill>
              </a:rPr>
              <a:t>Зони наредног развоја </a:t>
            </a:r>
            <a:r>
              <a:rPr lang="sr-Cyrl-CS" altLang="en-US" sz="2000" dirty="0"/>
              <a:t>код детета можемо  раније развити  схватање узроке појава – искуство, упоређивање, уопштавање, закључивање, трансфер...</a:t>
            </a:r>
          </a:p>
          <a:p>
            <a:pPr algn="just">
              <a:buFontTx/>
              <a:buChar char="-"/>
            </a:pP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- Јовичић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истраживао је схватања узрока тако што је појаве приказивао пред децом и питао их за узроке, 3 типа узрочности:</a:t>
            </a:r>
            <a:endParaRPr lang="en-US" altLang="en-US" sz="2000" dirty="0"/>
          </a:p>
          <a:p>
            <a:pPr algn="just">
              <a:buFontTx/>
              <a:buChar char="-"/>
            </a:pPr>
            <a:r>
              <a:rPr lang="sr-Cyrl-CS" altLang="en-US" sz="2000" dirty="0"/>
              <a:t>не наводи узроке, </a:t>
            </a:r>
          </a:p>
          <a:p>
            <a:pPr algn="just">
              <a:buFontTx/>
              <a:buChar char="-"/>
            </a:pPr>
            <a:r>
              <a:rPr lang="sr-Cyrl-CS" altLang="en-US" sz="2000" dirty="0"/>
              <a:t>види узрок, али не повезује са последицом,</a:t>
            </a:r>
          </a:p>
          <a:p>
            <a:pPr algn="just">
              <a:buFontTx/>
              <a:buChar char="-"/>
            </a:pPr>
            <a:r>
              <a:rPr lang="sr-Cyrl-CS" altLang="en-US" sz="2000" dirty="0"/>
              <a:t> закључује логички. </a:t>
            </a:r>
          </a:p>
          <a:p>
            <a:pPr algn="just"/>
            <a:r>
              <a:rPr lang="sr-Cyrl-CS" altLang="en-US" sz="2000" dirty="0"/>
              <a:t>Јовичић закључује да </a:t>
            </a:r>
            <a:r>
              <a:rPr lang="sr-Cyrl-CS" altLang="en-US" sz="2000" b="1" dirty="0">
                <a:solidFill>
                  <a:srgbClr val="FFC000"/>
                </a:solidFill>
              </a:rPr>
              <a:t>постоје само разни облици физичког каузалитета обзиром на ниво мишљења детета и исукство</a:t>
            </a:r>
            <a:r>
              <a:rPr lang="sr-Cyrl-CS" altLang="en-US" sz="2000" dirty="0">
                <a:solidFill>
                  <a:srgbClr val="FFC000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4">
            <a:extLst>
              <a:ext uri="{FF2B5EF4-FFF2-40B4-BE49-F238E27FC236}">
                <a16:creationId xmlns:a16="http://schemas.microsoft.com/office/drawing/2014/main" id="{006F0811-6096-44D8-96BC-21B965ED77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5009" y="1168430"/>
            <a:ext cx="10486239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/>
              <a:t>		</a:t>
            </a:r>
            <a:r>
              <a:rPr lang="sr-Cyrl-CS" altLang="en-US" sz="2400" b="1" dirty="0">
                <a:solidFill>
                  <a:srgbClr val="FFC000"/>
                </a:solidFill>
              </a:rPr>
              <a:t>Формирање појмова код деце:</a:t>
            </a:r>
          </a:p>
          <a:p>
            <a:pPr algn="just"/>
            <a:endParaRPr lang="en-US" altLang="en-US" sz="2400" u="sng" dirty="0">
              <a:solidFill>
                <a:schemeClr val="hlink"/>
              </a:solidFill>
            </a:endParaRPr>
          </a:p>
          <a:p>
            <a:pPr algn="just"/>
            <a:r>
              <a:rPr lang="sr-Cyrl-CS" altLang="en-US" sz="2000" dirty="0"/>
              <a:t>Мишљење је оперисање знацима и симболима; најчешћи и најважнији знаци којима се оперише приликом мишљења су појмови; појмови су средство, али и производ мишљења.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Дефиниција:</a:t>
            </a:r>
            <a:r>
              <a:rPr lang="sr-Cyrl-CS" altLang="en-US" sz="2000" dirty="0"/>
              <a:t> скуп битних и општих особина једне класе предмета или особине које се придају као заједничке групи предмета или појава.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Иако се појмови које људи користе донекле разликују, ипак већина појмова који се користе не садрже редовно различите и произвољне одлике, што је веома важно за комуникацију међу људима. </a:t>
            </a:r>
          </a:p>
          <a:p>
            <a:pPr algn="just"/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Дечји појмови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не садрже битна и нужна својства појединих група предмета, субјективни су, емоционалано обојени, садрже оно што деца знају о предметима, у шта верују, нису увек вербализовани.</a:t>
            </a:r>
            <a:endParaRPr lang="en-US" altLang="en-US" sz="2000" dirty="0"/>
          </a:p>
          <a:p>
            <a:pPr algn="just"/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4">
            <a:extLst>
              <a:ext uri="{FF2B5EF4-FFF2-40B4-BE49-F238E27FC236}">
                <a16:creationId xmlns:a16="http://schemas.microsoft.com/office/drawing/2014/main" id="{AF4FE8B8-B9E0-4082-BC98-5B8270319D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620" y="1356271"/>
            <a:ext cx="10628852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У проучавању развоја дечјих појмова постоје различите стратегије:</a:t>
            </a:r>
            <a:endParaRPr lang="en-US" altLang="en-US" sz="2000" b="1" dirty="0">
              <a:solidFill>
                <a:srgbClr val="FFC000"/>
              </a:solidFill>
            </a:endParaRPr>
          </a:p>
          <a:p>
            <a:pPr algn="just"/>
            <a:endParaRPr lang="en-US" altLang="en-US" sz="2000" dirty="0">
              <a:solidFill>
                <a:srgbClr val="FFC000"/>
              </a:solidFill>
            </a:endParaRPr>
          </a:p>
          <a:p>
            <a:pPr algn="just">
              <a:buFontTx/>
              <a:buAutoNum type="arabicPeriod"/>
            </a:pPr>
            <a:r>
              <a:rPr lang="sr-Cyrl-CS" altLang="en-US" sz="2000" b="1" dirty="0">
                <a:solidFill>
                  <a:srgbClr val="FFC000"/>
                </a:solidFill>
              </a:rPr>
              <a:t>Виготски</a:t>
            </a:r>
            <a:r>
              <a:rPr lang="sr-Cyrl-CS" altLang="en-US" sz="2000" b="1" dirty="0"/>
              <a:t> </a:t>
            </a:r>
            <a:r>
              <a:rPr lang="sr-Cyrl-CS" altLang="en-US" sz="2000" dirty="0"/>
              <a:t>сматра да се процес стварања појмова квалитативно мења током детињства до зрелог доба. Он је формирање пјмова код деце проучавао </a:t>
            </a:r>
            <a:r>
              <a:rPr lang="sr-Cyrl-CS" altLang="en-US" sz="2000" b="1" dirty="0">
                <a:solidFill>
                  <a:srgbClr val="FFC000"/>
                </a:solidFill>
              </a:rPr>
              <a:t>методом двоструке стимулације Сахарова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и утврдио је да постоје три фазе у развоју појмова:</a:t>
            </a:r>
            <a:endParaRPr lang="en-US" altLang="en-US" sz="2000" dirty="0"/>
          </a:p>
          <a:p>
            <a:pPr algn="just"/>
            <a:r>
              <a:rPr lang="en-US" altLang="en-US" sz="2000" dirty="0"/>
              <a:t>	</a:t>
            </a:r>
            <a:r>
              <a:rPr lang="sr-Cyrl-CS" altLang="en-US" sz="2000" dirty="0"/>
              <a:t>“суштина</a:t>
            </a:r>
            <a:r>
              <a:rPr lang="en-US" altLang="en-US" sz="2000" dirty="0"/>
              <a:t> </a:t>
            </a:r>
            <a:r>
              <a:rPr lang="sr-Cyrl-CS" altLang="en-US" sz="2000" dirty="0"/>
              <a:t>овог метода је у томе што он испитује развој и делатност виших менталних функција помоћу </a:t>
            </a:r>
            <a:r>
              <a:rPr lang="sr-Cyrl-CS" altLang="en-US" sz="2800" b="1" dirty="0">
                <a:solidFill>
                  <a:srgbClr val="FFC000"/>
                </a:solidFill>
              </a:rPr>
              <a:t>два низа надражаја</a:t>
            </a:r>
            <a:r>
              <a:rPr lang="sr-Cyrl-CS" altLang="en-US" sz="2000" dirty="0"/>
              <a:t>, који различито делују на понашање испитаника – </a:t>
            </a:r>
            <a:r>
              <a:rPr lang="sr-Cyrl-CS" altLang="en-US" sz="2800" b="1" dirty="0">
                <a:solidFill>
                  <a:srgbClr val="FFC000"/>
                </a:solidFill>
              </a:rPr>
              <a:t>један низ испуњава функцију об</a:t>
            </a:r>
            <a:r>
              <a:rPr lang="en-US" altLang="en-US" sz="2800" b="1" dirty="0">
                <a:solidFill>
                  <a:srgbClr val="FFC000"/>
                </a:solidFill>
              </a:rPr>
              <a:t>j</a:t>
            </a:r>
            <a:r>
              <a:rPr lang="sr-Cyrl-CS" altLang="en-US" sz="2800" b="1" dirty="0">
                <a:solidFill>
                  <a:srgbClr val="FFC000"/>
                </a:solidFill>
              </a:rPr>
              <a:t>екта, а</a:t>
            </a:r>
            <a:r>
              <a:rPr lang="en-US" altLang="en-US" sz="2800" b="1" dirty="0">
                <a:solidFill>
                  <a:srgbClr val="FFC000"/>
                </a:solidFill>
              </a:rPr>
              <a:t> </a:t>
            </a:r>
            <a:r>
              <a:rPr lang="sr-Cyrl-CS" altLang="en-US" sz="2800" b="1" dirty="0">
                <a:solidFill>
                  <a:srgbClr val="FFC000"/>
                </a:solidFill>
              </a:rPr>
              <a:t>други функцију знакова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уз помоћ којих  се делатност организује...”</a:t>
            </a:r>
          </a:p>
          <a:p>
            <a:pPr algn="just"/>
            <a:r>
              <a:rPr lang="sr-Cyrl-CS" altLang="en-US" sz="2000" dirty="0"/>
              <a:t>	Задатак је разврставање</a:t>
            </a:r>
            <a:r>
              <a:rPr lang="en-US" altLang="en-US" sz="2000" dirty="0"/>
              <a:t> о</a:t>
            </a:r>
            <a:r>
              <a:rPr lang="sr-Cyrl-CS" altLang="en-US" sz="2000" dirty="0"/>
              <a:t>бјеката и повезивање са знаком – именом</a:t>
            </a:r>
          </a:p>
          <a:p>
            <a:pPr algn="just"/>
            <a:r>
              <a:rPr lang="sr-Cyrl-CS" altLang="en-US" sz="2000" dirty="0"/>
              <a:t>	“Појам се не посматра статично и изоловано него у живом процесу мишљења, решавања задатака. Најважнија је функција или употреба речи...“ (Виготски)</a:t>
            </a:r>
            <a:endParaRPr lang="en-US" altLang="en-US" sz="20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A8026B6A-EFAA-4F36-B2C1-5469479F44F6}"/>
              </a:ext>
            </a:extLst>
          </p:cNvPr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B83189DC-EB0A-42A1-B2C6-E9C2BA0B58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  <a:defRPr/>
            </a:pPr>
            <a:r>
              <a:rPr lang="sr-Cyrl-CS" sz="2400" dirty="0">
                <a:solidFill>
                  <a:srgbClr val="FFC000"/>
                </a:solidFill>
                <a:latin typeface="Times New Roman" pitchFamily="18" charset="0"/>
              </a:rPr>
              <a:t>- синкрети </a:t>
            </a:r>
            <a:r>
              <a:rPr lang="sr-Cyrl-CS" sz="2400" dirty="0">
                <a:solidFill>
                  <a:schemeClr val="tx1"/>
                </a:solidFill>
                <a:latin typeface="Times New Roman" pitchFamily="18" charset="0"/>
              </a:rPr>
              <a:t>– случајне, неорганизоване везе, непостојане, без очигледног принципа повезивања, ако постоје -  везе су субјективног карактера,</a:t>
            </a: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defRPr/>
            </a:pPr>
            <a:r>
              <a:rPr lang="sr-Cyrl-CS" sz="2400" dirty="0">
                <a:solidFill>
                  <a:srgbClr val="FFC000"/>
                </a:solidFill>
                <a:latin typeface="Times New Roman" pitchFamily="18" charset="0"/>
              </a:rPr>
              <a:t>- комплекси </a:t>
            </a:r>
            <a:r>
              <a:rPr lang="sr-Cyrl-CS" sz="2400" dirty="0">
                <a:solidFill>
                  <a:schemeClr val="tx1"/>
                </a:solidFill>
                <a:latin typeface="Times New Roman" pitchFamily="18" charset="0"/>
              </a:rPr>
              <a:t>– формирање скупова на основу опазиве сличности међу елементима, везе су више конкретне и фактичке, а мање апстрактне и логичке: асоцијативни комплекси, колекције, ланчани, дифузни, псеудопојмови,</a:t>
            </a:r>
          </a:p>
          <a:p>
            <a:pPr algn="just" eaLnBrk="1" hangingPunct="1">
              <a:lnSpc>
                <a:spcPct val="90000"/>
              </a:lnSpc>
              <a:defRPr/>
            </a:pPr>
            <a:r>
              <a:rPr lang="sr-Cyrl-CS" sz="2400" dirty="0">
                <a:solidFill>
                  <a:schemeClr val="tx1"/>
                </a:solidFill>
                <a:latin typeface="Times New Roman" pitchFamily="18" charset="0"/>
              </a:rPr>
              <a:t>- </a:t>
            </a:r>
            <a:r>
              <a:rPr lang="sr-Cyrl-CS" sz="2400" dirty="0">
                <a:solidFill>
                  <a:srgbClr val="FFC000"/>
                </a:solidFill>
                <a:latin typeface="Times New Roman" pitchFamily="18" charset="0"/>
              </a:rPr>
              <a:t>прави појмови </a:t>
            </a:r>
            <a:r>
              <a:rPr lang="sr-Cyrl-CS" sz="2400" dirty="0">
                <a:solidFill>
                  <a:schemeClr val="tx1"/>
                </a:solidFill>
                <a:latin typeface="Times New Roman" pitchFamily="18" charset="0"/>
              </a:rPr>
              <a:t>се формирају тек у пубертету;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4">
            <a:extLst>
              <a:ext uri="{FF2B5EF4-FFF2-40B4-BE49-F238E27FC236}">
                <a16:creationId xmlns:a16="http://schemas.microsoft.com/office/drawing/2014/main" id="{244744CD-6848-4E75-BAFF-916AA5046B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453" y="768321"/>
            <a:ext cx="10461072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2. Пијаже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рани дечји појмови су предконцепти, претече појмова, пошто у њима доминира непосредна, конкретна ситуација, а недостају апстрактни или формални елементи, перцептивна или функционална сличносот се сматра за довољну основу груписања, а сам развој појмова се одиграва кроз сазнајни конфликт.</a:t>
            </a:r>
          </a:p>
          <a:p>
            <a:pPr algn="just"/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Процес формирања појмова</a:t>
            </a:r>
            <a:r>
              <a:rPr lang="sr-Cyrl-CS" altLang="en-US" sz="2000" dirty="0">
                <a:solidFill>
                  <a:srgbClr val="FFC000"/>
                </a:solidFill>
              </a:rPr>
              <a:t>: </a:t>
            </a:r>
          </a:p>
          <a:p>
            <a:pPr algn="just"/>
            <a:r>
              <a:rPr lang="sr-Cyrl-CS" altLang="en-US" sz="2000" dirty="0"/>
              <a:t>набрајање, упоређивање, дискриминација – разликовање, анализа, синтеза, апстракција, генерализација;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Појмови се формирају </a:t>
            </a:r>
            <a:r>
              <a:rPr lang="sr-Cyrl-CS" altLang="en-US" sz="2000" b="1" dirty="0"/>
              <a:t>пасивно</a:t>
            </a:r>
            <a:r>
              <a:rPr lang="sr-Cyrl-CS" altLang="en-US" sz="2000" dirty="0"/>
              <a:t> – путем асимилације и активно – </a:t>
            </a:r>
            <a:r>
              <a:rPr lang="sr-Cyrl-CS" altLang="en-US" sz="2000" b="1" dirty="0"/>
              <a:t>постављањем хипотеза</a:t>
            </a:r>
            <a:r>
              <a:rPr lang="sr-Cyrl-CS" altLang="en-US" sz="2000" dirty="0"/>
              <a:t> – претпоставки.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Фактори који утичу на формирање појмова</a:t>
            </a:r>
            <a:r>
              <a:rPr lang="sr-Cyrl-CS" altLang="en-US" sz="2000" dirty="0">
                <a:solidFill>
                  <a:srgbClr val="FFC000"/>
                </a:solidFill>
              </a:rPr>
              <a:t>: 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/>
              <a:t>спосбност опажања, интелигенција, прилике за учење, претходно знање, поступност у образлагању појмова;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Узроци погрешног формирања</a:t>
            </a:r>
            <a:r>
              <a:rPr lang="sr-Cyrl-CS" altLang="en-US" sz="2000" dirty="0">
                <a:solidFill>
                  <a:srgbClr val="FFC000"/>
                </a:solidFill>
              </a:rPr>
              <a:t> појмова: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/>
              <a:t>Погрешно схваћене речи, погрешно расуђивање, празноверје, ограничено искуство, живахна машта...</a:t>
            </a:r>
            <a:endParaRPr lang="en-US" altLang="en-US" sz="2000" dirty="0"/>
          </a:p>
          <a:p>
            <a:pPr algn="just"/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4">
            <a:extLst>
              <a:ext uri="{FF2B5EF4-FFF2-40B4-BE49-F238E27FC236}">
                <a16:creationId xmlns:a16="http://schemas.microsoft.com/office/drawing/2014/main" id="{D80F614F-3844-404B-91A5-911DB21D12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4065" y="1229986"/>
            <a:ext cx="10352015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/>
              <a:t>		</a:t>
            </a:r>
            <a:r>
              <a:rPr lang="sr-Cyrl-CS" altLang="en-US" sz="2000" b="1" dirty="0">
                <a:solidFill>
                  <a:srgbClr val="FFC000"/>
                </a:solidFill>
              </a:rPr>
              <a:t>Развој свести о себи и самооцена:</a:t>
            </a:r>
            <a:endParaRPr lang="en-US" altLang="en-US" sz="2000" b="1" dirty="0">
              <a:solidFill>
                <a:srgbClr val="FFC000"/>
              </a:solidFill>
            </a:endParaRPr>
          </a:p>
          <a:p>
            <a:pPr algn="just"/>
            <a:endParaRPr lang="en-US" altLang="en-US" sz="2000" u="sng" dirty="0">
              <a:solidFill>
                <a:schemeClr val="hlink"/>
              </a:solidFill>
            </a:endParaRPr>
          </a:p>
          <a:p>
            <a:pPr algn="just"/>
            <a:r>
              <a:rPr lang="sr-Cyrl-CS" altLang="en-US" sz="2000" dirty="0"/>
              <a:t>Новорођенче и одојче нема свест о себи као посебном бићу; уроњени су у свет. Свест о себи, своме „ја“ или </a:t>
            </a:r>
            <a:r>
              <a:rPr lang="sr-Latn-CS" altLang="en-US" sz="2000" dirty="0"/>
              <a:t>self – </a:t>
            </a:r>
            <a:r>
              <a:rPr lang="sr-Cyrl-CS" altLang="en-US" sz="2000" dirty="0"/>
              <a:t>у развија се током 2 – 3. године, онда када дете почиње да за себе користи </a:t>
            </a:r>
            <a:r>
              <a:rPr lang="sr-Cyrl-CS" altLang="en-US" sz="2000" dirty="0">
                <a:solidFill>
                  <a:srgbClr val="FFC000"/>
                </a:solidFill>
              </a:rPr>
              <a:t>заменицу „ја“ </a:t>
            </a:r>
            <a:r>
              <a:rPr lang="sr-Cyrl-CS" altLang="en-US" sz="2000" dirty="0"/>
              <a:t>и схвата себе као посебно, специфично биће, при том је присутна </a:t>
            </a:r>
            <a:r>
              <a:rPr lang="sr-Cyrl-CS" altLang="en-US" sz="2000" b="1" dirty="0">
                <a:solidFill>
                  <a:srgbClr val="FFC000"/>
                </a:solidFill>
              </a:rPr>
              <a:t>егоцентричност</a:t>
            </a:r>
            <a:r>
              <a:rPr lang="sr-Cyrl-CS" altLang="en-US" sz="2000" b="1" dirty="0"/>
              <a:t> </a:t>
            </a:r>
            <a:r>
              <a:rPr lang="sr-Cyrl-CS" altLang="en-US" sz="2000" dirty="0"/>
              <a:t>– поступа са собом „у центру“, не уме да се стави на место другог или да сагледава проблеме из различитих углова; тек на стадијуму конкретних операција, посебно формалних, дете се децентрира и у стању је да оцењује себе и своје поступке.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Дете предшколског узраста описује себе кроз физички изглед, разне текуће активности, личне предмете. Још нема р</a:t>
            </a:r>
            <a:r>
              <a:rPr lang="en-US" altLang="en-US" sz="2000" dirty="0"/>
              <a:t>а</a:t>
            </a:r>
            <a:r>
              <a:rPr lang="sr-Cyrl-CS" altLang="en-US" sz="2000" dirty="0"/>
              <a:t>звијен појам о себи,  није у стању да интегрише и заокружи унутрашња прошла и садашња искуства, да себе доживи као особу која има различита осећања и мисли у различитим ситуацијама; у исто време дете поседује особине које су релативно сталне и стабилне.Дете слику о себи гради кроз односе са другима и на основу њихових вредносних судова.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4">
            <a:extLst>
              <a:ext uri="{FF2B5EF4-FFF2-40B4-BE49-F238E27FC236}">
                <a16:creationId xmlns:a16="http://schemas.microsoft.com/office/drawing/2014/main" id="{48A68FD3-AD04-4FF6-9C5F-37592824BC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174" y="1693238"/>
            <a:ext cx="10922466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/>
              <a:t>		</a:t>
            </a:r>
            <a:r>
              <a:rPr lang="sr-Cyrl-CS" altLang="en-US" sz="2000" b="1" dirty="0">
                <a:solidFill>
                  <a:srgbClr val="FFC000"/>
                </a:solidFill>
              </a:rPr>
              <a:t>Развој мишљења на предшколском узрасту</a:t>
            </a:r>
            <a:endParaRPr lang="sr-Cyrl-CS" altLang="en-US" sz="2000" dirty="0">
              <a:solidFill>
                <a:srgbClr val="FFC000"/>
              </a:solidFill>
            </a:endParaRPr>
          </a:p>
          <a:p>
            <a:pPr algn="just"/>
            <a:endParaRPr lang="en-US" altLang="en-US" sz="2000" u="sng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Појам: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посредно и уопштено одражавање појава и предмета из објективне стварности у свести субјекта, најзначајнији когнитивни процес; усмерено оперисање знацима и симболима ради решавања поблема; </a:t>
            </a:r>
          </a:p>
          <a:p>
            <a:pPr algn="just"/>
            <a:r>
              <a:rPr lang="sr-Cyrl-CS" altLang="en-US" sz="2000" dirty="0"/>
              <a:t>значај дирекције – Мајер – правац решавања проблема, оријетација на проблем</a:t>
            </a:r>
            <a:endParaRPr lang="en-US" altLang="en-US" sz="2000" dirty="0"/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На предшколском узрасту постоје </a:t>
            </a:r>
            <a:r>
              <a:rPr lang="sr-Cyrl-CS" altLang="en-US" sz="2000" b="1" dirty="0">
                <a:solidFill>
                  <a:srgbClr val="FFC000"/>
                </a:solidFill>
              </a:rPr>
              <a:t>разлике у мишљењу</a:t>
            </a:r>
            <a:r>
              <a:rPr lang="sr-Cyrl-CS" altLang="en-US" sz="2000" dirty="0">
                <a:solidFill>
                  <a:srgbClr val="FFC000"/>
                </a:solidFill>
              </a:rPr>
              <a:t> у односу на одрасле: Ајзакс је сматрала да су те разлике квантитативне природе</a:t>
            </a:r>
            <a:r>
              <a:rPr lang="sr-Cyrl-CS" altLang="en-US" sz="2000" dirty="0"/>
              <a:t>, деца другачије мисле услед недостатка искуства; </a:t>
            </a:r>
          </a:p>
          <a:p>
            <a:pPr algn="just"/>
            <a:r>
              <a:rPr lang="sr-Cyrl-CS" altLang="en-US" sz="2000" dirty="0">
                <a:solidFill>
                  <a:srgbClr val="FFC000"/>
                </a:solidFill>
              </a:rPr>
              <a:t>Пијаже, међутим сматра, да разлике нису само квантитативне природе, већ су и квалитативне </a:t>
            </a:r>
            <a:r>
              <a:rPr lang="sr-Cyrl-CS" altLang="en-US" sz="2000" dirty="0"/>
              <a:t>– деца суштински различито мисле у односу на одрасле – усавршавају се сазнајне структуре услед додира са средином“ (Тарнер) – сазнање је процес динамичке интеракције сазревања и средине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4">
            <a:extLst>
              <a:ext uri="{FF2B5EF4-FFF2-40B4-BE49-F238E27FC236}">
                <a16:creationId xmlns:a16="http://schemas.microsoft.com/office/drawing/2014/main" id="{29465ACE-2E65-44E7-B0F6-FBF8FBD5FF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3123" y="2307204"/>
            <a:ext cx="10570128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Потребно је: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поштовати дететово право и потребу да изрази осећања 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( и позитиван и негативна), </a:t>
            </a:r>
            <a:r>
              <a:rPr lang="sr-Cyrl-CS" altLang="en-US" sz="2000" dirty="0">
                <a:solidFill>
                  <a:srgbClr val="FFC000"/>
                </a:solidFill>
              </a:rPr>
              <a:t>користити „ја – поруке“, </a:t>
            </a:r>
            <a:r>
              <a:rPr lang="sr-Cyrl-CS" altLang="en-US" sz="2000" dirty="0"/>
              <a:t>реалну, одмерену, одређену, конкретну похвалу, али и критику (понашања, а не личности детета), подстицати самосталност, развијати самопоштовање, неговати толеранцију и позитиван став према различитостима међу људима, безрезервно прихватати дете, без постављања услова, неговати осећај да се највећи број  ствари може променити, да се понашање мења својом вољом, деловати личним примером.</a:t>
            </a:r>
            <a:endParaRPr lang="en-US" altLang="en-US" sz="2000" dirty="0"/>
          </a:p>
          <a:p>
            <a:pPr algn="just"/>
            <a:endParaRPr lang="en-US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4">
            <a:extLst>
              <a:ext uri="{FF2B5EF4-FFF2-40B4-BE49-F238E27FC236}">
                <a16:creationId xmlns:a16="http://schemas.microsoft.com/office/drawing/2014/main" id="{4C89182C-2754-460C-985F-05B9BDC048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5951" y="922209"/>
            <a:ext cx="10737909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На предшколском узрасту од 2. до 7. године деца су на стадијуму преконкретних операција:</a:t>
            </a:r>
          </a:p>
          <a:p>
            <a:pPr algn="just"/>
            <a:endParaRPr lang="en-US" altLang="en-US" sz="2000" b="1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А) симболичка интелигенција – од 2. до 4. године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„фаза сензо-моторне интелигенције се завршава када дете схвати да предмети постоје незвисно од његових поступака према њима – што чини основу апстрактне мисли, дете је способно да оно што зна представи симболички – мисаоно представљање неког предмета и размишљање о том предмету „у себи“ ( то је претеча операција),  може да мисли о нечему што није присутно, али је било или ће бити:</a:t>
            </a:r>
            <a:endParaRPr lang="en-US" altLang="en-US" sz="2000" dirty="0"/>
          </a:p>
          <a:p>
            <a:pPr algn="just"/>
            <a:r>
              <a:rPr lang="sr-Cyrl-CS" altLang="en-US" sz="2000" b="1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симболичка игра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игране слике које су моторичке, пр. имитира животиње, ауто, воз и сл., сложеније – игре кувара, поштара и сл.,</a:t>
            </a:r>
            <a:endParaRPr lang="en-US" altLang="en-US" sz="2000" dirty="0"/>
          </a:p>
          <a:p>
            <a:pPr algn="just"/>
            <a:r>
              <a:rPr lang="sr-Cyrl-CS" altLang="en-US" sz="2000" b="1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одложена имитација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после извесног времена од експозиције – сети се, јави му се слика у свести и изведе моторчку радњу;</a:t>
            </a:r>
            <a:endParaRPr lang="en-US" altLang="en-US" sz="2000" dirty="0"/>
          </a:p>
          <a:p>
            <a:pPr algn="just"/>
            <a:r>
              <a:rPr lang="sr-Cyrl-CS" altLang="en-US" sz="2000" b="1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говор – језик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једна од симболичких функција, „симбол настаје тек са представљањем одвојеним од чисте акције“ , пр. успављивање лутке,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„Период преконцептуалне интелигенције који је обележен преконцептима или партиципацијама, а на плану расуђивања трансдукцијама или преконцептуалним расуђивањем“ – од 2. до 4. године ( Пијаже – Психологија интелигенције)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4">
            <a:extLst>
              <a:ext uri="{FF2B5EF4-FFF2-40B4-BE49-F238E27FC236}">
                <a16:creationId xmlns:a16="http://schemas.microsoft.com/office/drawing/2014/main" id="{B1FF1F4A-8585-43A7-99E7-C22FCC209B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54" y="2307204"/>
            <a:ext cx="1051979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1" hangingPunct="1"/>
            <a:r>
              <a:rPr lang="sr-Cyrl-CS" altLang="en-US" sz="2000" b="1" dirty="0">
                <a:solidFill>
                  <a:srgbClr val="FFC000"/>
                </a:solidFill>
              </a:rPr>
              <a:t>Б) Интуитивно мишљење – од 4. до 7 године </a:t>
            </a:r>
            <a:r>
              <a:rPr lang="sr-Cyrl-CS" altLang="en-US" sz="2000" b="1" dirty="0"/>
              <a:t>–</a:t>
            </a:r>
            <a:r>
              <a:rPr lang="sr-Cyrl-CS" altLang="en-US" sz="2000" dirty="0"/>
              <a:t> период растуће концептуализације, дете погрешно користи своје мишљење, али то није негативно – преоперационална мисао јесте ограничена и погрешна са становишта одраслог, али се управо кроз превазилажење ових ограничења одвија процес учења“ (Тарнер), </a:t>
            </a:r>
          </a:p>
          <a:p>
            <a:pPr algn="just" eaLnBrk="1" hangingPunct="1"/>
            <a:r>
              <a:rPr lang="sr-Cyrl-CS" altLang="en-US" sz="2000" dirty="0"/>
              <a:t>јављају се непотпуне интелектуалне конструкције – „прелогички шематизам“, интуитивна центрирања и децентрирања,  акција извршена у једном смеру, није у стању да се врати у супротан, једно центрирање деформише, поништава друго.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4">
            <a:extLst>
              <a:ext uri="{FF2B5EF4-FFF2-40B4-BE49-F238E27FC236}">
                <a16:creationId xmlns:a16="http://schemas.microsoft.com/office/drawing/2014/main" id="{42B523FA-292D-4D15-9B96-E8DD8D022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063" y="920623"/>
            <a:ext cx="10729519" cy="5016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Карактеристике мишљења</a:t>
            </a:r>
            <a:r>
              <a:rPr lang="sr-Cyrl-CS" altLang="en-US" sz="2000" dirty="0">
                <a:solidFill>
                  <a:srgbClr val="FFC000"/>
                </a:solidFill>
              </a:rPr>
              <a:t> деце предшколског узраста – особине преоперационалног мишљења – Тарнер: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dirty="0"/>
              <a:t>1.дете има једну тачку гледишта – своју сопствену и тешко му је да разуме схватање других, дете је </a:t>
            </a:r>
            <a:r>
              <a:rPr lang="sr-Cyrl-CS" altLang="en-US" sz="2000" dirty="0">
                <a:solidFill>
                  <a:srgbClr val="FFC000"/>
                </a:solidFill>
              </a:rPr>
              <a:t>егоцентрично</a:t>
            </a:r>
            <a:r>
              <a:rPr lang="sr-Cyrl-CS" altLang="en-US" sz="2000" dirty="0"/>
              <a:t>, његово схватање света је не себично, него појмовно усредсређено на себе самога,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2. дете не може у исто време да разматра два аспекта ситуације или две димензије проблема,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3. </a:t>
            </a:r>
            <a:r>
              <a:rPr lang="sr-Cyrl-CS" altLang="en-US" sz="2000" dirty="0">
                <a:solidFill>
                  <a:srgbClr val="FFC000"/>
                </a:solidFill>
              </a:rPr>
              <a:t>иреверзибилност </a:t>
            </a:r>
            <a:r>
              <a:rPr lang="sr-Cyrl-CS" altLang="en-US" sz="2000" dirty="0"/>
              <a:t>– неповратност мишљења – операција изведена у једном смеру не може да се врати у супротан, недостаје елеменат нужности,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4. </a:t>
            </a:r>
            <a:r>
              <a:rPr lang="sr-Cyrl-CS" altLang="en-US" sz="2000" dirty="0">
                <a:solidFill>
                  <a:srgbClr val="FFC000"/>
                </a:solidFill>
              </a:rPr>
              <a:t>нема конзервације </a:t>
            </a:r>
            <a:r>
              <a:rPr lang="sr-Cyrl-CS" altLang="en-US" sz="2000" dirty="0"/>
              <a:t>– сталности, константности количине, тежне, запремине;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5. </a:t>
            </a:r>
            <a:r>
              <a:rPr lang="sr-Cyrl-CS" altLang="en-US" sz="2000" dirty="0">
                <a:solidFill>
                  <a:srgbClr val="FFC000"/>
                </a:solidFill>
              </a:rPr>
              <a:t>нема класификације (из једног скупа се праве подскупови) и серијације (ређање елемената по растућем или опадајућем принципу)</a:t>
            </a:r>
            <a:r>
              <a:rPr lang="sr-Cyrl-CS" altLang="en-US" sz="2000" dirty="0"/>
              <a:t>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 6. мишљење је флуидно и лако га је омести – визуелна кореспонденција се лако поремети,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7. мишљење је тесно </a:t>
            </a:r>
            <a:r>
              <a:rPr lang="sr-Cyrl-CS" altLang="en-US" sz="2000" dirty="0">
                <a:solidFill>
                  <a:srgbClr val="FFC000"/>
                </a:solidFill>
              </a:rPr>
              <a:t>везано за акцију</a:t>
            </a:r>
            <a:r>
              <a:rPr lang="sr-Cyrl-CS" altLang="en-US" sz="2000" dirty="0"/>
              <a:t>, претерано реалистично – име се схвата као својство предмета.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„Ствари су такве какве изгледају, а не онакве какве морају бити, развој операција омогућава детету да иде даље од свог сопственог искуства и даље од појавног“ (Тарнер).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4">
            <a:extLst>
              <a:ext uri="{FF2B5EF4-FFF2-40B4-BE49-F238E27FC236}">
                <a16:creationId xmlns:a16="http://schemas.microsoft.com/office/drawing/2014/main" id="{1FD0AA5F-1259-4B93-B62F-15BF88C563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954" y="1537762"/>
            <a:ext cx="10612074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Развој интелектуалних операција</a:t>
            </a:r>
            <a:r>
              <a:rPr lang="sr-Cyrl-CS" altLang="en-US" sz="2000" dirty="0">
                <a:solidFill>
                  <a:srgbClr val="FFC000"/>
                </a:solidFill>
              </a:rPr>
              <a:t>: </a:t>
            </a:r>
            <a:r>
              <a:rPr lang="sr-Cyrl-CS" altLang="en-US" sz="2000" dirty="0"/>
              <a:t>током периода интуитивне интелигенције треба да се развију следеће операције:</a:t>
            </a:r>
            <a:endParaRPr lang="en-US" altLang="en-US" sz="2000" dirty="0"/>
          </a:p>
          <a:p>
            <a:pPr algn="just"/>
            <a:r>
              <a:rPr lang="sr-Cyrl-CS" altLang="en-US" sz="2000" b="1" dirty="0"/>
              <a:t>1. </a:t>
            </a:r>
            <a:r>
              <a:rPr lang="sr-Cyrl-CS" altLang="en-US" sz="2000" b="1" dirty="0">
                <a:solidFill>
                  <a:srgbClr val="FFC000"/>
                </a:solidFill>
              </a:rPr>
              <a:t>прелаз са опажајно-практичног на вербално мишљење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сазнајне проблеме деца најпре решавају практично, а затим се у 3. години појављује говор поводом задатка, који  детету одвраћа пажњу и одводи од циља, затим говор приликом планирања решења проблема – одражава ситуацију, копија понашања и ситуација, у тој фази говор усмерава, оријентише мисао; </a:t>
            </a:r>
            <a:r>
              <a:rPr lang="sr-Cyrl-CS" altLang="en-US" sz="2000" dirty="0">
                <a:solidFill>
                  <a:srgbClr val="FFC000"/>
                </a:solidFill>
              </a:rPr>
              <a:t>говор подстиче рефлексивну мисао </a:t>
            </a:r>
            <a:r>
              <a:rPr lang="sr-Cyrl-CS" altLang="en-US" sz="2000" dirty="0"/>
              <a:t>– истраживање Запорожеца и Минске – типови оријентационе активности: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примитивно-хаотични,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усредсређеност на циљ, без увиђања средства,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визуелно-моторна активност – и циљ, и средство,</a:t>
            </a:r>
            <a:endParaRPr lang="en-US" altLang="en-US" sz="2000" dirty="0"/>
          </a:p>
          <a:p>
            <a:pPr algn="just"/>
            <a:r>
              <a:rPr lang="sr-Cyrl-CS" altLang="en-US" sz="2000" dirty="0"/>
              <a:t>- визуални тип решења проблема – само на основу визуелног опажања.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4">
            <a:extLst>
              <a:ext uri="{FF2B5EF4-FFF2-40B4-BE49-F238E27FC236}">
                <a16:creationId xmlns:a16="http://schemas.microsoft.com/office/drawing/2014/main" id="{93133309-E62D-49A9-8A66-64782514F8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233" y="2614980"/>
            <a:ext cx="10335237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2. инваријантност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непроменљивост – сталност количине, тежине, запремине, величине, броја, ако се ништа не дода или одузме,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3. конзервација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сталност, константност материје, тежине, величине, запремине,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4. реверзибилност операција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повратно дејство практичних и мисаоних активности, неопходна за превазилажење перцептивних механизама,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4">
            <a:extLst>
              <a:ext uri="{FF2B5EF4-FFF2-40B4-BE49-F238E27FC236}">
                <a16:creationId xmlns:a16="http://schemas.microsoft.com/office/drawing/2014/main" id="{86C2B9B0-7065-4AB6-BCE7-C0A4D49264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7956" y="1843952"/>
            <a:ext cx="10570128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5. логичко-математичке операције:</a:t>
            </a:r>
            <a:endParaRPr lang="en-US" altLang="en-US" sz="2000" dirty="0">
              <a:solidFill>
                <a:srgbClr val="FFC000"/>
              </a:solidFill>
            </a:endParaRPr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- класификација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груписање предмета према неким заједничким обележјима (боја, облик, величина...),</a:t>
            </a:r>
            <a:endParaRPr lang="en-US" altLang="en-US" sz="2000" dirty="0"/>
          </a:p>
          <a:p>
            <a:pPr algn="just"/>
            <a:r>
              <a:rPr lang="sr-Cyrl-CS" altLang="en-US" sz="2000" b="1" dirty="0">
                <a:solidFill>
                  <a:srgbClr val="FFC000"/>
                </a:solidFill>
              </a:rPr>
              <a:t>- кореспонденција</a:t>
            </a:r>
            <a:r>
              <a:rPr lang="sr-Cyrl-CS" altLang="en-US" sz="2000" dirty="0">
                <a:solidFill>
                  <a:srgbClr val="FFC000"/>
                </a:solidFill>
              </a:rPr>
              <a:t> </a:t>
            </a:r>
            <a:r>
              <a:rPr lang="sr-Cyrl-CS" altLang="en-US" sz="2000" dirty="0"/>
              <a:t>– придруживање елемената неком скупу, на овај начин се изграђују појмови „више – мање – једнако, више за један, мање за један“ и сл.,</a:t>
            </a:r>
            <a:endParaRPr lang="en-US" altLang="en-US" sz="2000" dirty="0"/>
          </a:p>
          <a:p>
            <a:pPr algn="just"/>
            <a:r>
              <a:rPr lang="sr-Cyrl-CS" altLang="en-US" sz="2000" b="1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серијација</a:t>
            </a:r>
            <a:r>
              <a:rPr lang="sr-Cyrl-CS" altLang="en-US" sz="2000" dirty="0"/>
              <a:t> – уређивање предмета према степену неког својства у растући или опадајући низ – најпре је серија од 3 елемента – важно за формирање појма броја и схватање  места броја у бројном низу,</a:t>
            </a:r>
            <a:endParaRPr lang="en-US" altLang="en-US" sz="2000" dirty="0"/>
          </a:p>
          <a:p>
            <a:pPr algn="just"/>
            <a:r>
              <a:rPr lang="sr-Cyrl-CS" altLang="en-US" sz="2000" b="1" dirty="0"/>
              <a:t>- </a:t>
            </a:r>
            <a:r>
              <a:rPr lang="sr-Cyrl-CS" altLang="en-US" sz="2000" b="1" dirty="0">
                <a:solidFill>
                  <a:srgbClr val="FFC000"/>
                </a:solidFill>
              </a:rPr>
              <a:t>транзитивност</a:t>
            </a:r>
            <a:r>
              <a:rPr lang="sr-Cyrl-CS" altLang="en-US" sz="2000" dirty="0">
                <a:solidFill>
                  <a:srgbClr val="FFC000"/>
                </a:solidFill>
              </a:rPr>
              <a:t> –</a:t>
            </a:r>
            <a:r>
              <a:rPr lang="sr-Cyrl-CS" altLang="en-US" sz="2000" dirty="0"/>
              <a:t> схватање релативности величине, уочавање појединачног елемента у низу у односу на претходни и у односу на онај који за њим следи.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4">
            <a:extLst>
              <a:ext uri="{FF2B5EF4-FFF2-40B4-BE49-F238E27FC236}">
                <a16:creationId xmlns:a16="http://schemas.microsoft.com/office/drawing/2014/main" id="{690B4E28-F321-4792-AFEA-ED7513D9C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0626" y="1906588"/>
            <a:ext cx="644366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/>
            <a:r>
              <a:rPr lang="sr-Cyrl-CS" altLang="en-US" sz="2400" b="1">
                <a:solidFill>
                  <a:srgbClr val="FFC000"/>
                </a:solidFill>
              </a:rPr>
              <a:t>Дечје мишљење се развија:</a:t>
            </a:r>
          </a:p>
          <a:p>
            <a:pPr algn="just"/>
            <a:endParaRPr lang="en-US" altLang="en-US" sz="2400"/>
          </a:p>
          <a:p>
            <a:pPr algn="just"/>
            <a:r>
              <a:rPr lang="sr-Cyrl-CS" altLang="en-US" sz="2400"/>
              <a:t>- од конкретног ка апстрактном,</a:t>
            </a:r>
            <a:endParaRPr lang="en-US" altLang="en-US" sz="2400"/>
          </a:p>
          <a:p>
            <a:pPr algn="just"/>
            <a:r>
              <a:rPr lang="sr-Cyrl-CS" altLang="en-US" sz="2400"/>
              <a:t>- од појавног ка суштинском,</a:t>
            </a:r>
            <a:endParaRPr lang="en-US" altLang="en-US" sz="2400"/>
          </a:p>
          <a:p>
            <a:pPr algn="just"/>
            <a:r>
              <a:rPr lang="sr-Cyrl-CS" altLang="en-US" sz="2400"/>
              <a:t>- од опажајног ка појмовном (рационалном),</a:t>
            </a:r>
            <a:endParaRPr lang="en-US" altLang="en-US" sz="2400"/>
          </a:p>
          <a:p>
            <a:pPr algn="just"/>
            <a:r>
              <a:rPr lang="sr-Cyrl-CS" altLang="en-US" sz="2400"/>
              <a:t>- од егоцентричног, ка социјализованом,</a:t>
            </a:r>
            <a:endParaRPr lang="en-US" altLang="en-US" sz="2400"/>
          </a:p>
          <a:p>
            <a:pPr algn="just"/>
            <a:r>
              <a:rPr lang="sr-Cyrl-CS" altLang="en-US" sz="2400"/>
              <a:t>- од фрагментарног, ка систематском мишљењу.</a:t>
            </a:r>
            <a:endParaRPr lang="en-US" altLang="en-US" sz="2400"/>
          </a:p>
          <a:p>
            <a:pPr algn="just"/>
            <a:endParaRPr lang="en-US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26</TotalTime>
  <Words>2278</Words>
  <Application>Microsoft Office PowerPoint</Application>
  <PresentationFormat>Widescreen</PresentationFormat>
  <Paragraphs>114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Century Gothic</vt:lpstr>
      <vt:lpstr>Times New Roman</vt:lpstr>
      <vt:lpstr>Wingdings</vt:lpstr>
      <vt:lpstr>Wingdings 3</vt:lpstr>
      <vt:lpstr>Slice</vt:lpstr>
      <vt:lpstr>Академија техничко-васпитачких струковних студија Ниш Одсек Пирот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Академија техничко-васпитачких струковних студија Ниш Одсек Пирот</dc:title>
  <dc:creator>Admin</dc:creator>
  <cp:lastModifiedBy>Admin</cp:lastModifiedBy>
  <cp:revision>6</cp:revision>
  <dcterms:created xsi:type="dcterms:W3CDTF">2020-04-01T09:41:04Z</dcterms:created>
  <dcterms:modified xsi:type="dcterms:W3CDTF">2020-04-01T10:07:48Z</dcterms:modified>
</cp:coreProperties>
</file>