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0" r:id="rId4"/>
    <p:sldId id="258" r:id="rId5"/>
    <p:sldId id="264" r:id="rId6"/>
    <p:sldId id="265" r:id="rId7"/>
    <p:sldId id="266" r:id="rId8"/>
    <p:sldId id="267" r:id="rId9"/>
    <p:sldId id="269" r:id="rId10"/>
    <p:sldId id="260" r:id="rId11"/>
    <p:sldId id="268" r:id="rId12"/>
    <p:sldId id="271" r:id="rId13"/>
    <p:sldId id="272" r:id="rId14"/>
    <p:sldId id="273" r:id="rId15"/>
    <p:sldId id="26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93BDD6-B13C-4AD5-AE04-5546CB112ACA}" type="datetimeFigureOut">
              <a:rPr lang="en-US" smtClean="0"/>
              <a:pPr/>
              <a:t>19-May-13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975EE-EE19-4E6C-9E2A-370ABDC9A09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3BDD6-B13C-4AD5-AE04-5546CB112ACA}" type="datetimeFigureOut">
              <a:rPr lang="en-US" smtClean="0"/>
              <a:pPr/>
              <a:t>19-May-13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975EE-EE19-4E6C-9E2A-370ABDC9A09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3BDD6-B13C-4AD5-AE04-5546CB112ACA}" type="datetimeFigureOut">
              <a:rPr lang="en-US" smtClean="0"/>
              <a:pPr/>
              <a:t>19-May-13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975EE-EE19-4E6C-9E2A-370ABDC9A09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51575"/>
            <a:ext cx="2133600" cy="476250"/>
          </a:xfrm>
        </p:spPr>
        <p:txBody>
          <a:bodyPr/>
          <a:lstStyle>
            <a:lvl1pPr>
              <a:defRPr/>
            </a:lvl1pPr>
          </a:lstStyle>
          <a:p>
            <a:endParaRPr lang="sr-Latn-CS"/>
          </a:p>
        </p:txBody>
      </p:sp>
      <p:sp>
        <p:nvSpPr>
          <p:cNvPr id="8" name="Slide Number Placeholder 7"/>
          <p:cNvSpPr>
            <a:spLocks noGrp="1"/>
          </p:cNvSpPr>
          <p:nvPr>
            <p:ph type="sldNum" sz="quarter" idx="11"/>
          </p:nvPr>
        </p:nvSpPr>
        <p:spPr>
          <a:xfrm>
            <a:off x="6553200" y="6248400"/>
            <a:ext cx="2133600" cy="476250"/>
          </a:xfrm>
        </p:spPr>
        <p:txBody>
          <a:bodyPr/>
          <a:lstStyle>
            <a:lvl1pPr>
              <a:defRPr/>
            </a:lvl1pPr>
          </a:lstStyle>
          <a:p>
            <a:fld id="{58B21341-1E49-4A0C-8D0F-B540176EA279}" type="slidenum">
              <a:rPr lang="sr-Latn-CS"/>
              <a:pPr/>
              <a:t>‹#›</a:t>
            </a:fld>
            <a:endParaRPr lang="sr-Latn-CS"/>
          </a:p>
        </p:txBody>
      </p:sp>
      <p:sp>
        <p:nvSpPr>
          <p:cNvPr id="9" name="Footer Placeholder 8"/>
          <p:cNvSpPr>
            <a:spLocks noGrp="1"/>
          </p:cNvSpPr>
          <p:nvPr>
            <p:ph type="ftr" sz="quarter" idx="12"/>
          </p:nvPr>
        </p:nvSpPr>
        <p:spPr>
          <a:xfrm>
            <a:off x="3124200" y="6248400"/>
            <a:ext cx="2895600" cy="476250"/>
          </a:xfrm>
        </p:spPr>
        <p:txBody>
          <a:bodyPr/>
          <a:lstStyle>
            <a:lvl1pPr>
              <a:defRPr/>
            </a:lvl1pPr>
          </a:lstStyle>
          <a:p>
            <a:endParaRPr lang="sr-Latn-C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51575"/>
            <a:ext cx="2133600" cy="476250"/>
          </a:xfrm>
        </p:spPr>
        <p:txBody>
          <a:bodyPr/>
          <a:lstStyle>
            <a:lvl1pPr>
              <a:defRPr/>
            </a:lvl1pPr>
          </a:lstStyle>
          <a:p>
            <a:endParaRPr lang="sr-Latn-CS"/>
          </a:p>
        </p:txBody>
      </p:sp>
      <p:sp>
        <p:nvSpPr>
          <p:cNvPr id="4" name="Slide Number Placeholder 3"/>
          <p:cNvSpPr>
            <a:spLocks noGrp="1"/>
          </p:cNvSpPr>
          <p:nvPr>
            <p:ph type="sldNum" sz="quarter" idx="11"/>
          </p:nvPr>
        </p:nvSpPr>
        <p:spPr>
          <a:xfrm>
            <a:off x="6553200" y="6248400"/>
            <a:ext cx="2133600" cy="476250"/>
          </a:xfrm>
        </p:spPr>
        <p:txBody>
          <a:bodyPr/>
          <a:lstStyle>
            <a:lvl1pPr>
              <a:defRPr/>
            </a:lvl1pPr>
          </a:lstStyle>
          <a:p>
            <a:fld id="{5DE64C42-1648-405D-BF01-349B5B3F37D9}" type="slidenum">
              <a:rPr lang="sr-Latn-CS"/>
              <a:pPr/>
              <a:t>‹#›</a:t>
            </a:fld>
            <a:endParaRPr lang="sr-Latn-CS"/>
          </a:p>
        </p:txBody>
      </p:sp>
      <p:sp>
        <p:nvSpPr>
          <p:cNvPr id="5" name="Footer Placeholder 4"/>
          <p:cNvSpPr>
            <a:spLocks noGrp="1"/>
          </p:cNvSpPr>
          <p:nvPr>
            <p:ph type="ftr" sz="quarter" idx="12"/>
          </p:nvPr>
        </p:nvSpPr>
        <p:spPr>
          <a:xfrm>
            <a:off x="3124200" y="6248400"/>
            <a:ext cx="2895600" cy="476250"/>
          </a:xfrm>
        </p:spPr>
        <p:txBody>
          <a:bodyPr/>
          <a:lstStyle>
            <a:lvl1pPr>
              <a:defRPr/>
            </a:lvl1pPr>
          </a:lstStyle>
          <a:p>
            <a:endParaRPr lang="sr-Latn-C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3BDD6-B13C-4AD5-AE04-5546CB112ACA}" type="datetimeFigureOut">
              <a:rPr lang="en-US" smtClean="0"/>
              <a:pPr/>
              <a:t>19-May-13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975EE-EE19-4E6C-9E2A-370ABDC9A09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93BDD6-B13C-4AD5-AE04-5546CB112ACA}" type="datetimeFigureOut">
              <a:rPr lang="en-US" smtClean="0"/>
              <a:pPr/>
              <a:t>19-May-13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975EE-EE19-4E6C-9E2A-370ABDC9A09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93BDD6-B13C-4AD5-AE04-5546CB112ACA}" type="datetimeFigureOut">
              <a:rPr lang="en-US" smtClean="0"/>
              <a:pPr/>
              <a:t>19-May-13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2975EE-EE19-4E6C-9E2A-370ABDC9A09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93BDD6-B13C-4AD5-AE04-5546CB112ACA}" type="datetimeFigureOut">
              <a:rPr lang="en-US" smtClean="0"/>
              <a:pPr/>
              <a:t>19-May-13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2975EE-EE19-4E6C-9E2A-370ABDC9A09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93BDD6-B13C-4AD5-AE04-5546CB112ACA}" type="datetimeFigureOut">
              <a:rPr lang="en-US" smtClean="0"/>
              <a:pPr/>
              <a:t>19-May-13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2975EE-EE19-4E6C-9E2A-370ABDC9A09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3BDD6-B13C-4AD5-AE04-5546CB112ACA}" type="datetimeFigureOut">
              <a:rPr lang="en-US" smtClean="0"/>
              <a:pPr/>
              <a:t>19-May-13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2975EE-EE19-4E6C-9E2A-370ABDC9A09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93BDD6-B13C-4AD5-AE04-5546CB112ACA}" type="datetimeFigureOut">
              <a:rPr lang="en-US" smtClean="0"/>
              <a:pPr/>
              <a:t>19-May-13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2975EE-EE19-4E6C-9E2A-370ABDC9A09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93BDD6-B13C-4AD5-AE04-5546CB112ACA}" type="datetimeFigureOut">
              <a:rPr lang="en-US" smtClean="0"/>
              <a:pPr/>
              <a:t>19-May-13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2975EE-EE19-4E6C-9E2A-370ABDC9A09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3BDD6-B13C-4AD5-AE04-5546CB112ACA}" type="datetimeFigureOut">
              <a:rPr lang="en-US" smtClean="0"/>
              <a:pPr/>
              <a:t>19-May-13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2975EE-EE19-4E6C-9E2A-370ABDC9A09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6709529"/>
          </a:xfrm>
          <a:prstGeom prst="rect">
            <a:avLst/>
          </a:prstGeom>
          <a:noFill/>
        </p:spPr>
        <p:txBody>
          <a:bodyPr wrap="square" rtlCol="0">
            <a:spAutoFit/>
          </a:bodyPr>
          <a:lstStyle/>
          <a:p>
            <a:pPr algn="ctr"/>
            <a:r>
              <a:rPr lang="sr-Latn-CS" sz="6600" b="1" u="sng" dirty="0" smtClean="0"/>
              <a:t>ŽIVA PRIRODA</a:t>
            </a:r>
          </a:p>
          <a:p>
            <a:r>
              <a:rPr lang="sr-Latn-CS" sz="2800" dirty="0" smtClean="0"/>
              <a:t>Pet carstva:</a:t>
            </a:r>
          </a:p>
          <a:p>
            <a:r>
              <a:rPr lang="sr-Latn-CS" sz="2800" b="1" i="1" dirty="0" smtClean="0"/>
              <a:t>Monera</a:t>
            </a:r>
            <a:r>
              <a:rPr lang="sr-Latn-CS" sz="2800" dirty="0" smtClean="0"/>
              <a:t>-jednoćelijski prokariotski organizmi</a:t>
            </a:r>
          </a:p>
          <a:p>
            <a:r>
              <a:rPr lang="sr-Latn-CS" sz="2800" b="1" i="1" dirty="0" smtClean="0"/>
              <a:t>Protista</a:t>
            </a:r>
            <a:r>
              <a:rPr lang="sr-Latn-CS" sz="2800" dirty="0" smtClean="0"/>
              <a:t>-jednoćelijski eukariotski organizmi</a:t>
            </a:r>
          </a:p>
          <a:p>
            <a:r>
              <a:rPr lang="sr-Latn-CS" sz="2800" b="1" i="1" dirty="0" smtClean="0"/>
              <a:t>Fungi</a:t>
            </a:r>
            <a:r>
              <a:rPr lang="sr-Latn-CS" sz="2800" dirty="0" smtClean="0"/>
              <a:t>-gljive</a:t>
            </a:r>
          </a:p>
          <a:p>
            <a:r>
              <a:rPr lang="sr-Latn-CS" sz="2800" b="1" i="1" dirty="0" smtClean="0"/>
              <a:t>Plantae</a:t>
            </a:r>
            <a:r>
              <a:rPr lang="sr-Latn-CS" sz="2800" dirty="0" smtClean="0"/>
              <a:t>-biljke</a:t>
            </a:r>
          </a:p>
          <a:p>
            <a:r>
              <a:rPr lang="sr-Latn-CS" sz="2800" b="1" i="1" dirty="0" smtClean="0"/>
              <a:t>Animalia</a:t>
            </a:r>
            <a:r>
              <a:rPr lang="sr-Latn-CS" sz="2800" dirty="0" smtClean="0"/>
              <a:t>-čovek</a:t>
            </a:r>
          </a:p>
          <a:p>
            <a:endParaRPr lang="sr-Latn-CS" sz="2800" dirty="0"/>
          </a:p>
          <a:p>
            <a:r>
              <a:rPr lang="sr-Latn-CS" sz="2400" dirty="0" smtClean="0"/>
              <a:t>Zajedničke karakteristike živih bića:</a:t>
            </a:r>
          </a:p>
          <a:p>
            <a:r>
              <a:rPr lang="sr-Latn-CS" sz="2400" dirty="0" smtClean="0"/>
              <a:t>-Hijerarhijska organizacija</a:t>
            </a:r>
          </a:p>
          <a:p>
            <a:r>
              <a:rPr lang="sr-Latn-CS" sz="2400" dirty="0" smtClean="0"/>
              <a:t>-Promenljivost</a:t>
            </a:r>
          </a:p>
          <a:p>
            <a:r>
              <a:rPr lang="sr-Latn-CS" sz="2400" dirty="0" smtClean="0"/>
              <a:t>-Neophodnost energije</a:t>
            </a:r>
          </a:p>
          <a:p>
            <a:r>
              <a:rPr lang="sr-Latn-CS" sz="2400" dirty="0" smtClean="0"/>
              <a:t>-Razmnožavanje</a:t>
            </a:r>
          </a:p>
          <a:p>
            <a:r>
              <a:rPr lang="sr-Latn-CS" sz="2400" dirty="0" smtClean="0"/>
              <a:t>-Kontrola i održanje svoje unutrašnje stabilnosti</a:t>
            </a:r>
          </a:p>
          <a:p>
            <a:r>
              <a:rPr lang="sr-Latn-CS" sz="2400" dirty="0" smtClean="0"/>
              <a:t>-Osetljivost, reakcija na spoljašnje signale</a:t>
            </a:r>
            <a:endParaRPr lang="en-US" sz="2400" dirty="0"/>
          </a:p>
        </p:txBody>
      </p:sp>
      <p:pic>
        <p:nvPicPr>
          <p:cNvPr id="3" name="Picture 2" descr="Biljke.jpg"/>
          <p:cNvPicPr>
            <a:picLocks noChangeAspect="1"/>
          </p:cNvPicPr>
          <p:nvPr/>
        </p:nvPicPr>
        <p:blipFill>
          <a:blip r:embed="rId2" cstate="print"/>
          <a:stretch>
            <a:fillRect/>
          </a:stretch>
        </p:blipFill>
        <p:spPr>
          <a:xfrm>
            <a:off x="4843272" y="2667000"/>
            <a:ext cx="4300728" cy="296722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0" y="0"/>
            <a:ext cx="9144000" cy="45858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r-Latn-C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 Mogući način predstavljanja sadržaja tematske jedinice deci u pred</a:t>
            </a:r>
            <a:r>
              <a:rPr kumimoji="0" lang="sr-Latn-CS" sz="2800" b="1" i="0" u="none" strike="noStrike" cap="none" normalizeH="0" baseline="0" dirty="0" smtClean="0">
                <a:ln>
                  <a:noFill/>
                </a:ln>
                <a:solidFill>
                  <a:schemeClr val="tx1"/>
                </a:solidFill>
                <a:effectLst/>
                <a:latin typeface="Calibri"/>
                <a:ea typeface="Calibri" pitchFamily="34" charset="0"/>
                <a:cs typeface="Times New Roman" pitchFamily="18" charset="0"/>
              </a:rPr>
              <a:t>š</a:t>
            </a:r>
            <a:r>
              <a:rPr kumimoji="0" lang="sr-Latn-C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kolskoj ustanovi</a:t>
            </a:r>
            <a:endPar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2800" b="1" dirty="0" smtClean="0">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lang="sr-Latn-CS" sz="2800" b="1" dirty="0" smtClean="0">
                <a:latin typeface="Times New Roman" pitchFamily="18" charset="0"/>
                <a:cs typeface="Times New Roman" pitchFamily="18" charset="0"/>
              </a:rPr>
              <a:t>Opšti stav:</a:t>
            </a:r>
          </a:p>
          <a:p>
            <a:pPr marL="0" marR="0" lvl="0" indent="0" algn="just" defTabSz="914400" rtl="0" eaLnBrk="1" fontAlgn="base" latinLnBrk="0" hangingPunct="1">
              <a:lnSpc>
                <a:spcPct val="100000"/>
              </a:lnSpc>
              <a:spcBef>
                <a:spcPct val="0"/>
              </a:spcBef>
              <a:spcAft>
                <a:spcPct val="0"/>
              </a:spcAft>
              <a:buClrTx/>
              <a:buSzTx/>
              <a:buFontTx/>
              <a:buNone/>
              <a:tabLst/>
            </a:pPr>
            <a:r>
              <a:rPr lang="sr-Latn-CS" sz="2800" b="1" dirty="0" smtClean="0">
                <a:latin typeface="Times New Roman" pitchFamily="18" charset="0"/>
                <a:cs typeface="Times New Roman" pitchFamily="18" charset="0"/>
              </a:rPr>
              <a:t>-p</a:t>
            </a:r>
            <a:r>
              <a:rPr kumimoji="0" lang="sr-Latn-CS" sz="2800" b="1" i="0" u="none" strike="noStrike" cap="none" normalizeH="0" baseline="0" dirty="0" smtClean="0">
                <a:ln>
                  <a:noFill/>
                </a:ln>
                <a:solidFill>
                  <a:schemeClr val="tx1"/>
                </a:solidFill>
                <a:effectLst/>
                <a:latin typeface="Times New Roman" pitchFamily="18" charset="0"/>
                <a:cs typeface="Times New Roman" pitchFamily="18" charset="0"/>
              </a:rPr>
              <a:t>ostoje</a:t>
            </a:r>
            <a:r>
              <a:rPr kumimoji="0" lang="sr-Latn-CS" sz="2800" b="1" i="0" u="none" strike="noStrike" cap="none" normalizeH="0" dirty="0" smtClean="0">
                <a:ln>
                  <a:noFill/>
                </a:ln>
                <a:solidFill>
                  <a:schemeClr val="tx1"/>
                </a:solidFill>
                <a:effectLst/>
                <a:latin typeface="Times New Roman" pitchFamily="18" charset="0"/>
                <a:cs typeface="Times New Roman" pitchFamily="18" charset="0"/>
              </a:rPr>
              <a:t> različiti načini</a:t>
            </a:r>
          </a:p>
          <a:p>
            <a:pPr lvl="0" algn="just" fontAlgn="base">
              <a:spcBef>
                <a:spcPct val="0"/>
              </a:spcBef>
              <a:spcAft>
                <a:spcPct val="0"/>
              </a:spcAft>
            </a:pPr>
            <a:r>
              <a:rPr lang="sr-Latn-CS" sz="3200" b="1" baseline="0" dirty="0" smtClean="0">
                <a:solidFill>
                  <a:srgbClr val="FF0000"/>
                </a:solidFill>
                <a:latin typeface="Times New Roman" pitchFamily="18" charset="0"/>
                <a:cs typeface="Times New Roman" pitchFamily="18" charset="0"/>
              </a:rPr>
              <a:t>Po</a:t>
            </a:r>
            <a:r>
              <a:rPr lang="sr-Latn-CS" sz="3200" b="1" dirty="0" smtClean="0">
                <a:solidFill>
                  <a:srgbClr val="FF0000"/>
                </a:solidFill>
                <a:latin typeface="Times New Roman" pitchFamily="18" charset="0"/>
                <a:cs typeface="Times New Roman" pitchFamily="18" charset="0"/>
              </a:rPr>
              <a:t> nama najadekvatniji pristup predstavljanja biljnog sveta deci predškolskog uzrasta je po godnišnjim dobima </a:t>
            </a:r>
            <a:r>
              <a:rPr lang="sr-Latn-CS" sz="2800" b="1" dirty="0" smtClean="0">
                <a:latin typeface="Times New Roman" pitchFamily="18" charset="0"/>
                <a:cs typeface="Times New Roman" pitchFamily="18" charset="0"/>
              </a:rPr>
              <a:t>iz sledećih razloga:</a:t>
            </a:r>
          </a:p>
          <a:p>
            <a:pPr marL="0" marR="0" lvl="0" indent="0" algn="just" defTabSz="914400" rtl="0" eaLnBrk="1" fontAlgn="base" latinLnBrk="0" hangingPunct="1">
              <a:lnSpc>
                <a:spcPct val="100000"/>
              </a:lnSpc>
              <a:spcBef>
                <a:spcPct val="0"/>
              </a:spcBef>
              <a:spcAft>
                <a:spcPct val="0"/>
              </a:spcAft>
              <a:buClrTx/>
              <a:buSzTx/>
              <a:buFontTx/>
              <a:buNone/>
              <a:tabLst/>
            </a:pPr>
            <a:r>
              <a:rPr kumimoji="0" lang="sr-Latn-CS" sz="2800" b="1" i="0" u="none" strike="noStrike" cap="none" normalizeH="0" baseline="0" dirty="0" smtClean="0">
                <a:ln>
                  <a:noFill/>
                </a:ln>
                <a:solidFill>
                  <a:schemeClr val="tx1"/>
                </a:solidFill>
                <a:effectLst/>
                <a:latin typeface="Times New Roman" pitchFamily="18" charset="0"/>
                <a:cs typeface="Times New Roman" pitchFamily="18" charset="0"/>
              </a:rPr>
              <a:t>-moguće neposredno posmatranje</a:t>
            </a:r>
          </a:p>
          <a:p>
            <a:pPr marL="0" marR="0" lvl="0" indent="0" algn="just" defTabSz="914400" rtl="0" eaLnBrk="1" fontAlgn="base" latinLnBrk="0" hangingPunct="1">
              <a:lnSpc>
                <a:spcPct val="100000"/>
              </a:lnSpc>
              <a:spcBef>
                <a:spcPct val="0"/>
              </a:spcBef>
              <a:spcAft>
                <a:spcPct val="0"/>
              </a:spcAft>
              <a:buClrTx/>
              <a:buSzTx/>
              <a:buFontTx/>
              <a:buNone/>
              <a:tabLst/>
            </a:pPr>
            <a:r>
              <a:rPr lang="sr-Latn-CS" sz="2800" b="1" dirty="0" smtClean="0">
                <a:latin typeface="Times New Roman" pitchFamily="18" charset="0"/>
                <a:cs typeface="Times New Roman" pitchFamily="18" charset="0"/>
              </a:rPr>
              <a:t>-moguće struktuiranje vremena</a:t>
            </a:r>
            <a:endParaRPr kumimoji="0" lang="sr-Latn-CS" sz="4000" b="0" i="0" u="none" strike="noStrike" cap="none" normalizeH="0" baseline="0" dirty="0" smtClean="0">
              <a:ln>
                <a:noFill/>
              </a:ln>
              <a:solidFill>
                <a:schemeClr val="tx1"/>
              </a:solidFill>
              <a:effectLst/>
              <a:latin typeface="Arial" pitchFamily="34" charset="0"/>
            </a:endParaRPr>
          </a:p>
        </p:txBody>
      </p:sp>
      <p:pic>
        <p:nvPicPr>
          <p:cNvPr id="3" name="Picture 2" descr="Biljke.jpg"/>
          <p:cNvPicPr>
            <a:picLocks noChangeAspect="1"/>
          </p:cNvPicPr>
          <p:nvPr/>
        </p:nvPicPr>
        <p:blipFill>
          <a:blip r:embed="rId2" cstate="print"/>
          <a:stretch>
            <a:fillRect/>
          </a:stretch>
        </p:blipFill>
        <p:spPr>
          <a:xfrm>
            <a:off x="5257800" y="3733800"/>
            <a:ext cx="3886201" cy="31242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293209"/>
          </a:xfrm>
          <a:prstGeom prst="rect">
            <a:avLst/>
          </a:prstGeom>
          <a:noFill/>
        </p:spPr>
        <p:txBody>
          <a:bodyPr wrap="square" rtlCol="0">
            <a:spAutoFit/>
          </a:bodyPr>
          <a:lstStyle/>
          <a:p>
            <a:pPr algn="ctr"/>
            <a:r>
              <a:rPr lang="sr-Latn-CS" sz="4000" b="1" u="sng" dirty="0" smtClean="0"/>
              <a:t>JESEN</a:t>
            </a:r>
          </a:p>
          <a:p>
            <a:r>
              <a:rPr lang="sr-Latn-CS" sz="2400" b="1" dirty="0" smtClean="0"/>
              <a:t>-bogatstvo raznobojnosti</a:t>
            </a:r>
          </a:p>
          <a:p>
            <a:r>
              <a:rPr lang="sr-Latn-CS" sz="2400" b="1" dirty="0" smtClean="0"/>
              <a:t>	-plodovi (voće, povrće)</a:t>
            </a:r>
          </a:p>
          <a:p>
            <a:r>
              <a:rPr lang="sr-Latn-CS" sz="2400" b="1" dirty="0" smtClean="0"/>
              <a:t>	-lišće</a:t>
            </a:r>
          </a:p>
          <a:p>
            <a:r>
              <a:rPr lang="sr-Latn-CS" sz="2400" b="1" dirty="0" smtClean="0"/>
              <a:t>	-cveće</a:t>
            </a:r>
          </a:p>
          <a:p>
            <a:r>
              <a:rPr lang="sr-Latn-CS" sz="2400" b="1" dirty="0" smtClean="0"/>
              <a:t>-razvoj opažajnih sposobnosti</a:t>
            </a:r>
          </a:p>
          <a:p>
            <a:r>
              <a:rPr lang="sr-Latn-CS" sz="2400" b="1" dirty="0" smtClean="0"/>
              <a:t>-igre (plodovima-pogodi po ukusu, mirisu itd.; lišćem-izradapejzaža, itd; seme-sakupljanje i kreiranje različitih figura)</a:t>
            </a:r>
          </a:p>
        </p:txBody>
      </p:sp>
      <p:pic>
        <p:nvPicPr>
          <p:cNvPr id="3" name="Picture 2" descr="Jesen3.jpg"/>
          <p:cNvPicPr>
            <a:picLocks noChangeAspect="1"/>
          </p:cNvPicPr>
          <p:nvPr/>
        </p:nvPicPr>
        <p:blipFill>
          <a:blip r:embed="rId2"/>
          <a:stretch>
            <a:fillRect/>
          </a:stretch>
        </p:blipFill>
        <p:spPr>
          <a:xfrm>
            <a:off x="2209800" y="3276600"/>
            <a:ext cx="4038600" cy="3581400"/>
          </a:xfrm>
          <a:prstGeom prst="rect">
            <a:avLst/>
          </a:prstGeom>
        </p:spPr>
      </p:pic>
      <p:pic>
        <p:nvPicPr>
          <p:cNvPr id="4" name="Picture 3" descr="Jesen.jpg"/>
          <p:cNvPicPr>
            <a:picLocks noChangeAspect="1"/>
          </p:cNvPicPr>
          <p:nvPr/>
        </p:nvPicPr>
        <p:blipFill>
          <a:blip r:embed="rId3"/>
          <a:stretch>
            <a:fillRect/>
          </a:stretch>
        </p:blipFill>
        <p:spPr>
          <a:xfrm>
            <a:off x="6324600" y="2895600"/>
            <a:ext cx="2819400" cy="2336800"/>
          </a:xfrm>
          <a:prstGeom prst="rect">
            <a:avLst/>
          </a:prstGeom>
        </p:spPr>
      </p:pic>
      <p:pic>
        <p:nvPicPr>
          <p:cNvPr id="5" name="Picture 4" descr="Jesen1.jpg"/>
          <p:cNvPicPr>
            <a:picLocks noChangeAspect="1"/>
          </p:cNvPicPr>
          <p:nvPr/>
        </p:nvPicPr>
        <p:blipFill>
          <a:blip r:embed="rId4"/>
          <a:stretch>
            <a:fillRect/>
          </a:stretch>
        </p:blipFill>
        <p:spPr>
          <a:xfrm>
            <a:off x="6294000" y="4953000"/>
            <a:ext cx="2850000" cy="1905000"/>
          </a:xfrm>
          <a:prstGeom prst="rect">
            <a:avLst/>
          </a:prstGeom>
        </p:spPr>
      </p:pic>
      <p:pic>
        <p:nvPicPr>
          <p:cNvPr id="6" name="Picture 5" descr="Jesen2.jpg"/>
          <p:cNvPicPr>
            <a:picLocks noChangeAspect="1"/>
          </p:cNvPicPr>
          <p:nvPr/>
        </p:nvPicPr>
        <p:blipFill>
          <a:blip r:embed="rId5"/>
          <a:stretch>
            <a:fillRect/>
          </a:stretch>
        </p:blipFill>
        <p:spPr>
          <a:xfrm>
            <a:off x="0" y="4038600"/>
            <a:ext cx="2209800" cy="28194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185214"/>
          </a:xfrm>
          <a:prstGeom prst="rect">
            <a:avLst/>
          </a:prstGeom>
          <a:noFill/>
        </p:spPr>
        <p:txBody>
          <a:bodyPr wrap="square" rtlCol="0">
            <a:spAutoFit/>
          </a:bodyPr>
          <a:lstStyle/>
          <a:p>
            <a:pPr algn="ctr"/>
            <a:r>
              <a:rPr lang="sr-Latn-CS" sz="4000" b="1" u="sng" dirty="0" smtClean="0"/>
              <a:t>ZIMA</a:t>
            </a:r>
          </a:p>
          <a:p>
            <a:r>
              <a:rPr lang="sr-Latn-CS" sz="2400" b="1" dirty="0" smtClean="0"/>
              <a:t>-komparacija između listopadnog i zmizelenog drveća</a:t>
            </a:r>
          </a:p>
          <a:p>
            <a:r>
              <a:rPr lang="sr-Latn-CS" sz="2400" b="1" dirty="0" smtClean="0"/>
              <a:t>-eksperimentalni zasadi</a:t>
            </a:r>
          </a:p>
          <a:p>
            <a:r>
              <a:rPr lang="sr-Latn-CS" sz="2400" b="1" dirty="0" smtClean="0"/>
              <a:t>-upoznavanje biljnih organa (srednja i starija grupa)</a:t>
            </a:r>
          </a:p>
          <a:p>
            <a:r>
              <a:rPr lang="sr-Latn-CS" sz="2400" b="1" dirty="0" smtClean="0"/>
              <a:t>-pri kraju zime moguće je zasaditi krtole, lukovice itd.</a:t>
            </a:r>
          </a:p>
        </p:txBody>
      </p:sp>
      <p:pic>
        <p:nvPicPr>
          <p:cNvPr id="3" name="Picture 2" descr="Zima1.jpg"/>
          <p:cNvPicPr>
            <a:picLocks noChangeAspect="1"/>
          </p:cNvPicPr>
          <p:nvPr/>
        </p:nvPicPr>
        <p:blipFill>
          <a:blip r:embed="rId2"/>
          <a:stretch>
            <a:fillRect/>
          </a:stretch>
        </p:blipFill>
        <p:spPr>
          <a:xfrm>
            <a:off x="4495801" y="2133600"/>
            <a:ext cx="3733800" cy="4724400"/>
          </a:xfrm>
          <a:prstGeom prst="rect">
            <a:avLst/>
          </a:prstGeom>
        </p:spPr>
      </p:pic>
      <p:pic>
        <p:nvPicPr>
          <p:cNvPr id="4" name="Picture 3" descr="Zima.jpg"/>
          <p:cNvPicPr>
            <a:picLocks noChangeAspect="1"/>
          </p:cNvPicPr>
          <p:nvPr/>
        </p:nvPicPr>
        <p:blipFill>
          <a:blip r:embed="rId3"/>
          <a:stretch>
            <a:fillRect/>
          </a:stretch>
        </p:blipFill>
        <p:spPr>
          <a:xfrm>
            <a:off x="609600" y="2099388"/>
            <a:ext cx="3657600" cy="4758612"/>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554545"/>
          </a:xfrm>
          <a:prstGeom prst="rect">
            <a:avLst/>
          </a:prstGeom>
          <a:noFill/>
        </p:spPr>
        <p:txBody>
          <a:bodyPr wrap="square" rtlCol="0">
            <a:spAutoFit/>
          </a:bodyPr>
          <a:lstStyle/>
          <a:p>
            <a:pPr algn="ctr"/>
            <a:r>
              <a:rPr lang="sr-Latn-CS" sz="4000" b="1" u="sng" dirty="0" smtClean="0"/>
              <a:t>PROLEĆE</a:t>
            </a:r>
          </a:p>
          <a:p>
            <a:r>
              <a:rPr lang="sr-Latn-CS" sz="2400" b="1" dirty="0" smtClean="0"/>
              <a:t>PRIRODA SE BUDI I RAZVIJA       DECA RASTU I RAZVIJAJU SE</a:t>
            </a:r>
          </a:p>
          <a:p>
            <a:r>
              <a:rPr lang="sr-Latn-CS" sz="2400" b="1" dirty="0" smtClean="0"/>
              <a:t>Moguća su tri komplementarna domena:</a:t>
            </a:r>
          </a:p>
          <a:p>
            <a:pPr marL="457200" indent="-457200">
              <a:buAutoNum type="alphaUcParenBoth"/>
            </a:pPr>
            <a:r>
              <a:rPr lang="sr-Latn-CS" sz="2400" b="1" dirty="0" smtClean="0"/>
              <a:t>sa semenom: o početku života biljaka;</a:t>
            </a:r>
          </a:p>
          <a:p>
            <a:pPr marL="457200" indent="-457200">
              <a:buAutoNum type="alphaUcParenBoth"/>
            </a:pPr>
            <a:r>
              <a:rPr lang="sr-Latn-CS" sz="2400" b="1" dirty="0" smtClean="0"/>
              <a:t>sa prirodnim i veštačkim biljkama: o potrebama biljaka;</a:t>
            </a:r>
          </a:p>
          <a:p>
            <a:pPr marL="457200" indent="-457200">
              <a:buAutoNum type="alphaUcParenBoth"/>
            </a:pPr>
            <a:r>
              <a:rPr lang="sr-Latn-CS" sz="2400" b="1" dirty="0" smtClean="0"/>
              <a:t>sa olistalim granama i lišćem: određivanje biljnih vrsta. </a:t>
            </a:r>
          </a:p>
        </p:txBody>
      </p:sp>
      <p:cxnSp>
        <p:nvCxnSpPr>
          <p:cNvPr id="4" name="Straight Arrow Connector 3"/>
          <p:cNvCxnSpPr/>
          <p:nvPr/>
        </p:nvCxnSpPr>
        <p:spPr>
          <a:xfrm>
            <a:off x="3581400" y="762000"/>
            <a:ext cx="381000" cy="1588"/>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6" name="Picture 5" descr="Proleće3.jpg"/>
          <p:cNvPicPr>
            <a:picLocks noChangeAspect="1"/>
          </p:cNvPicPr>
          <p:nvPr/>
        </p:nvPicPr>
        <p:blipFill>
          <a:blip r:embed="rId2" cstate="print"/>
          <a:stretch>
            <a:fillRect/>
          </a:stretch>
        </p:blipFill>
        <p:spPr>
          <a:xfrm>
            <a:off x="6629400" y="2514600"/>
            <a:ext cx="2514600" cy="4343400"/>
          </a:xfrm>
          <a:prstGeom prst="rect">
            <a:avLst/>
          </a:prstGeom>
        </p:spPr>
      </p:pic>
      <p:pic>
        <p:nvPicPr>
          <p:cNvPr id="7" name="Picture 6" descr="Proleće.jpg"/>
          <p:cNvPicPr>
            <a:picLocks noChangeAspect="1"/>
          </p:cNvPicPr>
          <p:nvPr/>
        </p:nvPicPr>
        <p:blipFill>
          <a:blip r:embed="rId3"/>
          <a:stretch>
            <a:fillRect/>
          </a:stretch>
        </p:blipFill>
        <p:spPr>
          <a:xfrm>
            <a:off x="3200400" y="2514600"/>
            <a:ext cx="3372928" cy="4343400"/>
          </a:xfrm>
          <a:prstGeom prst="rect">
            <a:avLst/>
          </a:prstGeom>
        </p:spPr>
      </p:pic>
      <p:pic>
        <p:nvPicPr>
          <p:cNvPr id="8" name="Picture 7" descr="Proleće1.jpg"/>
          <p:cNvPicPr>
            <a:picLocks noChangeAspect="1"/>
          </p:cNvPicPr>
          <p:nvPr/>
        </p:nvPicPr>
        <p:blipFill>
          <a:blip r:embed="rId4"/>
          <a:stretch>
            <a:fillRect/>
          </a:stretch>
        </p:blipFill>
        <p:spPr>
          <a:xfrm>
            <a:off x="0" y="2743200"/>
            <a:ext cx="3276600" cy="41148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185214"/>
          </a:xfrm>
          <a:prstGeom prst="rect">
            <a:avLst/>
          </a:prstGeom>
          <a:noFill/>
        </p:spPr>
        <p:txBody>
          <a:bodyPr wrap="square" rtlCol="0">
            <a:spAutoFit/>
          </a:bodyPr>
          <a:lstStyle/>
          <a:p>
            <a:pPr algn="ctr"/>
            <a:r>
              <a:rPr lang="sr-Latn-CS" sz="4000" b="1" u="sng" dirty="0" smtClean="0"/>
              <a:t>LETO</a:t>
            </a:r>
          </a:p>
          <a:p>
            <a:r>
              <a:rPr lang="sr-Latn-CS" sz="2400" b="1" dirty="0" smtClean="0"/>
              <a:t>-sve je olistalo i zeleno</a:t>
            </a:r>
          </a:p>
          <a:p>
            <a:r>
              <a:rPr lang="sr-Latn-CS" sz="2400" b="1" dirty="0" smtClean="0"/>
              <a:t>	-kratki izleti</a:t>
            </a:r>
          </a:p>
          <a:p>
            <a:r>
              <a:rPr lang="sr-Latn-CS" sz="2400" b="1" dirty="0" smtClean="0"/>
              <a:t>	-u kutiću žive prirode gaje se različite biljke</a:t>
            </a:r>
          </a:p>
          <a:p>
            <a:r>
              <a:rPr lang="sr-Latn-CS" sz="2400" b="1" dirty="0" smtClean="0"/>
              <a:t>-vreme žetve</a:t>
            </a:r>
          </a:p>
        </p:txBody>
      </p:sp>
      <p:pic>
        <p:nvPicPr>
          <p:cNvPr id="3" name="Picture 2" descr="Biljke1.jpg"/>
          <p:cNvPicPr>
            <a:picLocks noChangeAspect="1"/>
          </p:cNvPicPr>
          <p:nvPr/>
        </p:nvPicPr>
        <p:blipFill>
          <a:blip r:embed="rId2"/>
          <a:stretch>
            <a:fillRect/>
          </a:stretch>
        </p:blipFill>
        <p:spPr>
          <a:xfrm>
            <a:off x="3581400" y="3962400"/>
            <a:ext cx="2695575" cy="2895600"/>
          </a:xfrm>
          <a:prstGeom prst="rect">
            <a:avLst/>
          </a:prstGeom>
        </p:spPr>
      </p:pic>
      <p:pic>
        <p:nvPicPr>
          <p:cNvPr id="4" name="Picture 3" descr="Biljke3.jpg"/>
          <p:cNvPicPr>
            <a:picLocks noChangeAspect="1"/>
          </p:cNvPicPr>
          <p:nvPr/>
        </p:nvPicPr>
        <p:blipFill>
          <a:blip r:embed="rId3"/>
          <a:stretch>
            <a:fillRect/>
          </a:stretch>
        </p:blipFill>
        <p:spPr>
          <a:xfrm>
            <a:off x="3505200" y="1752600"/>
            <a:ext cx="2743200" cy="259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Leto1.jpg"/>
          <p:cNvPicPr>
            <a:picLocks noChangeAspect="1"/>
          </p:cNvPicPr>
          <p:nvPr/>
        </p:nvPicPr>
        <p:blipFill>
          <a:blip r:embed="rId4"/>
          <a:stretch>
            <a:fillRect/>
          </a:stretch>
        </p:blipFill>
        <p:spPr>
          <a:xfrm>
            <a:off x="6324600" y="1905000"/>
            <a:ext cx="2819400" cy="4953000"/>
          </a:xfrm>
          <a:prstGeom prst="rect">
            <a:avLst/>
          </a:prstGeom>
        </p:spPr>
      </p:pic>
      <p:pic>
        <p:nvPicPr>
          <p:cNvPr id="6" name="Picture 5" descr="Leto.jpg"/>
          <p:cNvPicPr>
            <a:picLocks noChangeAspect="1"/>
          </p:cNvPicPr>
          <p:nvPr/>
        </p:nvPicPr>
        <p:blipFill>
          <a:blip r:embed="rId5"/>
          <a:stretch>
            <a:fillRect/>
          </a:stretch>
        </p:blipFill>
        <p:spPr>
          <a:xfrm>
            <a:off x="0" y="2590800"/>
            <a:ext cx="3581400" cy="42672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646331"/>
          </a:xfrm>
          <a:prstGeom prst="rect">
            <a:avLst/>
          </a:prstGeom>
          <a:noFill/>
        </p:spPr>
        <p:txBody>
          <a:bodyPr wrap="square" rtlCol="0">
            <a:spAutoFit/>
          </a:bodyPr>
          <a:lstStyle/>
          <a:p>
            <a:pPr algn="ctr"/>
            <a:r>
              <a:rPr lang="sr-Latn-CS" sz="3600" b="1" i="1" dirty="0" smtClean="0"/>
              <a:t>Klasifikovanje i poređenje biljaka</a:t>
            </a:r>
            <a:endParaRPr lang="en-US" sz="3600" b="1" i="1" dirty="0"/>
          </a:p>
        </p:txBody>
      </p:sp>
      <p:pic>
        <p:nvPicPr>
          <p:cNvPr id="6" name="Picture 5" descr="Biljke5.jpg"/>
          <p:cNvPicPr>
            <a:picLocks noChangeAspect="1"/>
          </p:cNvPicPr>
          <p:nvPr/>
        </p:nvPicPr>
        <p:blipFill>
          <a:blip r:embed="rId2"/>
          <a:stretch>
            <a:fillRect/>
          </a:stretch>
        </p:blipFill>
        <p:spPr>
          <a:xfrm>
            <a:off x="0" y="762000"/>
            <a:ext cx="9144000" cy="60960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0"/>
            <a:ext cx="9144000"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54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ŽIVOTINJSKI SVET</a:t>
            </a:r>
            <a:endParaRPr kumimoji="0" lang="en-US" sz="4400" b="1" i="0" u="sng"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sr-Latn-CS" sz="24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p:txBody>
      </p:sp>
      <p:pic>
        <p:nvPicPr>
          <p:cNvPr id="3" name="Picture 2" descr="Životinje1.jpg"/>
          <p:cNvPicPr>
            <a:picLocks noChangeAspect="1"/>
          </p:cNvPicPr>
          <p:nvPr/>
        </p:nvPicPr>
        <p:blipFill>
          <a:blip r:embed="rId2"/>
          <a:stretch>
            <a:fillRect/>
          </a:stretch>
        </p:blipFill>
        <p:spPr>
          <a:xfrm>
            <a:off x="0" y="914400"/>
            <a:ext cx="9144000" cy="59436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0"/>
            <a:ext cx="9144000" cy="52322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sr-Latn-CS"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sr-Latn-CS" sz="40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 Razvojni ciljevi</a:t>
            </a:r>
            <a:endParaRPr kumimoji="0" lang="en-US" sz="3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4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sr-Latn-CS" sz="2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-prepoznaju, imenuju i upoznaju životinje najpre iz svog neposrednog okruženja, a zatim indirektnim putem i one iz dalekih krajeva;</a:t>
            </a:r>
            <a:endParaRPr kumimoji="0" lang="en-US" sz="2400" b="1"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sr-Latn-CS" sz="2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-prepoznaju i imenuju mladunce i povezuju ih sa njihovim mamama;</a:t>
            </a:r>
            <a:endParaRPr kumimoji="0" lang="en-US" sz="2400" b="1"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sr-Latn-CS" sz="2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-funkcionalnim igrama opona</a:t>
            </a:r>
            <a:r>
              <a:rPr kumimoji="0" lang="sr-Latn-CS" sz="2800" b="1" i="1" u="none" strike="noStrike" cap="none" normalizeH="0" baseline="0" dirty="0" smtClean="0">
                <a:ln>
                  <a:noFill/>
                </a:ln>
                <a:solidFill>
                  <a:schemeClr val="tx1"/>
                </a:solidFill>
                <a:effectLst/>
                <a:latin typeface="Calibri"/>
                <a:ea typeface="Calibri" pitchFamily="34" charset="0"/>
                <a:cs typeface="Times New Roman" pitchFamily="18" charset="0"/>
              </a:rPr>
              <a:t>š</a:t>
            </a:r>
            <a:r>
              <a:rPr kumimoji="0" lang="sr-Latn-CS" sz="2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aju kretanje i/ ili ogla</a:t>
            </a:r>
            <a:r>
              <a:rPr kumimoji="0" lang="sr-Latn-CS" sz="2800" b="1" i="1" u="none" strike="noStrike" cap="none" normalizeH="0" baseline="0" dirty="0" smtClean="0">
                <a:ln>
                  <a:noFill/>
                </a:ln>
                <a:solidFill>
                  <a:schemeClr val="tx1"/>
                </a:solidFill>
                <a:effectLst/>
                <a:latin typeface="Calibri"/>
                <a:ea typeface="Calibri" pitchFamily="34" charset="0"/>
                <a:cs typeface="Times New Roman" pitchFamily="18" charset="0"/>
              </a:rPr>
              <a:t>š</a:t>
            </a:r>
            <a:r>
              <a:rPr kumimoji="0" lang="sr-Latn-CS" sz="2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avanje životinja;</a:t>
            </a:r>
            <a:endParaRPr kumimoji="0" lang="sr-Latn-CS" sz="2800" b="1"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0" y="0"/>
            <a:ext cx="914400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r-Latn-CS" sz="3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-upoznaju značaj i funkciju pojedinih delova tela i organa životinja (posebno su interesantni istaknuti delovi tela; bodlje ježa,</a:t>
            </a:r>
            <a:r>
              <a:rPr kumimoji="0" lang="sr-Latn-CS" sz="3200" b="1" i="1"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sr-Latn-CS" sz="3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oklop </a:t>
            </a:r>
            <a:r>
              <a:rPr kumimoji="0" lang="sr-Latn-CS" sz="36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kornjače</a:t>
            </a:r>
            <a:r>
              <a:rPr kumimoji="0" lang="sr-Latn-CS" sz="3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griva lava);</a:t>
            </a:r>
            <a:endParaRPr kumimoji="0" lang="en-US" sz="2800" b="1"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3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sr-Latn-CS" sz="3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-uspostavljanjem uzročno-posledičnih veza shvate da različiti organi služe istoj funkciji (krila ptica, peraja riba</a:t>
            </a:r>
            <a:r>
              <a:rPr kumimoji="0" lang="sr-Latn-CS" sz="3200" b="1" i="1"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sr-Latn-CS" sz="3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za kretanje itd.);  </a:t>
            </a:r>
            <a:endParaRPr kumimoji="0" lang="en-US" sz="2800" b="1"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3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sr-Latn-CS" sz="3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-zaključuju o koristi koju čovek ima gajenjem životinja;</a:t>
            </a:r>
            <a:endParaRPr kumimoji="0" lang="en-US" sz="2800" b="1"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sr-Latn-CS" sz="3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sr-Latn-CS" sz="3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-logički zaključuju o promenama izgleda, pona</a:t>
            </a:r>
            <a:r>
              <a:rPr kumimoji="0" lang="sr-Latn-CS" sz="3200" b="1" i="1" u="none" strike="noStrike" cap="none" normalizeH="0" baseline="0" dirty="0" smtClean="0">
                <a:ln>
                  <a:noFill/>
                </a:ln>
                <a:solidFill>
                  <a:schemeClr val="tx1"/>
                </a:solidFill>
                <a:effectLst/>
                <a:latin typeface="Calibri"/>
                <a:ea typeface="Calibri" pitchFamily="34" charset="0"/>
                <a:cs typeface="Times New Roman" pitchFamily="18" charset="0"/>
              </a:rPr>
              <a:t>š</a:t>
            </a:r>
            <a:r>
              <a:rPr kumimoji="0" lang="sr-Latn-CS" sz="3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anja i stani</a:t>
            </a:r>
            <a:r>
              <a:rPr kumimoji="0" lang="sr-Latn-CS" sz="3200" b="1" i="1" u="none" strike="noStrike" cap="none" normalizeH="0" baseline="0" dirty="0" smtClean="0">
                <a:ln>
                  <a:noFill/>
                </a:ln>
                <a:solidFill>
                  <a:schemeClr val="tx1"/>
                </a:solidFill>
                <a:effectLst/>
                <a:latin typeface="Calibri"/>
                <a:ea typeface="Calibri" pitchFamily="34" charset="0"/>
                <a:cs typeface="Times New Roman" pitchFamily="18" charset="0"/>
              </a:rPr>
              <a:t>š</a:t>
            </a:r>
            <a:r>
              <a:rPr kumimoji="0" lang="sr-Latn-CS" sz="3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 životinja u različitim godi</a:t>
            </a:r>
            <a:r>
              <a:rPr kumimoji="0" lang="sr-Latn-CS" sz="3200" b="1" i="1" u="none" strike="noStrike" cap="none" normalizeH="0" baseline="0" dirty="0" smtClean="0">
                <a:ln>
                  <a:noFill/>
                </a:ln>
                <a:solidFill>
                  <a:schemeClr val="tx1"/>
                </a:solidFill>
                <a:effectLst/>
                <a:latin typeface="Calibri"/>
                <a:ea typeface="Calibri" pitchFamily="34" charset="0"/>
                <a:cs typeface="Times New Roman" pitchFamily="18" charset="0"/>
              </a:rPr>
              <a:t>š</a:t>
            </a:r>
            <a:r>
              <a:rPr kumimoji="0" lang="sr-Latn-CS" sz="3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njim dobima;  </a:t>
            </a:r>
            <a:endParaRPr kumimoji="0" lang="en-US" sz="2800" b="1"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0" y="0"/>
            <a:ext cx="9144000" cy="58169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kumimoji="0" lang="sr-Latn-CS" sz="2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-zaključuju o međusobnoj povezanosti biljaka i životinja kroz lance</a:t>
            </a:r>
            <a:r>
              <a:rPr kumimoji="0" lang="sr-Latn-CS" sz="2800" b="1" i="1"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sr-Latn-CS" sz="2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ishrane;</a:t>
            </a:r>
          </a:p>
          <a:p>
            <a:pPr algn="just" fontAlgn="base">
              <a:spcBef>
                <a:spcPct val="0"/>
              </a:spcBef>
              <a:spcAft>
                <a:spcPct val="0"/>
              </a:spcAft>
            </a:pPr>
            <a:endParaRPr kumimoji="0" lang="sr-Latn-CS" sz="4000" b="1" i="0" u="none" strike="noStrike" cap="none" normalizeH="0" baseline="0" dirty="0" smtClean="0">
              <a:ln>
                <a:noFill/>
              </a:ln>
              <a:solidFill>
                <a:schemeClr val="tx1"/>
              </a:solidFill>
              <a:effectLst/>
              <a:latin typeface="Arial" pitchFamily="34" charset="0"/>
            </a:endParaRPr>
          </a:p>
          <a:p>
            <a:pPr lvl="0" algn="just" eaLnBrk="0" fontAlgn="base" hangingPunct="0">
              <a:spcBef>
                <a:spcPct val="0"/>
              </a:spcBef>
              <a:spcAft>
                <a:spcPct val="0"/>
              </a:spcAft>
            </a:pPr>
            <a:r>
              <a:rPr kumimoji="0" lang="sr-Latn-CS" sz="2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-razviju pozitivan stav prema životinjama sprovođenjem pojedinih aktivnosti (izrada hranilica, kućica za ptice</a:t>
            </a:r>
            <a:r>
              <a:rPr lang="sr-Latn-CS" sz="2800" b="1" i="1" dirty="0" smtClean="0">
                <a:latin typeface="Times New Roman" pitchFamily="18" charset="0"/>
                <a:ea typeface="Calibri" pitchFamily="34" charset="0"/>
                <a:cs typeface="Times New Roman" pitchFamily="18" charset="0"/>
              </a:rPr>
              <a:t>....</a:t>
            </a:r>
            <a:r>
              <a:rPr kumimoji="0" lang="sr-Latn-CS" sz="2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sr-Latn-CS" sz="2800" b="1" i="1"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sr-Latn-CS" sz="2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čime postaju tolerantnija i  humanija; </a:t>
            </a:r>
          </a:p>
          <a:p>
            <a:pPr lvl="0" algn="just" eaLnBrk="0" fontAlgn="base" hangingPunct="0">
              <a:spcBef>
                <a:spcPct val="0"/>
              </a:spcBef>
              <a:spcAft>
                <a:spcPct val="0"/>
              </a:spcAft>
            </a:pPr>
            <a:endParaRPr kumimoji="0" lang="sr-Latn-CS" sz="2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lvl="0" algn="just" eaLnBrk="0" fontAlgn="base" hangingPunct="0">
              <a:spcBef>
                <a:spcPct val="0"/>
              </a:spcBef>
              <a:spcAft>
                <a:spcPct val="0"/>
              </a:spcAft>
            </a:pPr>
            <a:r>
              <a:rPr kumimoji="0" lang="sr-Latn-CS" sz="2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-razumeju da  rođenju jedinke predhodi period no</a:t>
            </a:r>
            <a:r>
              <a:rPr lang="sr-Latn-CS" sz="2800" b="1" i="1" dirty="0" smtClean="0">
                <a:ea typeface="Calibri" pitchFamily="34" charset="0"/>
                <a:cs typeface="Times New Roman" pitchFamily="18" charset="0"/>
              </a:rPr>
              <a:t>š</a:t>
            </a:r>
            <a:r>
              <a:rPr kumimoji="0" lang="sr-Latn-CS" sz="2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enja od strane majke, ili razvoj mladih u jajetu;</a:t>
            </a:r>
          </a:p>
          <a:p>
            <a:pPr lvl="0" algn="just" eaLnBrk="0" fontAlgn="base" hangingPunct="0">
              <a:spcBef>
                <a:spcPct val="0"/>
              </a:spcBef>
              <a:spcAft>
                <a:spcPct val="0"/>
              </a:spcAft>
            </a:pPr>
            <a:endParaRPr kumimoji="0" lang="en-US" sz="2400" b="1" i="0" u="none" strike="noStrike" cap="none" normalizeH="0" baseline="0" dirty="0" smtClean="0">
              <a:ln>
                <a:noFill/>
              </a:ln>
              <a:solidFill>
                <a:schemeClr val="tx1"/>
              </a:solidFill>
              <a:effectLst/>
              <a:latin typeface="Arial" pitchFamily="34" charset="0"/>
            </a:endParaRPr>
          </a:p>
          <a:p>
            <a:pPr lvl="0" algn="just" eaLnBrk="0" fontAlgn="base" hangingPunct="0">
              <a:spcBef>
                <a:spcPct val="0"/>
              </a:spcBef>
              <a:spcAft>
                <a:spcPct val="0"/>
              </a:spcAft>
            </a:pPr>
            <a:r>
              <a:rPr kumimoji="0" lang="sr-Latn-CS" sz="2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-uočavaju razlike i klasifikuju životinje (telesni pokrivač, vrsta stani</a:t>
            </a:r>
            <a:r>
              <a:rPr lang="sr-Latn-CS" sz="2800" b="1" i="1" dirty="0" smtClean="0">
                <a:ea typeface="Calibri" pitchFamily="34" charset="0"/>
                <a:cs typeface="Times New Roman" pitchFamily="18" charset="0"/>
              </a:rPr>
              <a:t>š</a:t>
            </a:r>
            <a:r>
              <a:rPr kumimoji="0" lang="sr-Latn-CS" sz="2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 način kretanja) i vr</a:t>
            </a:r>
            <a:r>
              <a:rPr lang="sr-Latn-CS" sz="2800" b="1" i="1" dirty="0" smtClean="0">
                <a:ea typeface="Calibri" pitchFamily="34" charset="0"/>
                <a:cs typeface="Times New Roman" pitchFamily="18" charset="0"/>
              </a:rPr>
              <a:t>š</a:t>
            </a:r>
            <a:r>
              <a:rPr kumimoji="0" lang="sr-Latn-CS" sz="2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 serijaciju životinja po različitim kriterijumima (veličina).      </a:t>
            </a:r>
            <a:endParaRPr kumimoji="0" lang="en-US" sz="2400" b="1"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33855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5400" b="1"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BILJNI SVET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sr-Latn-CS" sz="40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 Razvojni ciljevi</a:t>
            </a:r>
            <a:endParaRPr kumimoji="0" lang="en-US" sz="3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sr-Latn-CS"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 pred</a:t>
            </a:r>
            <a:r>
              <a:rPr kumimoji="0" lang="sr-Latn-CS" sz="2400" b="0" i="1" u="none" strike="noStrike" cap="none" normalizeH="0" baseline="0" dirty="0" smtClean="0">
                <a:ln>
                  <a:noFill/>
                </a:ln>
                <a:solidFill>
                  <a:schemeClr val="tx1"/>
                </a:solidFill>
                <a:effectLst/>
                <a:latin typeface="Calibri"/>
                <a:ea typeface="Calibri" pitchFamily="34" charset="0"/>
                <a:cs typeface="Times New Roman" pitchFamily="18" charset="0"/>
              </a:rPr>
              <a:t>š</a:t>
            </a:r>
            <a:r>
              <a:rPr kumimoji="0" lang="sr-Latn-CS"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kolskoj ustanovi potrebno je decu osposobiti da:</a:t>
            </a:r>
            <a:endParaRPr kumimoji="0" lang="en-US" sz="20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sr-Latn-CS"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-prepoznaju i imenuju različite vrste biljaka i njihove organe (koren, stablo, list, cvet, plod, seme);</a:t>
            </a:r>
            <a:endParaRPr kumimoji="0" lang="en-US" sz="20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sr-Latn-CS"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-razviju brižljiv odnos prema biljkama sticanjem radnih navika (zalivanje, održavanje biljaka) pod nadzorom vaspitača.</a:t>
            </a:r>
            <a:endParaRPr kumimoji="0" lang="en-US" sz="2000" b="0" i="0" u="none" strike="noStrike" cap="none" normalizeH="0" baseline="0" dirty="0" smtClean="0">
              <a:ln>
                <a:noFill/>
              </a:ln>
              <a:solidFill>
                <a:schemeClr val="tx1"/>
              </a:solidFill>
              <a:effectLst/>
              <a:latin typeface="Arial" pitchFamily="34" charset="0"/>
            </a:endParaRPr>
          </a:p>
        </p:txBody>
      </p:sp>
      <p:pic>
        <p:nvPicPr>
          <p:cNvPr id="5" name="Picture 4" descr="Biljke4.jpg"/>
          <p:cNvPicPr>
            <a:picLocks noChangeAspect="1"/>
          </p:cNvPicPr>
          <p:nvPr/>
        </p:nvPicPr>
        <p:blipFill>
          <a:blip r:embed="rId2"/>
          <a:stretch>
            <a:fillRect/>
          </a:stretch>
        </p:blipFill>
        <p:spPr>
          <a:xfrm>
            <a:off x="3581400" y="3352800"/>
            <a:ext cx="5562601" cy="35052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0" y="0"/>
            <a:ext cx="914400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r-Latn-CS" sz="3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 Osnovni sadržaj tematske jedinice</a:t>
            </a:r>
            <a:endParaRPr kumimoji="0" lang="en-US" sz="32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sr-Latn-CS"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sr-Latn-CS" sz="32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Karakteristike životinjskog sveta</a:t>
            </a:r>
            <a:endParaRPr kumimoji="0" lang="sr-Latn-CS" sz="4400" b="0" i="0" u="sng" strike="noStrike" cap="none" normalizeH="0" baseline="0" dirty="0" smtClean="0">
              <a:ln>
                <a:noFill/>
              </a:ln>
              <a:solidFill>
                <a:schemeClr val="tx1"/>
              </a:solidFill>
              <a:effectLst/>
              <a:latin typeface="Arial" pitchFamily="34" charset="0"/>
            </a:endParaRPr>
          </a:p>
        </p:txBody>
      </p:sp>
      <p:pic>
        <p:nvPicPr>
          <p:cNvPr id="3" name="Picture 2" descr="životinje3.jpg"/>
          <p:cNvPicPr>
            <a:picLocks noChangeAspect="1"/>
          </p:cNvPicPr>
          <p:nvPr/>
        </p:nvPicPr>
        <p:blipFill>
          <a:blip r:embed="rId2"/>
          <a:stretch>
            <a:fillRect/>
          </a:stretch>
        </p:blipFill>
        <p:spPr>
          <a:xfrm>
            <a:off x="0" y="1905000"/>
            <a:ext cx="4648200" cy="4953000"/>
          </a:xfrm>
          <a:prstGeom prst="rect">
            <a:avLst/>
          </a:prstGeom>
        </p:spPr>
      </p:pic>
      <p:pic>
        <p:nvPicPr>
          <p:cNvPr id="4" name="Picture 3" descr="Životinje.jpg"/>
          <p:cNvPicPr>
            <a:picLocks noChangeAspect="1"/>
          </p:cNvPicPr>
          <p:nvPr/>
        </p:nvPicPr>
        <p:blipFill>
          <a:blip r:embed="rId3"/>
          <a:stretch>
            <a:fillRect/>
          </a:stretch>
        </p:blipFill>
        <p:spPr>
          <a:xfrm>
            <a:off x="4572000" y="2209800"/>
            <a:ext cx="4572000" cy="46482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0" y="0"/>
            <a:ext cx="9144000" cy="24929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r-Latn-CS"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 Mogući način predstavljanja sadržaja tematske jedinice deci u pred</a:t>
            </a:r>
            <a:r>
              <a:rPr kumimoji="0" lang="sr-Latn-CS" sz="3200" b="1" i="0" u="none" strike="noStrike" cap="none" normalizeH="0" baseline="0" dirty="0" smtClean="0">
                <a:ln>
                  <a:noFill/>
                </a:ln>
                <a:solidFill>
                  <a:schemeClr val="tx1"/>
                </a:solidFill>
                <a:effectLst/>
                <a:latin typeface="Calibri"/>
                <a:ea typeface="Calibri" pitchFamily="34" charset="0"/>
                <a:cs typeface="Times New Roman" pitchFamily="18" charset="0"/>
              </a:rPr>
              <a:t>š</a:t>
            </a:r>
            <a:r>
              <a:rPr kumimoji="0" lang="sr-Latn-CS"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kolskoj ustanovi</a:t>
            </a:r>
            <a:endParaRPr kumimoji="0" lang="en-US" sz="28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sr-Latn-CS" sz="24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sr-Latn-CS" sz="28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Životinjski svet i deca u pred</a:t>
            </a:r>
            <a:r>
              <a:rPr kumimoji="0" lang="sr-Latn-CS" sz="2800" b="1" i="0" u="sng" strike="noStrike" cap="none" normalizeH="0" baseline="0" dirty="0" smtClean="0">
                <a:ln>
                  <a:noFill/>
                </a:ln>
                <a:solidFill>
                  <a:schemeClr val="tx1"/>
                </a:solidFill>
                <a:effectLst/>
                <a:latin typeface="Calibri"/>
                <a:ea typeface="Calibri" pitchFamily="34" charset="0"/>
                <a:cs typeface="Times New Roman" pitchFamily="18" charset="0"/>
              </a:rPr>
              <a:t>š</a:t>
            </a:r>
            <a:r>
              <a:rPr kumimoji="0" lang="sr-Latn-CS" sz="28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kolskoj ustanovi</a:t>
            </a:r>
            <a:endParaRPr kumimoji="0" lang="sr-Latn-CS" sz="28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sr-Latn-CS" sz="2000" b="1" dirty="0">
                <a:latin typeface="Times New Roman" pitchFamily="18" charset="0"/>
                <a:ea typeface="Calibri" pitchFamily="34" charset="0"/>
                <a:cs typeface="Times New Roman" pitchFamily="18" charset="0"/>
              </a:rPr>
              <a:t>-</a:t>
            </a:r>
            <a:r>
              <a:rPr kumimoji="0" lang="sr-Latn-C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efekat na emocionalni i socijalni razvoj dece (humana i odgovornija)</a:t>
            </a:r>
          </a:p>
          <a:p>
            <a:pPr marL="0" marR="0" lvl="0" indent="0" algn="just" defTabSz="914400" rtl="0" eaLnBrk="0" fontAlgn="base" latinLnBrk="0" hangingPunct="0">
              <a:lnSpc>
                <a:spcPct val="100000"/>
              </a:lnSpc>
              <a:spcBef>
                <a:spcPct val="0"/>
              </a:spcBef>
              <a:spcAft>
                <a:spcPct val="0"/>
              </a:spcAft>
              <a:buClrTx/>
              <a:buSzTx/>
              <a:buFontTx/>
              <a:buNone/>
              <a:tabLst/>
            </a:pPr>
            <a:r>
              <a:rPr lang="sr-Latn-CS" sz="2000" b="1" dirty="0" smtClean="0">
                <a:latin typeface="Times New Roman" pitchFamily="18" charset="0"/>
                <a:cs typeface="Times New Roman" pitchFamily="18" charset="0"/>
              </a:rPr>
              <a:t>-deca sa smetnjama u razvoju</a:t>
            </a:r>
            <a:endParaRPr kumimoji="0" lang="sr-Latn-CS" sz="2000" b="1" i="0" u="none" strike="noStrike" cap="none" normalizeH="0" baseline="0" dirty="0" smtClean="0">
              <a:ln>
                <a:noFill/>
              </a:ln>
              <a:solidFill>
                <a:schemeClr val="tx1"/>
              </a:solidFill>
              <a:effectLst/>
              <a:latin typeface="Arial" pitchFamily="34" charset="0"/>
            </a:endParaRPr>
          </a:p>
        </p:txBody>
      </p:sp>
      <p:pic>
        <p:nvPicPr>
          <p:cNvPr id="4" name="Picture 3" descr="Životinje4.jpg"/>
          <p:cNvPicPr>
            <a:picLocks noChangeAspect="1"/>
          </p:cNvPicPr>
          <p:nvPr/>
        </p:nvPicPr>
        <p:blipFill>
          <a:blip r:embed="rId2"/>
          <a:stretch>
            <a:fillRect/>
          </a:stretch>
        </p:blipFill>
        <p:spPr>
          <a:xfrm>
            <a:off x="381000" y="2667000"/>
            <a:ext cx="8128000" cy="41910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0" y="0"/>
            <a:ext cx="9144000" cy="51398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ctr" defTabSz="914400" rtl="0" eaLnBrk="1" fontAlgn="base" latinLnBrk="0" hangingPunct="1">
              <a:lnSpc>
                <a:spcPct val="100000"/>
              </a:lnSpc>
              <a:spcBef>
                <a:spcPct val="0"/>
              </a:spcBef>
              <a:spcAft>
                <a:spcPct val="0"/>
              </a:spcAft>
              <a:buClrTx/>
              <a:buSzTx/>
              <a:buFontTx/>
              <a:buNone/>
              <a:tabLst/>
            </a:pPr>
            <a:r>
              <a:rPr kumimoji="0" lang="sr-Latn-CS" sz="32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Neke pravilnosti predstavljanja životinjskog sveta u pred</a:t>
            </a:r>
            <a:r>
              <a:rPr kumimoji="0" lang="sr-Latn-CS" sz="3200" b="1" i="0" u="sng" strike="noStrike" cap="none" normalizeH="0" baseline="0" dirty="0" smtClean="0">
                <a:ln>
                  <a:noFill/>
                </a:ln>
                <a:solidFill>
                  <a:schemeClr val="tx1"/>
                </a:solidFill>
                <a:effectLst/>
                <a:latin typeface="Calibri"/>
                <a:ea typeface="Calibri" pitchFamily="34" charset="0"/>
                <a:cs typeface="Times New Roman" pitchFamily="18" charset="0"/>
              </a:rPr>
              <a:t>š</a:t>
            </a:r>
            <a:r>
              <a:rPr kumimoji="0" lang="sr-Latn-CS" sz="32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kolskoj ustanovi</a:t>
            </a:r>
            <a:endParaRPr kumimoji="0" lang="en-US" sz="2800" b="0" i="0" u="sng" strike="noStrike" cap="none" normalizeH="0" baseline="0" dirty="0" smtClean="0">
              <a:ln>
                <a:noFill/>
              </a:ln>
              <a:solidFill>
                <a:schemeClr val="tx1"/>
              </a:solidFill>
              <a:effectLst/>
              <a:latin typeface="Arial" pitchFamily="34" charset="0"/>
            </a:endParaRPr>
          </a:p>
          <a:p>
            <a:pPr lvl="0" algn="just" eaLnBrk="0" fontAlgn="base" hangingPunct="0">
              <a:spcBef>
                <a:spcPct val="0"/>
              </a:spcBef>
              <a:spcAft>
                <a:spcPct val="0"/>
              </a:spcAft>
            </a:pPr>
            <a:endParaRPr kumimoji="0" lang="sr-Latn-C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lvl="0" algn="just" eaLnBrk="0" fontAlgn="base" hangingPunct="0">
              <a:spcBef>
                <a:spcPct val="0"/>
              </a:spcBef>
              <a:spcAft>
                <a:spcPct val="0"/>
              </a:spcAft>
            </a:pPr>
            <a:r>
              <a:rPr kumimoji="0" lang="sr-Latn-C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 Najpre je potrebno deci predstaviti životinje prema mestu življenja, odnosno ukazati im na postojanje domaćih (pripitomljenih) i divljih životinja. </a:t>
            </a:r>
            <a:endParaRPr lang="sr-Latn-CS" sz="2400" b="1" dirty="0" smtClean="0">
              <a:latin typeface="Times New Roman" pitchFamily="18" charset="0"/>
              <a:ea typeface="Calibri" pitchFamily="34" charset="0"/>
              <a:cs typeface="Times New Roman" pitchFamily="18" charset="0"/>
            </a:endParaRPr>
          </a:p>
          <a:p>
            <a:pPr lvl="0" algn="just" eaLnBrk="0" fontAlgn="base" hangingPunct="0">
              <a:spcBef>
                <a:spcPct val="0"/>
              </a:spcBef>
              <a:spcAft>
                <a:spcPct val="0"/>
              </a:spcAft>
            </a:pPr>
            <a:endParaRPr lang="sr-Latn-CS" sz="2400" b="1" dirty="0" smtClean="0">
              <a:latin typeface="Times New Roman" pitchFamily="18" charset="0"/>
              <a:cs typeface="Times New Roman" pitchFamily="18" charset="0"/>
            </a:endParaRPr>
          </a:p>
          <a:p>
            <a:pPr lvl="0" algn="just" eaLnBrk="0" fontAlgn="base" hangingPunct="0">
              <a:spcBef>
                <a:spcPct val="0"/>
              </a:spcBef>
              <a:spcAft>
                <a:spcPct val="0"/>
              </a:spcAft>
            </a:pPr>
            <a:r>
              <a:rPr lang="sr-Latn-CS" sz="2400" b="1" dirty="0" smtClean="0">
                <a:latin typeface="Times New Roman" pitchFamily="18" charset="0"/>
                <a:cs typeface="Times New Roman" pitchFamily="18" charset="0"/>
              </a:rPr>
              <a:t>(B) Pri upoznavanju životinja deca najpre započinju sa onima iz svog neposrednog okruženja, a zatim i sa životinjama dalekih krajeva. </a:t>
            </a:r>
          </a:p>
          <a:p>
            <a:pPr lvl="0" algn="just" eaLnBrk="0" fontAlgn="base" hangingPunct="0">
              <a:spcBef>
                <a:spcPct val="0"/>
              </a:spcBef>
              <a:spcAft>
                <a:spcPct val="0"/>
              </a:spcAft>
            </a:pPr>
            <a:endParaRPr lang="sr-Latn-CS" sz="2400" b="1" dirty="0" smtClean="0">
              <a:latin typeface="Times New Roman" pitchFamily="18" charset="0"/>
              <a:cs typeface="Times New Roman" pitchFamily="18" charset="0"/>
            </a:endParaRPr>
          </a:p>
          <a:p>
            <a:pPr lvl="0" algn="just" eaLnBrk="0" fontAlgn="base" hangingPunct="0">
              <a:spcBef>
                <a:spcPct val="0"/>
              </a:spcBef>
              <a:spcAft>
                <a:spcPct val="0"/>
              </a:spcAft>
            </a:pPr>
            <a:r>
              <a:rPr lang="sr-Latn-CS" sz="2400" b="1" dirty="0" smtClean="0">
                <a:latin typeface="Times New Roman" pitchFamily="18" charset="0"/>
                <a:cs typeface="Times New Roman" pitchFamily="18" charset="0"/>
              </a:rPr>
              <a:t>(C) Decu bi trebalo osposobiti da budu pažljiva prema životinjama i da brinu o njima. </a:t>
            </a:r>
            <a:endParaRPr kumimoji="0" lang="sr-Latn-CS" sz="24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0" y="0"/>
            <a:ext cx="9144000" cy="62786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lvl="0" indent="-342900" algn="just" eaLnBrk="0" fontAlgn="base" hangingPunct="0">
              <a:spcBef>
                <a:spcPct val="0"/>
              </a:spcBef>
              <a:spcAft>
                <a:spcPct val="0"/>
              </a:spcAft>
              <a:buAutoNum type="alphaUcParenBoth"/>
            </a:pPr>
            <a:r>
              <a:rPr kumimoji="0" lang="sr-Latn-C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Najpre je potrebno deci predstaviti životinje prema mestu življenja, odnosno ukazati im na postojanje domaćih (pripitomljenih) i divljih životinja. </a:t>
            </a:r>
          </a:p>
          <a:p>
            <a:pPr marL="342900" lvl="0" indent="-342900" algn="just" eaLnBrk="0" fontAlgn="base" hangingPunct="0">
              <a:spcBef>
                <a:spcPct val="0"/>
              </a:spcBef>
              <a:spcAft>
                <a:spcPct val="0"/>
              </a:spcAft>
              <a:buAutoNum type="alphaUcParenBoth"/>
            </a:pPr>
            <a:endParaRPr lang="sr-Latn-CS" dirty="0">
              <a:latin typeface="Times New Roman" pitchFamily="18" charset="0"/>
              <a:ea typeface="Calibri" pitchFamily="34" charset="0"/>
              <a:cs typeface="Times New Roman" pitchFamily="18" charset="0"/>
            </a:endParaRPr>
          </a:p>
          <a:p>
            <a:pPr marL="342900" lvl="0" indent="-342900" algn="just" eaLnBrk="0" fontAlgn="base" hangingPunct="0">
              <a:spcBef>
                <a:spcPct val="0"/>
              </a:spcBef>
              <a:spcAft>
                <a:spcPct val="0"/>
              </a:spcAft>
            </a:pPr>
            <a:r>
              <a:rPr lang="sr-Latn-CS" sz="2400" dirty="0" smtClean="0">
                <a:latin typeface="Times New Roman" pitchFamily="18" charset="0"/>
                <a:ea typeface="Calibri" pitchFamily="34" charset="0"/>
                <a:cs typeface="Times New Roman" pitchFamily="18" charset="0"/>
              </a:rPr>
              <a:t>-veza čovek-životinje od davnina</a:t>
            </a:r>
          </a:p>
          <a:p>
            <a:pPr marL="342900" lvl="0" indent="-342900" algn="just" eaLnBrk="0" fontAlgn="base" hangingPunct="0">
              <a:spcBef>
                <a:spcPct val="0"/>
              </a:spcBef>
              <a:spcAft>
                <a:spcPct val="0"/>
              </a:spcAft>
            </a:pPr>
            <a:endParaRPr lang="sr-Latn-CS" sz="2400" dirty="0" smtClean="0">
              <a:latin typeface="Times New Roman" pitchFamily="18" charset="0"/>
              <a:ea typeface="Calibri" pitchFamily="34" charset="0"/>
              <a:cs typeface="Times New Roman" pitchFamily="18" charset="0"/>
            </a:endParaRPr>
          </a:p>
          <a:p>
            <a:pPr marL="342900" lvl="0" indent="-342900" algn="ctr" eaLnBrk="0" fontAlgn="base" hangingPunct="0">
              <a:spcBef>
                <a:spcPct val="0"/>
              </a:spcBef>
              <a:spcAft>
                <a:spcPct val="0"/>
              </a:spcAft>
            </a:pPr>
            <a:r>
              <a:rPr lang="sr-Latn-CS" sz="2800" u="sng" dirty="0" smtClean="0">
                <a:latin typeface="Times New Roman" pitchFamily="18" charset="0"/>
                <a:ea typeface="Calibri" pitchFamily="34" charset="0"/>
                <a:cs typeface="Times New Roman" pitchFamily="18" charset="0"/>
              </a:rPr>
              <a:t>DOMAĆE-DIVLJE ŽIVOTINJE</a:t>
            </a:r>
          </a:p>
          <a:p>
            <a:pPr marL="342900" lvl="0" indent="-342900" algn="ctr" eaLnBrk="0" fontAlgn="base" hangingPunct="0">
              <a:spcBef>
                <a:spcPct val="0"/>
              </a:spcBef>
              <a:spcAft>
                <a:spcPct val="0"/>
              </a:spcAft>
            </a:pPr>
            <a:r>
              <a:rPr lang="sr-Latn-CS" sz="2800" dirty="0" smtClean="0">
                <a:latin typeface="Times New Roman" pitchFamily="18" charset="0"/>
                <a:ea typeface="Calibri" pitchFamily="34" charset="0"/>
                <a:cs typeface="Times New Roman" pitchFamily="18" charset="0"/>
              </a:rPr>
              <a:t>DOMAĆE ŽIVOTINJE</a:t>
            </a:r>
          </a:p>
          <a:p>
            <a:pPr marL="342900" lvl="0" indent="-342900" algn="ctr" eaLnBrk="0" fontAlgn="base" hangingPunct="0">
              <a:spcBef>
                <a:spcPct val="0"/>
              </a:spcBef>
              <a:spcAft>
                <a:spcPct val="0"/>
              </a:spcAft>
            </a:pPr>
            <a:r>
              <a:rPr lang="sr-Latn-CS" sz="2800" dirty="0" smtClean="0">
                <a:latin typeface="Times New Roman" pitchFamily="18" charset="0"/>
                <a:ea typeface="Calibri" pitchFamily="34" charset="0"/>
                <a:cs typeface="Times New Roman" pitchFamily="18" charset="0"/>
              </a:rPr>
              <a:t>-čovek se stara o njima</a:t>
            </a:r>
          </a:p>
          <a:p>
            <a:pPr marL="342900" lvl="0" indent="-342900" algn="ctr" eaLnBrk="0" fontAlgn="base" hangingPunct="0">
              <a:spcBef>
                <a:spcPct val="0"/>
              </a:spcBef>
              <a:spcAft>
                <a:spcPct val="0"/>
              </a:spcAft>
            </a:pPr>
            <a:r>
              <a:rPr lang="sr-Latn-CS" sz="2800" dirty="0" smtClean="0">
                <a:latin typeface="Times New Roman" pitchFamily="18" charset="0"/>
                <a:ea typeface="Calibri" pitchFamily="34" charset="0"/>
                <a:cs typeface="Times New Roman" pitchFamily="18" charset="0"/>
              </a:rPr>
              <a:t>-koristi za čoveka</a:t>
            </a:r>
          </a:p>
          <a:p>
            <a:pPr marL="342900" lvl="0" indent="-342900" algn="ctr" eaLnBrk="0" fontAlgn="base" hangingPunct="0">
              <a:spcBef>
                <a:spcPct val="0"/>
              </a:spcBef>
              <a:spcAft>
                <a:spcPct val="0"/>
              </a:spcAft>
            </a:pPr>
            <a:r>
              <a:rPr lang="sr-Latn-CS" sz="2800" dirty="0" smtClean="0">
                <a:latin typeface="Times New Roman" pitchFamily="18" charset="0"/>
                <a:ea typeface="Calibri" pitchFamily="34" charset="0"/>
                <a:cs typeface="Times New Roman" pitchFamily="18" charset="0"/>
              </a:rPr>
              <a:t>-posete seoskom domaćinstvu</a:t>
            </a:r>
          </a:p>
          <a:p>
            <a:pPr marL="342900" lvl="0" indent="-342900" algn="ctr" eaLnBrk="0" fontAlgn="base" hangingPunct="0">
              <a:spcBef>
                <a:spcPct val="0"/>
              </a:spcBef>
              <a:spcAft>
                <a:spcPct val="0"/>
              </a:spcAft>
            </a:pPr>
            <a:endParaRPr lang="sr-Latn-CS" sz="2800" dirty="0">
              <a:latin typeface="Times New Roman" pitchFamily="18" charset="0"/>
              <a:ea typeface="Calibri" pitchFamily="34" charset="0"/>
              <a:cs typeface="Times New Roman" pitchFamily="18" charset="0"/>
            </a:endParaRPr>
          </a:p>
          <a:p>
            <a:pPr marL="342900" lvl="0" indent="-342900" algn="ctr" eaLnBrk="0" fontAlgn="base" hangingPunct="0">
              <a:spcBef>
                <a:spcPct val="0"/>
              </a:spcBef>
              <a:spcAft>
                <a:spcPct val="0"/>
              </a:spcAft>
            </a:pPr>
            <a:r>
              <a:rPr lang="sr-Latn-CS" sz="2800" dirty="0" smtClean="0">
                <a:latin typeface="Times New Roman" pitchFamily="18" charset="0"/>
                <a:ea typeface="Calibri" pitchFamily="34" charset="0"/>
                <a:cs typeface="Times New Roman" pitchFamily="18" charset="0"/>
              </a:rPr>
              <a:t>DIVLJE ŽIVOTINJE</a:t>
            </a:r>
          </a:p>
          <a:p>
            <a:pPr marL="342900" lvl="0" indent="-342900" algn="ctr" eaLnBrk="0" fontAlgn="base" hangingPunct="0">
              <a:spcBef>
                <a:spcPct val="0"/>
              </a:spcBef>
              <a:spcAft>
                <a:spcPct val="0"/>
              </a:spcAft>
            </a:pPr>
            <a:r>
              <a:rPr lang="sr-Latn-CS" sz="2800" dirty="0" smtClean="0">
                <a:latin typeface="Times New Roman" pitchFamily="18" charset="0"/>
                <a:ea typeface="Calibri" pitchFamily="34" charset="0"/>
                <a:cs typeface="Times New Roman" pitchFamily="18" charset="0"/>
              </a:rPr>
              <a:t>-samostalne su</a:t>
            </a:r>
          </a:p>
          <a:p>
            <a:pPr marL="342900" lvl="0" indent="-342900" algn="ctr" eaLnBrk="0" fontAlgn="base" hangingPunct="0">
              <a:spcBef>
                <a:spcPct val="0"/>
              </a:spcBef>
              <a:spcAft>
                <a:spcPct val="0"/>
              </a:spcAft>
            </a:pPr>
            <a:r>
              <a:rPr lang="sr-Latn-CS" sz="2800" dirty="0" smtClean="0">
                <a:latin typeface="Times New Roman" pitchFamily="18" charset="0"/>
                <a:ea typeface="Calibri" pitchFamily="34" charset="0"/>
                <a:cs typeface="Times New Roman" pitchFamily="18" charset="0"/>
              </a:rPr>
              <a:t>-selice i stanarice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0" y="0"/>
            <a:ext cx="914400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sr-Latn-CS" sz="2400" b="1" dirty="0" smtClean="0">
                <a:latin typeface="Times New Roman" pitchFamily="18" charset="0"/>
                <a:cs typeface="Times New Roman" pitchFamily="18" charset="0"/>
              </a:rPr>
              <a:t>(B) Pri upoznavanju životinja deca najpre započinju sa onima iz svog neposrednog okruženja  (u našim uslovima to su pas, mačka, svinja, osa, pčela, muva, krava, ovca, koza, konj, pernata živina, magarac, kišna glista, vrabac, golub, leptir, gušter, pčela i dr.), a zatim i sa životinjama dalekih krajeva (slon, krokodil, žirafa, kengur, pingvin, lav, delfin itd.). </a:t>
            </a:r>
          </a:p>
          <a:p>
            <a:pPr lvl="0" algn="just" eaLnBrk="0" fontAlgn="base" hangingPunct="0">
              <a:spcBef>
                <a:spcPct val="0"/>
              </a:spcBef>
              <a:spcAft>
                <a:spcPct val="0"/>
              </a:spcAft>
            </a:pPr>
            <a:endParaRPr lang="sr-Latn-CS" dirty="0">
              <a:latin typeface="Times New Roman" pitchFamily="18" charset="0"/>
              <a:cs typeface="Times New Roman" pitchFamily="18" charset="0"/>
            </a:endParaRPr>
          </a:p>
          <a:p>
            <a:pPr lvl="0" algn="ctr" eaLnBrk="0" fontAlgn="base" hangingPunct="0">
              <a:spcBef>
                <a:spcPct val="0"/>
              </a:spcBef>
              <a:spcAft>
                <a:spcPct val="0"/>
              </a:spcAft>
            </a:pPr>
            <a:r>
              <a:rPr lang="sr-Latn-CS" sz="3200" dirty="0" smtClean="0">
                <a:latin typeface="Times New Roman" pitchFamily="18" charset="0"/>
                <a:cs typeface="Times New Roman" pitchFamily="18" charset="0"/>
              </a:rPr>
              <a:t>Životinje neposrednog okruženja-moguće neposrednost</a:t>
            </a:r>
          </a:p>
          <a:p>
            <a:pPr lvl="0" algn="ctr" eaLnBrk="0" fontAlgn="base" hangingPunct="0">
              <a:spcBef>
                <a:spcPct val="0"/>
              </a:spcBef>
              <a:spcAft>
                <a:spcPct val="0"/>
              </a:spcAft>
            </a:pPr>
            <a:endParaRPr lang="sr-Latn-CS" sz="3200" dirty="0" smtClean="0">
              <a:latin typeface="Times New Roman" pitchFamily="18" charset="0"/>
              <a:cs typeface="Times New Roman" pitchFamily="18" charset="0"/>
            </a:endParaRPr>
          </a:p>
          <a:p>
            <a:pPr lvl="0" algn="ctr" eaLnBrk="0" fontAlgn="base" hangingPunct="0">
              <a:spcBef>
                <a:spcPct val="0"/>
              </a:spcBef>
              <a:spcAft>
                <a:spcPct val="0"/>
              </a:spcAft>
            </a:pPr>
            <a:r>
              <a:rPr lang="sr-Latn-CS" sz="3200" dirty="0" smtClean="0">
                <a:latin typeface="Times New Roman" pitchFamily="18" charset="0"/>
                <a:cs typeface="Times New Roman" pitchFamily="18" charset="0"/>
              </a:rPr>
              <a:t>Životinje dalekih krajeva-nemoguće neposrednost</a:t>
            </a:r>
          </a:p>
          <a:p>
            <a:pPr lvl="0" algn="ctr" eaLnBrk="0" fontAlgn="base" hangingPunct="0">
              <a:spcBef>
                <a:spcPct val="0"/>
              </a:spcBef>
              <a:spcAft>
                <a:spcPct val="0"/>
              </a:spcAft>
            </a:pPr>
            <a:r>
              <a:rPr lang="sr-Latn-CS" sz="3200" dirty="0" smtClean="0">
                <a:latin typeface="Times New Roman" pitchFamily="18" charset="0"/>
                <a:cs typeface="Times New Roman" pitchFamily="18" charset="0"/>
              </a:rPr>
              <a:t>-slike, igračke, modeli, priče, basne, video materijal itd.</a:t>
            </a:r>
          </a:p>
          <a:p>
            <a:pPr lvl="0" algn="just" eaLnBrk="0" fontAlgn="base" hangingPunct="0">
              <a:spcBef>
                <a:spcPct val="0"/>
              </a:spcBef>
              <a:spcAft>
                <a:spcPct val="0"/>
              </a:spcAft>
            </a:pPr>
            <a:endParaRPr lang="sr-Latn-CS" sz="2400" dirty="0" smtClean="0">
              <a:latin typeface="Times New Roman" pitchFamily="18" charset="0"/>
              <a:cs typeface="Times New Roman" pitchFamily="18" charset="0"/>
            </a:endParaRPr>
          </a:p>
          <a:p>
            <a:pPr lvl="0" algn="just" eaLnBrk="0" fontAlgn="base" hangingPunct="0">
              <a:spcBef>
                <a:spcPct val="0"/>
              </a:spcBef>
              <a:spcAft>
                <a:spcPct val="0"/>
              </a:spcAft>
            </a:pPr>
            <a:endParaRPr lang="sr-Latn-CS"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0" y="0"/>
            <a:ext cx="9144000" cy="28931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sr-Latn-CS" sz="2400" b="1" dirty="0" smtClean="0">
                <a:latin typeface="Times New Roman" pitchFamily="18" charset="0"/>
                <a:cs typeface="Times New Roman" pitchFamily="18" charset="0"/>
              </a:rPr>
              <a:t>(C) Decu bi trebalo osposobiti da budu pažljiva prema životinjama i da brinu o njima.</a:t>
            </a:r>
          </a:p>
          <a:p>
            <a:pPr lvl="0" algn="just" eaLnBrk="0" fontAlgn="base" hangingPunct="0">
              <a:spcBef>
                <a:spcPct val="0"/>
              </a:spcBef>
              <a:spcAft>
                <a:spcPct val="0"/>
              </a:spcAft>
            </a:pPr>
            <a:endParaRPr lang="sr-Latn-CS" dirty="0">
              <a:latin typeface="Times New Roman" pitchFamily="18" charset="0"/>
              <a:cs typeface="Times New Roman" pitchFamily="18" charset="0"/>
            </a:endParaRPr>
          </a:p>
          <a:p>
            <a:pPr lvl="0" algn="ctr" eaLnBrk="0" fontAlgn="base" hangingPunct="0">
              <a:spcBef>
                <a:spcPct val="0"/>
              </a:spcBef>
              <a:spcAft>
                <a:spcPct val="0"/>
              </a:spcAft>
            </a:pPr>
            <a:r>
              <a:rPr lang="sr-Latn-CS" sz="2400" dirty="0" smtClean="0">
                <a:latin typeface="Times New Roman" pitchFamily="18" charset="0"/>
                <a:cs typeface="Times New Roman" pitchFamily="18" charset="0"/>
              </a:rPr>
              <a:t>-deca razvijaju pozitivne moralne osobine, plemenitost i odgovornost a redukuje se agresivnost u njihovom ponašanju</a:t>
            </a:r>
          </a:p>
          <a:p>
            <a:pPr lvl="0" algn="ctr" eaLnBrk="0" fontAlgn="base" hangingPunct="0">
              <a:spcBef>
                <a:spcPct val="0"/>
              </a:spcBef>
              <a:spcAft>
                <a:spcPct val="0"/>
              </a:spcAft>
            </a:pPr>
            <a:endParaRPr lang="sr-Latn-CS" sz="2400" dirty="0">
              <a:latin typeface="Times New Roman" pitchFamily="18" charset="0"/>
              <a:cs typeface="Times New Roman" pitchFamily="18" charset="0"/>
            </a:endParaRPr>
          </a:p>
          <a:p>
            <a:pPr lvl="0" algn="ctr" eaLnBrk="0" fontAlgn="base" hangingPunct="0">
              <a:spcBef>
                <a:spcPct val="0"/>
              </a:spcBef>
              <a:spcAft>
                <a:spcPct val="0"/>
              </a:spcAft>
            </a:pPr>
            <a:r>
              <a:rPr lang="sr-Latn-CS" sz="2400" dirty="0" smtClean="0">
                <a:latin typeface="Times New Roman" pitchFamily="18" charset="0"/>
                <a:cs typeface="Times New Roman" pitchFamily="18" charset="0"/>
              </a:rPr>
              <a:t>RADNE AKTIVNOSTI U KUTIĆU PRIRODE</a:t>
            </a:r>
            <a:endParaRPr lang="sr-Latn-CS" sz="2000" dirty="0" smtClean="0">
              <a:latin typeface="Times New Roman" pitchFamily="18" charset="0"/>
              <a:cs typeface="Times New Roman" pitchFamily="18" charset="0"/>
            </a:endParaRPr>
          </a:p>
          <a:p>
            <a:pPr lvl="0" algn="just" eaLnBrk="0" fontAlgn="base" hangingPunct="0">
              <a:spcBef>
                <a:spcPct val="0"/>
              </a:spcBef>
              <a:spcAft>
                <a:spcPct val="0"/>
              </a:spcAft>
            </a:pPr>
            <a:r>
              <a:rPr lang="sr-Latn-CS" sz="2000" dirty="0" smtClean="0">
                <a:latin typeface="Times New Roman" pitchFamily="18" charset="0"/>
                <a:cs typeface="Times New Roman" pitchFamily="18" charset="0"/>
              </a:rPr>
              <a:t> </a:t>
            </a:r>
            <a:endParaRPr kumimoji="0" lang="sr-Latn-C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4" name="Picture 3" descr="Životinja6.jpg"/>
          <p:cNvPicPr>
            <a:picLocks noChangeAspect="1"/>
          </p:cNvPicPr>
          <p:nvPr/>
        </p:nvPicPr>
        <p:blipFill>
          <a:blip r:embed="rId2"/>
          <a:stretch>
            <a:fillRect/>
          </a:stretch>
        </p:blipFill>
        <p:spPr>
          <a:xfrm>
            <a:off x="2286000" y="2743200"/>
            <a:ext cx="4737100" cy="41148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ChangeArrowheads="1"/>
          </p:cNvSpPr>
          <p:nvPr/>
        </p:nvSpPr>
        <p:spPr bwMode="auto">
          <a:xfrm>
            <a:off x="0" y="0"/>
            <a:ext cx="9144000"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28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Prepoznavanje, imenovanje i zanimljivo upoznavanje životinja</a:t>
            </a:r>
            <a:endParaRPr kumimoji="0" lang="sr-Latn-CS" sz="28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sr-Latn-C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-da deca prvo upoznaju životinje koje najčešće susreću u svojoj okolini, jer će imati mogućnosti da ih neposredno posmatraju. </a:t>
            </a:r>
          </a:p>
          <a:p>
            <a:pPr marL="0" marR="0" lvl="0" indent="0" algn="just" defTabSz="914400" rtl="0" eaLnBrk="0" fontAlgn="base" latinLnBrk="0" hangingPunct="0">
              <a:lnSpc>
                <a:spcPct val="100000"/>
              </a:lnSpc>
              <a:spcBef>
                <a:spcPct val="0"/>
              </a:spcBef>
              <a:spcAft>
                <a:spcPct val="0"/>
              </a:spcAft>
              <a:buClrTx/>
              <a:buSzTx/>
              <a:buFontTx/>
              <a:buNone/>
              <a:tabLst/>
            </a:pPr>
            <a:r>
              <a:rPr lang="sr-Latn-CS" sz="2000" dirty="0" smtClean="0">
                <a:latin typeface="Arial" pitchFamily="34" charset="0"/>
              </a:rPr>
              <a:t>-domaće životinje, kućni ljubimci.....</a:t>
            </a:r>
          </a:p>
          <a:p>
            <a:pPr marL="0" marR="0" lvl="0" indent="0" algn="just" defTabSz="914400" rtl="0" eaLnBrk="0" fontAlgn="base" latinLnBrk="0" hangingPunct="0">
              <a:lnSpc>
                <a:spcPct val="100000"/>
              </a:lnSpc>
              <a:spcBef>
                <a:spcPct val="0"/>
              </a:spcBef>
              <a:spcAft>
                <a:spcPct val="0"/>
              </a:spcAft>
              <a:buClrTx/>
              <a:buSzTx/>
              <a:buFontTx/>
              <a:buNone/>
              <a:tabLst/>
            </a:pPr>
            <a:r>
              <a:rPr kumimoji="0" lang="sr-Latn-CS" sz="2000" b="0" i="0" u="none" strike="noStrike" cap="none" normalizeH="0" baseline="0" dirty="0" smtClean="0">
                <a:ln>
                  <a:noFill/>
                </a:ln>
                <a:solidFill>
                  <a:schemeClr val="tx1"/>
                </a:solidFill>
                <a:effectLst/>
                <a:latin typeface="Arial" pitchFamily="34" charset="0"/>
              </a:rPr>
              <a:t>POSETE;</a:t>
            </a:r>
            <a:r>
              <a:rPr kumimoji="0" lang="sr-Latn-CS" sz="2000" b="0" i="0" u="none" strike="noStrike" cap="none" normalizeH="0" dirty="0" smtClean="0">
                <a:ln>
                  <a:noFill/>
                </a:ln>
                <a:solidFill>
                  <a:schemeClr val="tx1"/>
                </a:solidFill>
                <a:effectLst/>
                <a:latin typeface="Arial" pitchFamily="34" charset="0"/>
              </a:rPr>
              <a:t> KUTIĆ PRIRODE; POSETA PARKU </a:t>
            </a:r>
          </a:p>
          <a:p>
            <a:pPr marL="0" marR="0" lvl="0" indent="0" algn="just" defTabSz="914400" rtl="0" eaLnBrk="0" fontAlgn="base" latinLnBrk="0" hangingPunct="0">
              <a:lnSpc>
                <a:spcPct val="100000"/>
              </a:lnSpc>
              <a:spcBef>
                <a:spcPct val="0"/>
              </a:spcBef>
              <a:spcAft>
                <a:spcPct val="0"/>
              </a:spcAft>
              <a:buClrTx/>
              <a:buSzTx/>
              <a:buFontTx/>
              <a:buNone/>
              <a:tabLst/>
            </a:pPr>
            <a:endParaRPr lang="sr-Latn-CS" sz="2000" baseline="0" dirty="0">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sr-Latn-CS" sz="2000" b="0" i="0" u="none" strike="noStrike" cap="none" normalizeH="0" dirty="0" smtClean="0">
                <a:ln>
                  <a:noFill/>
                </a:ln>
                <a:solidFill>
                  <a:schemeClr val="tx1"/>
                </a:solidFill>
                <a:effectLst/>
                <a:latin typeface="Arial" pitchFamily="34" charset="0"/>
              </a:rPr>
              <a:t>ULOGA VASPITAČA: </a:t>
            </a:r>
          </a:p>
          <a:p>
            <a:pPr marL="0" marR="0" lvl="0" indent="0" algn="just" defTabSz="914400" rtl="0" eaLnBrk="0" fontAlgn="base" latinLnBrk="0" hangingPunct="0">
              <a:lnSpc>
                <a:spcPct val="100000"/>
              </a:lnSpc>
              <a:spcBef>
                <a:spcPct val="0"/>
              </a:spcBef>
              <a:spcAft>
                <a:spcPct val="0"/>
              </a:spcAft>
              <a:buClrTx/>
              <a:buSzTx/>
              <a:buFontTx/>
              <a:buNone/>
              <a:tabLst/>
            </a:pPr>
            <a:r>
              <a:rPr lang="sr-Latn-CS" sz="2000" dirty="0">
                <a:latin typeface="Arial" pitchFamily="34" charset="0"/>
              </a:rPr>
              <a:t>-</a:t>
            </a:r>
            <a:r>
              <a:rPr kumimoji="0" lang="sr-Latn-CS" sz="2000" b="0" i="0" u="none" strike="noStrike" cap="none" normalizeH="0" dirty="0" smtClean="0">
                <a:ln>
                  <a:noFill/>
                </a:ln>
                <a:solidFill>
                  <a:schemeClr val="tx1"/>
                </a:solidFill>
                <a:effectLst/>
                <a:latin typeface="Arial" pitchFamily="34" charset="0"/>
              </a:rPr>
              <a:t>imenuju životinju a da deca zatim ponove</a:t>
            </a:r>
          </a:p>
          <a:p>
            <a:pPr marL="0" marR="0" lvl="0" indent="0" algn="just" defTabSz="914400" rtl="0" eaLnBrk="0" fontAlgn="base" latinLnBrk="0" hangingPunct="0">
              <a:lnSpc>
                <a:spcPct val="100000"/>
              </a:lnSpc>
              <a:spcBef>
                <a:spcPct val="0"/>
              </a:spcBef>
              <a:spcAft>
                <a:spcPct val="0"/>
              </a:spcAft>
              <a:buClrTx/>
              <a:buSzTx/>
              <a:buFontTx/>
              <a:buNone/>
              <a:tabLst/>
            </a:pPr>
            <a:r>
              <a:rPr lang="sr-Latn-CS" sz="2000" baseline="0" dirty="0" smtClean="0">
                <a:latin typeface="Arial" pitchFamily="34" charset="0"/>
              </a:rPr>
              <a:t>-opiše na zanimljiv način životinju</a:t>
            </a:r>
          </a:p>
          <a:p>
            <a:pPr marL="0" marR="0" lvl="0" indent="0" algn="just" defTabSz="914400" rtl="0" eaLnBrk="0" fontAlgn="base" latinLnBrk="0" hangingPunct="0">
              <a:lnSpc>
                <a:spcPct val="100000"/>
              </a:lnSpc>
              <a:spcBef>
                <a:spcPct val="0"/>
              </a:spcBef>
              <a:spcAft>
                <a:spcPct val="0"/>
              </a:spcAft>
              <a:buClrTx/>
              <a:buSzTx/>
              <a:buFontTx/>
              <a:buNone/>
              <a:tabLst/>
            </a:pPr>
            <a:r>
              <a:rPr kumimoji="0" lang="sr-Latn-CS" sz="2000" b="0" i="0" u="none" strike="noStrike" cap="none" normalizeH="0" dirty="0" smtClean="0">
                <a:ln>
                  <a:noFill/>
                </a:ln>
                <a:solidFill>
                  <a:schemeClr val="tx1"/>
                </a:solidFill>
                <a:effectLst/>
                <a:latin typeface="Arial" pitchFamily="34" charset="0"/>
              </a:rPr>
              <a:t>-ispriča zanimljivu ‘’deskriptivnu rimu’’</a:t>
            </a:r>
            <a:endParaRPr kumimoji="0" lang="sr-Latn-CS" sz="2000" b="0" i="0" u="none" strike="noStrike" cap="none" normalizeH="0" baseline="0" dirty="0" smtClean="0">
              <a:ln>
                <a:noFill/>
              </a:ln>
              <a:solidFill>
                <a:schemeClr val="tx1"/>
              </a:solidFill>
              <a:effectLst/>
              <a:latin typeface="Arial" pitchFamily="34" charset="0"/>
            </a:endParaRPr>
          </a:p>
        </p:txBody>
      </p:sp>
      <p:pic>
        <p:nvPicPr>
          <p:cNvPr id="6" name="Picture 5" descr="Životinje5.jpg"/>
          <p:cNvPicPr>
            <a:picLocks noChangeAspect="1"/>
          </p:cNvPicPr>
          <p:nvPr/>
        </p:nvPicPr>
        <p:blipFill>
          <a:blip r:embed="rId2"/>
          <a:stretch>
            <a:fillRect/>
          </a:stretch>
        </p:blipFill>
        <p:spPr>
          <a:xfrm>
            <a:off x="5410200" y="2571750"/>
            <a:ext cx="3448050" cy="428625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
          <p:cNvSpPr>
            <a:spLocks noChangeArrowheads="1"/>
          </p:cNvSpPr>
          <p:nvPr/>
        </p:nvSpPr>
        <p:spPr bwMode="auto">
          <a:xfrm>
            <a:off x="0" y="0"/>
            <a:ext cx="914400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32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Funkcionalne igre na bazi opona</a:t>
            </a:r>
            <a:r>
              <a:rPr kumimoji="0" lang="sr-Latn-CS" sz="3200" b="1" i="0" u="sng" strike="noStrike" cap="none" normalizeH="0" baseline="0" dirty="0" smtClean="0">
                <a:ln>
                  <a:noFill/>
                </a:ln>
                <a:solidFill>
                  <a:schemeClr val="tx1"/>
                </a:solidFill>
                <a:effectLst/>
                <a:latin typeface="Calibri"/>
                <a:ea typeface="Calibri" pitchFamily="34" charset="0"/>
                <a:cs typeface="Times New Roman" pitchFamily="18" charset="0"/>
              </a:rPr>
              <a:t>š</a:t>
            </a:r>
            <a:r>
              <a:rPr kumimoji="0" lang="sr-Latn-CS" sz="32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anja životinja</a:t>
            </a:r>
            <a:endParaRPr kumimoji="0" lang="sr-Latn-CS" sz="32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sr-Latn-CS" sz="2400" dirty="0" smtClean="0">
                <a:latin typeface="Times New Roman" pitchFamily="18" charset="0"/>
                <a:ea typeface="Calibri" pitchFamily="34" charset="0"/>
                <a:cs typeface="Times New Roman" pitchFamily="18" charset="0"/>
              </a:rPr>
              <a:t>-d</a:t>
            </a:r>
            <a:r>
              <a:rPr kumimoji="0" lang="sr-Latn-C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eca uživaju u oponašanju kretanja i načina oglašavanja životinja</a:t>
            </a:r>
          </a:p>
          <a:p>
            <a:pPr marL="0" marR="0" lvl="0" indent="0" algn="just" defTabSz="914400" rtl="0" eaLnBrk="0" fontAlgn="base" latinLnBrk="0" hangingPunct="0">
              <a:lnSpc>
                <a:spcPct val="100000"/>
              </a:lnSpc>
              <a:spcBef>
                <a:spcPct val="0"/>
              </a:spcBef>
              <a:spcAft>
                <a:spcPct val="0"/>
              </a:spcAft>
              <a:buClrTx/>
              <a:buSzTx/>
              <a:buFontTx/>
              <a:buNone/>
              <a:tabLst/>
            </a:pPr>
            <a:r>
              <a:rPr lang="sr-Latn-CS" sz="2400" dirty="0" smtClean="0">
                <a:latin typeface="Times New Roman" pitchFamily="18" charset="0"/>
                <a:cs typeface="Times New Roman" pitchFamily="18" charset="0"/>
              </a:rPr>
              <a:t>-značajno za fizičko i zdravstveno-rekreativno obrazovanje dece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sr-Latn-CS" sz="2400" b="0" i="0" u="none" strike="noStrike" cap="none" normalizeH="0" baseline="0" dirty="0" smtClean="0">
                <a:ln>
                  <a:noFill/>
                </a:ln>
                <a:solidFill>
                  <a:schemeClr val="tx1"/>
                </a:solidFill>
                <a:effectLst/>
                <a:latin typeface="Times New Roman" pitchFamily="18" charset="0"/>
                <a:cs typeface="Times New Roman" pitchFamily="18" charset="0"/>
              </a:rPr>
              <a:t>-uloga</a:t>
            </a:r>
            <a:r>
              <a:rPr kumimoji="0" lang="sr-Latn-CS" sz="2400" b="0" i="0" u="none" strike="noStrike" cap="none" normalizeH="0" dirty="0" smtClean="0">
                <a:ln>
                  <a:noFill/>
                </a:ln>
                <a:solidFill>
                  <a:schemeClr val="tx1"/>
                </a:solidFill>
                <a:effectLst/>
                <a:latin typeface="Times New Roman" pitchFamily="18" charset="0"/>
                <a:cs typeface="Times New Roman" pitchFamily="18" charset="0"/>
              </a:rPr>
              <a:t> vaspitača je da organizuje različite igre u kojima bi deca oponašala pojedine životinje</a:t>
            </a:r>
            <a:endParaRPr kumimoji="0" lang="en-US" sz="2000" b="0" i="0" u="none" strike="noStrike" cap="none" normalizeH="0" baseline="0" dirty="0" smtClean="0">
              <a:ln>
                <a:noFill/>
              </a:ln>
              <a:solidFill>
                <a:schemeClr val="tx1"/>
              </a:solidFill>
              <a:effectLst/>
              <a:latin typeface="Arial" pitchFamily="34" charset="0"/>
            </a:endParaRPr>
          </a:p>
        </p:txBody>
      </p:sp>
      <p:pic>
        <p:nvPicPr>
          <p:cNvPr id="6" name="Picture 5" descr="Životinje6.jpg"/>
          <p:cNvPicPr>
            <a:picLocks noChangeAspect="1"/>
          </p:cNvPicPr>
          <p:nvPr/>
        </p:nvPicPr>
        <p:blipFill>
          <a:blip r:embed="rId2"/>
          <a:stretch>
            <a:fillRect/>
          </a:stretch>
        </p:blipFill>
        <p:spPr>
          <a:xfrm>
            <a:off x="4267200" y="3276600"/>
            <a:ext cx="4657725" cy="35814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Rectangle 5"/>
          <p:cNvSpPr>
            <a:spLocks noChangeArrowheads="1"/>
          </p:cNvSpPr>
          <p:nvPr/>
        </p:nvSpPr>
        <p:spPr bwMode="auto">
          <a:xfrm>
            <a:off x="0" y="0"/>
            <a:ext cx="91440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32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Građa životinja, važni organi i njihova funkcija </a:t>
            </a:r>
            <a:endParaRPr kumimoji="0" lang="sr-Latn-CS" sz="32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sr-Latn-C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Decu u predškolskoj ustanovi ne bi trebalo opterećivati detaljnom anatomijom pojedinih životinja</a:t>
            </a:r>
            <a:r>
              <a:rPr kumimoji="0" lang="sr-Latn-CS" sz="24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sr-Latn-C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glava, trup i rep</a:t>
            </a:r>
            <a:r>
              <a:rPr kumimoji="0" lang="sr-Latn-C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lang="sr-Latn-CS" sz="2400" dirty="0" smtClean="0">
                <a:latin typeface="Times New Roman" pitchFamily="18" charset="0"/>
                <a:ea typeface="Calibri" pitchFamily="34" charset="0"/>
                <a:cs typeface="Times New Roman" pitchFamily="18" charset="0"/>
              </a:rPr>
              <a:t>-</a:t>
            </a:r>
            <a:r>
              <a:rPr lang="sr-Latn-CS" sz="2400" b="1" dirty="0" smtClean="0">
                <a:latin typeface="Times New Roman" pitchFamily="18" charset="0"/>
                <a:ea typeface="Calibri" pitchFamily="34" charset="0"/>
                <a:cs typeface="Times New Roman" pitchFamily="18" charset="0"/>
              </a:rPr>
              <a:t>organi za kretanja</a:t>
            </a:r>
            <a:r>
              <a:rPr lang="sr-Latn-CS" sz="2400" dirty="0" smtClean="0">
                <a:latin typeface="Times New Roman" pitchFamily="18" charset="0"/>
                <a:ea typeface="Calibri" pitchFamily="34" charset="0"/>
                <a:cs typeface="Times New Roman" pitchFamily="18" charset="0"/>
              </a:rPr>
              <a:t>: noge, krila, peraje; neke životinje nemaju noge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sr-Latn-C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sr-Latn-C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unutrašnji</a:t>
            </a:r>
            <a:r>
              <a:rPr kumimoji="0" lang="sr-Latn-CS" sz="2400"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organi nekih životinja su specifični </a:t>
            </a:r>
            <a:r>
              <a:rPr kumimoji="0" lang="sr-Latn-CS" sz="24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(ribe umesto pluća imaju škrge, želudac preživara itd.) ali u principu unutrašnji organi životinja su slični nama</a:t>
            </a:r>
          </a:p>
          <a:p>
            <a:pPr marL="0" marR="0" lvl="0" indent="0" algn="just" defTabSz="914400" rtl="0" eaLnBrk="0" fontAlgn="base" latinLnBrk="0" hangingPunct="0">
              <a:lnSpc>
                <a:spcPct val="100000"/>
              </a:lnSpc>
              <a:spcBef>
                <a:spcPct val="0"/>
              </a:spcBef>
              <a:spcAft>
                <a:spcPct val="0"/>
              </a:spcAft>
              <a:buClrTx/>
              <a:buSzTx/>
              <a:buFontTx/>
              <a:buNone/>
              <a:tabLst/>
            </a:pPr>
            <a:r>
              <a:rPr lang="sr-Latn-CS" sz="2400" baseline="0" dirty="0" smtClean="0">
                <a:latin typeface="Times New Roman" pitchFamily="18" charset="0"/>
                <a:ea typeface="Calibri" pitchFamily="34" charset="0"/>
                <a:cs typeface="Times New Roman" pitchFamily="18" charset="0"/>
              </a:rPr>
              <a:t>-posebno</a:t>
            </a:r>
            <a:r>
              <a:rPr lang="sr-Latn-CS" sz="2400" dirty="0" smtClean="0">
                <a:latin typeface="Times New Roman" pitchFamily="18" charset="0"/>
                <a:ea typeface="Calibri" pitchFamily="34" charset="0"/>
                <a:cs typeface="Times New Roman" pitchFamily="18" charset="0"/>
              </a:rPr>
              <a:t> interesovanje deca pokazuju za </a:t>
            </a:r>
            <a:r>
              <a:rPr lang="sr-Latn-CS" sz="2400" b="1" dirty="0" smtClean="0">
                <a:latin typeface="Times New Roman" pitchFamily="18" charset="0"/>
                <a:ea typeface="Calibri" pitchFamily="34" charset="0"/>
                <a:cs typeface="Times New Roman" pitchFamily="18" charset="0"/>
              </a:rPr>
              <a:t>istaknute delove tela </a:t>
            </a:r>
            <a:r>
              <a:rPr lang="sr-Latn-CS" sz="2400" dirty="0" smtClean="0">
                <a:latin typeface="Times New Roman" pitchFamily="18" charset="0"/>
                <a:ea typeface="Calibri" pitchFamily="34" charset="0"/>
                <a:cs typeface="Times New Roman" pitchFamily="18" charset="0"/>
              </a:rPr>
              <a:t>pojedinih životinja (jež-bodlja, kamila –grba, slon-surla, zebra-pruga itd.)</a:t>
            </a:r>
            <a:r>
              <a:rPr kumimoji="0" lang="sr-Latn-C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sr-Latn-CS" sz="3600" b="0" i="0" u="none" strike="noStrike" cap="none" normalizeH="0" baseline="0" dirty="0" smtClean="0">
              <a:ln>
                <a:noFill/>
              </a:ln>
              <a:solidFill>
                <a:schemeClr val="tx1"/>
              </a:solidFill>
              <a:effectLst/>
              <a:latin typeface="Arial" pitchFamily="34" charset="0"/>
            </a:endParaRPr>
          </a:p>
        </p:txBody>
      </p:sp>
      <p:pic>
        <p:nvPicPr>
          <p:cNvPr id="6" name="Picture 5" descr="Životinje7.JPG"/>
          <p:cNvPicPr>
            <a:picLocks noChangeAspect="1"/>
          </p:cNvPicPr>
          <p:nvPr/>
        </p:nvPicPr>
        <p:blipFill>
          <a:blip r:embed="rId2"/>
          <a:stretch>
            <a:fillRect/>
          </a:stretch>
        </p:blipFill>
        <p:spPr>
          <a:xfrm>
            <a:off x="4191000" y="3733800"/>
            <a:ext cx="4953000" cy="31242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2" name="Rectangle 6"/>
          <p:cNvSpPr>
            <a:spLocks noChangeArrowheads="1"/>
          </p:cNvSpPr>
          <p:nvPr/>
        </p:nvSpPr>
        <p:spPr bwMode="auto">
          <a:xfrm>
            <a:off x="0" y="0"/>
            <a:ext cx="91440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28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Klasifikacija i serijacija životinja</a:t>
            </a:r>
            <a:endParaRPr kumimoji="0" lang="sr-Latn-CS" sz="28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sr-Latn-C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Primenom logično-saznajnih postupaka tokom klasifikovanja i serijacija, ranije stečena znanja iz oblasti životinjskog sveta se sistematizuju i produbljuju. </a:t>
            </a:r>
          </a:p>
          <a:p>
            <a:pPr marL="0" marR="0" lvl="0" indent="0" algn="just" defTabSz="914400" rtl="0" eaLnBrk="0" fontAlgn="base" latinLnBrk="0" hangingPunct="0">
              <a:lnSpc>
                <a:spcPct val="100000"/>
              </a:lnSpc>
              <a:spcBef>
                <a:spcPct val="0"/>
              </a:spcBef>
              <a:spcAft>
                <a:spcPct val="0"/>
              </a:spcAft>
              <a:buClrTx/>
              <a:buSzTx/>
              <a:buFontTx/>
              <a:buNone/>
              <a:tabLst/>
            </a:pPr>
            <a:r>
              <a:rPr lang="sr-Latn-CS" sz="2400" dirty="0" smtClean="0">
                <a:latin typeface="Times New Roman" pitchFamily="18" charset="0"/>
                <a:cs typeface="Times New Roman" pitchFamily="18" charset="0"/>
              </a:rPr>
              <a:t>-jasno izražene i lako učljive karakteristike (domaće-šumske životinje; životinje prekrivene perjem-životinje prekrivene dlakom; biljojedi-mesojedi; ptice selice-ptice stanarice)</a:t>
            </a:r>
            <a:endParaRPr kumimoji="0" lang="sr-Latn-CS" sz="2400" b="0" i="0" u="none" strike="noStrike" cap="none" normalizeH="0" baseline="0" dirty="0" smtClean="0">
              <a:ln>
                <a:noFill/>
              </a:ln>
              <a:solidFill>
                <a:schemeClr val="tx1"/>
              </a:solidFill>
              <a:effectLst/>
              <a:latin typeface="Arial" pitchFamily="34" charset="0"/>
            </a:endParaRPr>
          </a:p>
        </p:txBody>
      </p:sp>
      <p:pic>
        <p:nvPicPr>
          <p:cNvPr id="6" name="Picture 5" descr="Životinje9.jpg"/>
          <p:cNvPicPr>
            <a:picLocks noChangeAspect="1"/>
          </p:cNvPicPr>
          <p:nvPr/>
        </p:nvPicPr>
        <p:blipFill>
          <a:blip r:embed="rId2"/>
          <a:stretch>
            <a:fillRect/>
          </a:stretch>
        </p:blipFill>
        <p:spPr>
          <a:xfrm>
            <a:off x="5486400" y="3505200"/>
            <a:ext cx="2600325" cy="2514600"/>
          </a:xfrm>
          <a:prstGeom prst="rect">
            <a:avLst/>
          </a:prstGeom>
        </p:spPr>
      </p:pic>
      <p:pic>
        <p:nvPicPr>
          <p:cNvPr id="7" name="Picture 6" descr="Životinje8.jpg"/>
          <p:cNvPicPr>
            <a:picLocks noChangeAspect="1"/>
          </p:cNvPicPr>
          <p:nvPr/>
        </p:nvPicPr>
        <p:blipFill>
          <a:blip r:embed="rId3"/>
          <a:stretch>
            <a:fillRect/>
          </a:stretch>
        </p:blipFill>
        <p:spPr>
          <a:xfrm>
            <a:off x="685800" y="3581400"/>
            <a:ext cx="2686050" cy="268605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1219200"/>
            <a:ext cx="9144000" cy="54014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sr-Latn-CS" sz="23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-upoznaju razvojne faze (sejanje, klijanje, cvetanje, dono</a:t>
            </a:r>
            <a:r>
              <a:rPr kumimoji="0" lang="sr-Latn-CS" sz="2300" b="0" i="1" u="none" strike="noStrike" cap="none" normalizeH="0" baseline="0" dirty="0" smtClean="0">
                <a:ln>
                  <a:noFill/>
                </a:ln>
                <a:solidFill>
                  <a:schemeClr val="tx1"/>
                </a:solidFill>
                <a:effectLst/>
                <a:latin typeface="Calibri"/>
                <a:ea typeface="Calibri" pitchFamily="34" charset="0"/>
                <a:cs typeface="Times New Roman" pitchFamily="18" charset="0"/>
              </a:rPr>
              <a:t>š</a:t>
            </a:r>
            <a:r>
              <a:rPr kumimoji="0" lang="sr-Latn-CS" sz="23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enje ploda), a u vezi sa tim i značaj pojedinih abiotičkih faktora (svetlost, temperatura, vlažnost) na životni ciklus  biljaka;</a:t>
            </a:r>
            <a:endParaRPr kumimoji="0" lang="en-US" sz="23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3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sr-Latn-CS" sz="23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-upoznaju pojedine vrste lekovitih biljaka i njihov značaj za zdravlje ljudi;  </a:t>
            </a:r>
            <a:endParaRPr kumimoji="0" lang="en-US" sz="23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3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sr-Latn-CS" sz="23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 vezi reprodukcije saznaju da iz određene vrste semena klija određena vrsta biljke i da se od jednog proklijalog semena razvija  jedna biljka;</a:t>
            </a:r>
            <a:endParaRPr kumimoji="0" lang="en-US" sz="23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3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algn="just" eaLnBrk="0" fontAlgn="base" hangingPunct="0">
              <a:spcBef>
                <a:spcPct val="0"/>
              </a:spcBef>
              <a:spcAft>
                <a:spcPct val="0"/>
              </a:spcAft>
            </a:pPr>
            <a:r>
              <a:rPr kumimoji="0" lang="sr-Latn-CS" sz="23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-vr</a:t>
            </a:r>
            <a:r>
              <a:rPr kumimoji="0" lang="sr-Latn-CS" sz="2300" b="0" i="1" u="none" strike="noStrike" cap="none" normalizeH="0" baseline="0" dirty="0" smtClean="0">
                <a:ln>
                  <a:noFill/>
                </a:ln>
                <a:solidFill>
                  <a:schemeClr val="tx1"/>
                </a:solidFill>
                <a:effectLst/>
                <a:latin typeface="Calibri"/>
                <a:ea typeface="Calibri" pitchFamily="34" charset="0"/>
                <a:cs typeface="Times New Roman" pitchFamily="18" charset="0"/>
              </a:rPr>
              <a:t>š</a:t>
            </a:r>
            <a:r>
              <a:rPr kumimoji="0" lang="sr-Latn-CS" sz="23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 struktuiranje vremena na osnovu životnog ciklusa pojedinih biljaka tokom različitih godi</a:t>
            </a:r>
            <a:r>
              <a:rPr kumimoji="0" lang="sr-Latn-CS" sz="2300" b="0" i="1" u="none" strike="noStrike" cap="none" normalizeH="0" baseline="0" dirty="0" smtClean="0">
                <a:ln>
                  <a:noFill/>
                </a:ln>
                <a:solidFill>
                  <a:schemeClr val="tx1"/>
                </a:solidFill>
                <a:effectLst/>
                <a:latin typeface="Calibri"/>
                <a:ea typeface="Calibri" pitchFamily="34" charset="0"/>
                <a:cs typeface="Times New Roman" pitchFamily="18" charset="0"/>
              </a:rPr>
              <a:t>š</a:t>
            </a:r>
            <a:r>
              <a:rPr kumimoji="0" lang="sr-Latn-CS" sz="23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njih doba (žitarice, različite vrsta voća i povrća);</a:t>
            </a:r>
            <a:r>
              <a:rPr lang="sr-Latn-CS" sz="2300" i="1" dirty="0" smtClean="0">
                <a:latin typeface="Times New Roman" pitchFamily="18" charset="0"/>
                <a:ea typeface="Calibri" pitchFamily="34" charset="0"/>
                <a:cs typeface="Times New Roman" pitchFamily="18" charset="0"/>
              </a:rPr>
              <a:t> </a:t>
            </a:r>
            <a:endParaRPr lang="en-US" sz="2300" i="1" dirty="0" smtClean="0">
              <a:latin typeface="Times New Roman" pitchFamily="18" charset="0"/>
              <a:ea typeface="Calibri" pitchFamily="34" charset="0"/>
              <a:cs typeface="Times New Roman" pitchFamily="18" charset="0"/>
            </a:endParaRPr>
          </a:p>
          <a:p>
            <a:pPr algn="just" eaLnBrk="0" fontAlgn="base" hangingPunct="0">
              <a:spcBef>
                <a:spcPct val="0"/>
              </a:spcBef>
              <a:spcAft>
                <a:spcPct val="0"/>
              </a:spcAft>
            </a:pPr>
            <a:endParaRPr lang="en-US" sz="2300" i="1" dirty="0" smtClean="0">
              <a:latin typeface="Times New Roman" pitchFamily="18" charset="0"/>
              <a:ea typeface="Calibri" pitchFamily="34" charset="0"/>
              <a:cs typeface="Times New Roman" pitchFamily="18" charset="0"/>
            </a:endParaRPr>
          </a:p>
          <a:p>
            <a:pPr algn="just" eaLnBrk="0" fontAlgn="base" hangingPunct="0">
              <a:spcBef>
                <a:spcPct val="0"/>
              </a:spcBef>
              <a:spcAft>
                <a:spcPct val="0"/>
              </a:spcAft>
            </a:pPr>
            <a:r>
              <a:rPr lang="sr-Latn-CS" sz="2300" i="1" dirty="0" smtClean="0">
                <a:latin typeface="Times New Roman" pitchFamily="18" charset="0"/>
                <a:ea typeface="Calibri" pitchFamily="34" charset="0"/>
                <a:cs typeface="Times New Roman" pitchFamily="18" charset="0"/>
              </a:rPr>
              <a:t>-upoznaju i razumeju osnovne fiziolo</a:t>
            </a:r>
            <a:r>
              <a:rPr lang="sr-Latn-CS" sz="2300" i="1" dirty="0" smtClean="0">
                <a:ea typeface="Calibri" pitchFamily="34" charset="0"/>
                <a:cs typeface="Times New Roman" pitchFamily="18" charset="0"/>
              </a:rPr>
              <a:t>š</a:t>
            </a:r>
            <a:r>
              <a:rPr lang="sr-Latn-CS" sz="2300" i="1" dirty="0" smtClean="0">
                <a:latin typeface="Times New Roman" pitchFamily="18" charset="0"/>
                <a:ea typeface="Calibri" pitchFamily="34" charset="0"/>
                <a:cs typeface="Times New Roman" pitchFamily="18" charset="0"/>
              </a:rPr>
              <a:t>ke procese i značaj pojedinih biljnih organa za fotosintezu, disanje, transpiraciju (</a:t>
            </a:r>
            <a:r>
              <a:rPr lang="sr-Latn-CS" sz="2300" i="1" dirty="0" smtClean="0">
                <a:ea typeface="Calibri" pitchFamily="34" charset="0"/>
                <a:cs typeface="Times New Roman" pitchFamily="18" charset="0"/>
              </a:rPr>
              <a:t>„</a:t>
            </a:r>
            <a:r>
              <a:rPr lang="sr-Latn-CS" sz="2300" i="1" dirty="0" smtClean="0">
                <a:latin typeface="Times New Roman" pitchFamily="18" charset="0"/>
                <a:ea typeface="Calibri" pitchFamily="34" charset="0"/>
                <a:cs typeface="Times New Roman" pitchFamily="18" charset="0"/>
              </a:rPr>
              <a:t>biljke plaču</a:t>
            </a:r>
            <a:r>
              <a:rPr lang="sr-Latn-CS" sz="2300" i="1" dirty="0" smtClean="0">
                <a:ea typeface="Calibri" pitchFamily="34" charset="0"/>
                <a:cs typeface="Times New Roman" pitchFamily="18" charset="0"/>
              </a:rPr>
              <a:t>“</a:t>
            </a:r>
            <a:r>
              <a:rPr lang="sr-Latn-CS" sz="2300" i="1" dirty="0" smtClean="0">
                <a:latin typeface="Times New Roman" pitchFamily="18" charset="0"/>
                <a:ea typeface="Calibri" pitchFamily="34" charset="0"/>
                <a:cs typeface="Times New Roman" pitchFamily="18" charset="0"/>
              </a:rPr>
              <a:t>), transport vode i mineralnih materija; </a:t>
            </a:r>
            <a:endParaRPr lang="en-US" sz="2300" dirty="0" smtClean="0">
              <a:latin typeface="Arial" pitchFamily="34" charset="0"/>
            </a:endParaRPr>
          </a:p>
        </p:txBody>
      </p:sp>
      <p:sp>
        <p:nvSpPr>
          <p:cNvPr id="3" name="Rectangle 2"/>
          <p:cNvSpPr/>
          <p:nvPr/>
        </p:nvSpPr>
        <p:spPr>
          <a:xfrm>
            <a:off x="0" y="0"/>
            <a:ext cx="9144000" cy="1154162"/>
          </a:xfrm>
          <a:prstGeom prst="rect">
            <a:avLst/>
          </a:prstGeom>
        </p:spPr>
        <p:txBody>
          <a:bodyPr wrap="square">
            <a:spAutoFit/>
          </a:bodyPr>
          <a:lstStyle/>
          <a:p>
            <a:pPr lvl="0" algn="just" eaLnBrk="0" fontAlgn="base" hangingPunct="0">
              <a:spcBef>
                <a:spcPct val="0"/>
              </a:spcBef>
              <a:spcAft>
                <a:spcPct val="0"/>
              </a:spcAft>
            </a:pPr>
            <a:r>
              <a:rPr kumimoji="0" lang="sr-Latn-CS" sz="23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-prepoznaju različite vrste stani</a:t>
            </a:r>
            <a:r>
              <a:rPr lang="sr-Latn-CS" sz="2300" i="1" dirty="0">
                <a:ea typeface="Calibri" pitchFamily="34" charset="0"/>
                <a:cs typeface="Times New Roman" pitchFamily="18" charset="0"/>
              </a:rPr>
              <a:t>š</a:t>
            </a:r>
            <a:r>
              <a:rPr kumimoji="0" lang="sr-Latn-CS" sz="23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 na kojima biljke žive, kao i načine njihovog prilagođavanja odgovarajućim uslovima sredine (livadske, </a:t>
            </a:r>
            <a:r>
              <a:rPr lang="sr-Latn-CS" sz="2300" i="1" dirty="0">
                <a:ea typeface="Calibri" pitchFamily="34" charset="0"/>
                <a:cs typeface="Times New Roman" pitchFamily="18" charset="0"/>
              </a:rPr>
              <a:t>š</a:t>
            </a:r>
            <a:r>
              <a:rPr kumimoji="0" lang="sr-Latn-CS" sz="23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umske, vodene, biljke suvih stani</a:t>
            </a:r>
            <a:r>
              <a:rPr lang="sr-Latn-CS" sz="2300" i="1" dirty="0">
                <a:ea typeface="Calibri" pitchFamily="34" charset="0"/>
                <a:cs typeface="Times New Roman" pitchFamily="18" charset="0"/>
              </a:rPr>
              <a:t>š</a:t>
            </a:r>
            <a:r>
              <a:rPr kumimoji="0" lang="sr-Latn-CS" sz="23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 biljke dalekih krajeva);</a:t>
            </a:r>
            <a:endParaRPr kumimoji="0" lang="en-US" sz="23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0" y="0"/>
            <a:ext cx="91440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sr-Latn-CS"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-razumeju  značaj biljaka za opstanak svih živih bića zbog procesa fotosinteze, kada nastaju organske materije (hrana) i oslobađa se kiseonik;</a:t>
            </a:r>
            <a:endParaRPr kumimoji="0" lang="en-US" sz="20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sr-Latn-CS" sz="2400" b="0" i="1"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t>
            </a:r>
            <a:r>
              <a:rPr kumimoji="0" lang="sr-Latn-CS"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klasifikuju biljke prema različitim spontanim, ili zadatim kriterijumima  (povrće/voće; drvenastebiljke/zeljaste biljke; voće iz na</a:t>
            </a:r>
            <a:r>
              <a:rPr kumimoji="0" lang="sr-Latn-CS" sz="2400" b="0" i="1" u="none" strike="noStrike" cap="none" normalizeH="0" baseline="0" dirty="0" smtClean="0">
                <a:ln>
                  <a:noFill/>
                </a:ln>
                <a:solidFill>
                  <a:schemeClr val="tx1"/>
                </a:solidFill>
                <a:effectLst/>
                <a:latin typeface="Calibri"/>
                <a:ea typeface="Calibri" pitchFamily="34" charset="0"/>
                <a:cs typeface="Times New Roman" pitchFamily="18" charset="0"/>
              </a:rPr>
              <a:t>š</a:t>
            </a:r>
            <a:r>
              <a:rPr kumimoji="0" lang="sr-Latn-CS"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ih krajeva/južno voće; sočni plodovi/ko</a:t>
            </a:r>
            <a:r>
              <a:rPr kumimoji="0" lang="sr-Latn-CS" sz="2400" b="0" i="1" u="none" strike="noStrike" cap="none" normalizeH="0" baseline="0" dirty="0" smtClean="0">
                <a:ln>
                  <a:noFill/>
                </a:ln>
                <a:solidFill>
                  <a:schemeClr val="tx1"/>
                </a:solidFill>
                <a:effectLst/>
                <a:latin typeface="Calibri"/>
                <a:ea typeface="Calibri" pitchFamily="34" charset="0"/>
                <a:cs typeface="Times New Roman" pitchFamily="18" charset="0"/>
              </a:rPr>
              <a:t>š</a:t>
            </a:r>
            <a:r>
              <a:rPr kumimoji="0" lang="sr-Latn-CS"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tunjavi plodovi i dr.).</a:t>
            </a:r>
            <a:endParaRPr kumimoji="0" lang="sr-Latn-CS" sz="3600" b="0" i="0" u="none" strike="noStrike" cap="none" normalizeH="0" baseline="0" dirty="0" smtClean="0">
              <a:ln>
                <a:noFill/>
              </a:ln>
              <a:solidFill>
                <a:schemeClr val="tx1"/>
              </a:solidFill>
              <a:effectLst/>
              <a:latin typeface="Arial" pitchFamily="34" charset="0"/>
            </a:endParaRPr>
          </a:p>
        </p:txBody>
      </p:sp>
      <p:pic>
        <p:nvPicPr>
          <p:cNvPr id="5" name="Picture 4" descr="Biljke2.jpg"/>
          <p:cNvPicPr>
            <a:picLocks noChangeAspect="1"/>
          </p:cNvPicPr>
          <p:nvPr/>
        </p:nvPicPr>
        <p:blipFill>
          <a:blip r:embed="rId2"/>
          <a:stretch>
            <a:fillRect/>
          </a:stretch>
        </p:blipFill>
        <p:spPr>
          <a:xfrm>
            <a:off x="5715000" y="3048000"/>
            <a:ext cx="3429000" cy="38100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0" y="0"/>
            <a:ext cx="9144000" cy="12618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 Osnovni sadržaj tematske jedinice</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sr-Latn-CS" sz="200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sr-Latn-CS" sz="2400" i="0" u="none" strike="noStrike" cap="none" normalizeH="0" baseline="0" dirty="0" smtClean="0">
                <a:ln>
                  <a:noFill/>
                </a:ln>
                <a:solidFill>
                  <a:schemeClr val="tx1"/>
                </a:solidFill>
                <a:effectLst/>
                <a:latin typeface="Times New Roman" pitchFamily="18" charset="0"/>
                <a:cs typeface="Times New Roman" pitchFamily="18" charset="0"/>
              </a:rPr>
              <a:t>Biljke su autotrofni organizmi</a:t>
            </a:r>
            <a:endParaRPr kumimoji="0" lang="sr-Latn-CS" sz="3600" i="0" u="none" strike="noStrike" cap="none" normalizeH="0" baseline="0" dirty="0" smtClean="0">
              <a:ln>
                <a:noFill/>
              </a:ln>
              <a:solidFill>
                <a:schemeClr val="tx1"/>
              </a:solidFill>
              <a:effectLst/>
              <a:latin typeface="Arial" pitchFamily="34" charset="0"/>
            </a:endParaRPr>
          </a:p>
        </p:txBody>
      </p:sp>
      <p:pic>
        <p:nvPicPr>
          <p:cNvPr id="3" name="Picture 2" descr="Biljka.jpg"/>
          <p:cNvPicPr>
            <a:picLocks noChangeAspect="1"/>
          </p:cNvPicPr>
          <p:nvPr/>
        </p:nvPicPr>
        <p:blipFill>
          <a:blip r:embed="rId2"/>
          <a:stretch>
            <a:fillRect/>
          </a:stretch>
        </p:blipFill>
        <p:spPr>
          <a:xfrm>
            <a:off x="4114800" y="609600"/>
            <a:ext cx="5029200" cy="6248400"/>
          </a:xfrm>
          <a:prstGeom prst="rect">
            <a:avLst/>
          </a:prstGeom>
        </p:spPr>
      </p:pic>
      <p:sp>
        <p:nvSpPr>
          <p:cNvPr id="4" name="TextBox 3"/>
          <p:cNvSpPr txBox="1"/>
          <p:nvPr/>
        </p:nvSpPr>
        <p:spPr>
          <a:xfrm>
            <a:off x="6172200" y="1143000"/>
            <a:ext cx="990600" cy="400110"/>
          </a:xfrm>
          <a:prstGeom prst="rect">
            <a:avLst/>
          </a:prstGeom>
          <a:solidFill>
            <a:srgbClr val="FFFF00"/>
          </a:solid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r-Latn-C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CVET</a:t>
            </a:r>
            <a:endParaRPr lang="en-US"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TextBox 4"/>
          <p:cNvSpPr txBox="1"/>
          <p:nvPr/>
        </p:nvSpPr>
        <p:spPr>
          <a:xfrm>
            <a:off x="6248400" y="2590800"/>
            <a:ext cx="914400" cy="369332"/>
          </a:xfrm>
          <a:prstGeom prst="rect">
            <a:avLst/>
          </a:prstGeom>
          <a:solidFill>
            <a:schemeClr val="bg1"/>
          </a:solidFill>
        </p:spPr>
        <p:txBody>
          <a:bodyPr wrap="square" rtlCol="0">
            <a:spAutoFit/>
          </a:bodyPr>
          <a:lstStyle/>
          <a:p>
            <a:r>
              <a:rPr lang="sr-Latn-CS" b="1" dirty="0" smtClean="0"/>
              <a:t>STABLO</a:t>
            </a:r>
            <a:endParaRPr lang="en-US" b="1" dirty="0"/>
          </a:p>
        </p:txBody>
      </p:sp>
      <p:sp>
        <p:nvSpPr>
          <p:cNvPr id="6" name="TextBox 5"/>
          <p:cNvSpPr txBox="1"/>
          <p:nvPr/>
        </p:nvSpPr>
        <p:spPr>
          <a:xfrm>
            <a:off x="6781800" y="5638800"/>
            <a:ext cx="914400" cy="369332"/>
          </a:xfrm>
          <a:prstGeom prst="rect">
            <a:avLst/>
          </a:prstGeom>
          <a:solidFill>
            <a:schemeClr val="bg1"/>
          </a:solidFill>
        </p:spPr>
        <p:txBody>
          <a:bodyPr wrap="square" rtlCol="0">
            <a:spAutoFit/>
          </a:bodyPr>
          <a:lstStyle/>
          <a:p>
            <a:r>
              <a:rPr lang="sr-Latn-CS" b="1" dirty="0" smtClean="0"/>
              <a:t>KOREN</a:t>
            </a:r>
            <a:endParaRPr lang="en-US" b="1" dirty="0"/>
          </a:p>
        </p:txBody>
      </p:sp>
      <p:sp>
        <p:nvSpPr>
          <p:cNvPr id="7" name="TextBox 6"/>
          <p:cNvSpPr txBox="1"/>
          <p:nvPr/>
        </p:nvSpPr>
        <p:spPr>
          <a:xfrm>
            <a:off x="7772400" y="3276600"/>
            <a:ext cx="762000" cy="369332"/>
          </a:xfrm>
          <a:prstGeom prst="rect">
            <a:avLst/>
          </a:prstGeom>
          <a:solidFill>
            <a:srgbClr val="00B050"/>
          </a:solidFill>
        </p:spPr>
        <p:txBody>
          <a:bodyPr wrap="square" rtlCol="0">
            <a:spAutoFit/>
          </a:bodyPr>
          <a:lstStyle/>
          <a:p>
            <a:pPr algn="ctr"/>
            <a:r>
              <a:rPr lang="sr-Latn-CS" b="1" dirty="0" smtClean="0"/>
              <a:t>LIST</a:t>
            </a:r>
            <a:endParaRPr lang="en-US"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otosinteza6"/>
          <p:cNvPicPr>
            <a:picLocks noChangeAspect="1" noChangeArrowheads="1"/>
          </p:cNvPicPr>
          <p:nvPr/>
        </p:nvPicPr>
        <p:blipFill>
          <a:blip r:embed="rId2"/>
          <a:srcRect/>
          <a:stretch>
            <a:fillRect/>
          </a:stretch>
        </p:blipFill>
        <p:spPr bwMode="auto">
          <a:xfrm>
            <a:off x="0" y="549275"/>
            <a:ext cx="9144000" cy="6308725"/>
          </a:xfrm>
          <a:prstGeom prst="rect">
            <a:avLst/>
          </a:prstGeom>
          <a:solidFill>
            <a:srgbClr val="CCFFCC"/>
          </a:solidFill>
        </p:spPr>
      </p:pic>
      <p:sp>
        <p:nvSpPr>
          <p:cNvPr id="7171" name="Text Box 3"/>
          <p:cNvSpPr txBox="1">
            <a:spLocks noChangeArrowheads="1"/>
          </p:cNvSpPr>
          <p:nvPr/>
        </p:nvSpPr>
        <p:spPr bwMode="auto">
          <a:xfrm>
            <a:off x="0" y="0"/>
            <a:ext cx="9144000" cy="427038"/>
          </a:xfrm>
          <a:prstGeom prst="rect">
            <a:avLst/>
          </a:prstGeom>
          <a:noFill/>
          <a:ln w="9525">
            <a:noFill/>
            <a:miter lim="800000"/>
            <a:headEnd/>
            <a:tailEnd/>
          </a:ln>
          <a:effectLst/>
        </p:spPr>
        <p:txBody>
          <a:bodyPr wrap="square" lIns="0" tIns="0" rIns="0" bIns="0">
            <a:spAutoFit/>
          </a:bodyPr>
          <a:lstStyle/>
          <a:p>
            <a:pPr algn="ctr">
              <a:spcBef>
                <a:spcPct val="50000"/>
              </a:spcBef>
            </a:pPr>
            <a:r>
              <a:rPr lang="sr-Latn-CS" sz="2800" b="1" dirty="0" smtClean="0">
                <a:latin typeface="Times New Roman" pitchFamily="18" charset="0"/>
              </a:rPr>
              <a:t>FOTOSINTEZA</a:t>
            </a:r>
            <a:endParaRPr lang="sr-Latn-CS" sz="2800" b="1" dirty="0">
              <a:latin typeface="Times New Roman" pitchFamily="18" charset="0"/>
            </a:endParaRPr>
          </a:p>
        </p:txBody>
      </p:sp>
      <p:sp>
        <p:nvSpPr>
          <p:cNvPr id="7172" name="Text Box 4"/>
          <p:cNvSpPr txBox="1">
            <a:spLocks noChangeArrowheads="1"/>
          </p:cNvSpPr>
          <p:nvPr/>
        </p:nvSpPr>
        <p:spPr bwMode="auto">
          <a:xfrm>
            <a:off x="323850" y="3284538"/>
            <a:ext cx="2735263" cy="304800"/>
          </a:xfrm>
          <a:prstGeom prst="rect">
            <a:avLst/>
          </a:prstGeom>
          <a:solidFill>
            <a:srgbClr val="FFCC00"/>
          </a:solidFill>
          <a:ln w="9525">
            <a:noFill/>
            <a:miter lim="800000"/>
            <a:headEnd/>
            <a:tailEnd/>
          </a:ln>
          <a:effectLst/>
        </p:spPr>
        <p:txBody>
          <a:bodyPr lIns="0" tIns="0" rIns="0" bIns="0">
            <a:spAutoFit/>
          </a:bodyPr>
          <a:lstStyle/>
          <a:p>
            <a:pPr>
              <a:spcBef>
                <a:spcPct val="50000"/>
              </a:spcBef>
            </a:pPr>
            <a:r>
              <a:rPr lang="sr-Latn-CS" sz="2000" b="1">
                <a:solidFill>
                  <a:schemeClr val="bg2"/>
                </a:solidFill>
                <a:latin typeface="Times New Roman" pitchFamily="18" charset="0"/>
              </a:rPr>
              <a:t>SUNČEVA SVETLOST</a:t>
            </a:r>
          </a:p>
        </p:txBody>
      </p:sp>
      <p:sp>
        <p:nvSpPr>
          <p:cNvPr id="7173" name="Text Box 5"/>
          <p:cNvSpPr txBox="1">
            <a:spLocks noChangeArrowheads="1"/>
          </p:cNvSpPr>
          <p:nvPr/>
        </p:nvSpPr>
        <p:spPr bwMode="auto">
          <a:xfrm>
            <a:off x="323850" y="3860800"/>
            <a:ext cx="2305050" cy="304800"/>
          </a:xfrm>
          <a:prstGeom prst="rect">
            <a:avLst/>
          </a:prstGeom>
          <a:solidFill>
            <a:srgbClr val="FFCC00"/>
          </a:solidFill>
          <a:ln w="9525">
            <a:noFill/>
            <a:miter lim="800000"/>
            <a:headEnd/>
            <a:tailEnd/>
          </a:ln>
          <a:effectLst/>
        </p:spPr>
        <p:txBody>
          <a:bodyPr lIns="0" tIns="0" rIns="0" bIns="0">
            <a:spAutoFit/>
          </a:bodyPr>
          <a:lstStyle/>
          <a:p>
            <a:pPr>
              <a:spcBef>
                <a:spcPct val="50000"/>
              </a:spcBef>
            </a:pPr>
            <a:r>
              <a:rPr lang="sr-Latn-CS" sz="2000" b="1">
                <a:solidFill>
                  <a:schemeClr val="bg2"/>
                </a:solidFill>
                <a:latin typeface="Times New Roman" pitchFamily="18" charset="0"/>
              </a:rPr>
              <a:t>UGLJEN DIOKSID</a:t>
            </a:r>
          </a:p>
        </p:txBody>
      </p:sp>
      <p:sp>
        <p:nvSpPr>
          <p:cNvPr id="7174" name="Text Box 6"/>
          <p:cNvSpPr txBox="1">
            <a:spLocks noChangeArrowheads="1"/>
          </p:cNvSpPr>
          <p:nvPr/>
        </p:nvSpPr>
        <p:spPr bwMode="auto">
          <a:xfrm>
            <a:off x="323850" y="4437063"/>
            <a:ext cx="936625" cy="304800"/>
          </a:xfrm>
          <a:prstGeom prst="rect">
            <a:avLst/>
          </a:prstGeom>
          <a:solidFill>
            <a:srgbClr val="FFCC00"/>
          </a:solidFill>
          <a:ln w="9525">
            <a:noFill/>
            <a:miter lim="800000"/>
            <a:headEnd/>
            <a:tailEnd/>
          </a:ln>
          <a:effectLst/>
        </p:spPr>
        <p:txBody>
          <a:bodyPr lIns="0" tIns="0" rIns="0" bIns="0">
            <a:spAutoFit/>
          </a:bodyPr>
          <a:lstStyle/>
          <a:p>
            <a:pPr>
              <a:spcBef>
                <a:spcPct val="50000"/>
              </a:spcBef>
            </a:pPr>
            <a:r>
              <a:rPr lang="sr-Latn-CS" sz="2000" b="1">
                <a:solidFill>
                  <a:schemeClr val="bg2"/>
                </a:solidFill>
                <a:latin typeface="Times New Roman" pitchFamily="18" charset="0"/>
              </a:rPr>
              <a:t>VODA</a:t>
            </a:r>
          </a:p>
        </p:txBody>
      </p:sp>
      <p:sp>
        <p:nvSpPr>
          <p:cNvPr id="7175" name="Text Box 7"/>
          <p:cNvSpPr txBox="1">
            <a:spLocks noChangeArrowheads="1"/>
          </p:cNvSpPr>
          <p:nvPr/>
        </p:nvSpPr>
        <p:spPr bwMode="auto">
          <a:xfrm>
            <a:off x="323850" y="5084763"/>
            <a:ext cx="1439863" cy="304800"/>
          </a:xfrm>
          <a:prstGeom prst="rect">
            <a:avLst/>
          </a:prstGeom>
          <a:solidFill>
            <a:srgbClr val="FFCC00"/>
          </a:solidFill>
          <a:ln w="9525">
            <a:noFill/>
            <a:miter lim="800000"/>
            <a:headEnd/>
            <a:tailEnd/>
          </a:ln>
          <a:effectLst/>
        </p:spPr>
        <p:txBody>
          <a:bodyPr lIns="0" tIns="0" rIns="0" bIns="0">
            <a:spAutoFit/>
          </a:bodyPr>
          <a:lstStyle/>
          <a:p>
            <a:pPr>
              <a:spcBef>
                <a:spcPct val="50000"/>
              </a:spcBef>
            </a:pPr>
            <a:r>
              <a:rPr lang="sr-Latn-CS" sz="2000" b="1">
                <a:solidFill>
                  <a:schemeClr val="bg2"/>
                </a:solidFill>
                <a:latin typeface="Times New Roman" pitchFamily="18" charset="0"/>
              </a:rPr>
              <a:t>MINERALI</a:t>
            </a:r>
          </a:p>
        </p:txBody>
      </p:sp>
      <p:sp>
        <p:nvSpPr>
          <p:cNvPr id="7176" name="Line 8"/>
          <p:cNvSpPr>
            <a:spLocks noChangeShapeType="1"/>
          </p:cNvSpPr>
          <p:nvPr/>
        </p:nvSpPr>
        <p:spPr bwMode="auto">
          <a:xfrm>
            <a:off x="2700338" y="2708275"/>
            <a:ext cx="719137" cy="504825"/>
          </a:xfrm>
          <a:prstGeom prst="line">
            <a:avLst/>
          </a:prstGeom>
          <a:noFill/>
          <a:ln w="38100">
            <a:solidFill>
              <a:schemeClr val="bg2"/>
            </a:solidFill>
            <a:round/>
            <a:headEnd/>
            <a:tailEnd type="triangle" w="med" len="med"/>
          </a:ln>
          <a:effectLst/>
        </p:spPr>
        <p:txBody>
          <a:bodyPr/>
          <a:lstStyle/>
          <a:p>
            <a:endParaRPr lang="en-US"/>
          </a:p>
        </p:txBody>
      </p:sp>
      <p:sp>
        <p:nvSpPr>
          <p:cNvPr id="7177" name="Line 9"/>
          <p:cNvSpPr>
            <a:spLocks noChangeShapeType="1"/>
          </p:cNvSpPr>
          <p:nvPr/>
        </p:nvSpPr>
        <p:spPr bwMode="auto">
          <a:xfrm>
            <a:off x="2627313" y="4076700"/>
            <a:ext cx="722312" cy="71438"/>
          </a:xfrm>
          <a:prstGeom prst="line">
            <a:avLst/>
          </a:prstGeom>
          <a:noFill/>
          <a:ln w="38100">
            <a:solidFill>
              <a:schemeClr val="bg2"/>
            </a:solidFill>
            <a:round/>
            <a:headEnd/>
            <a:tailEnd type="triangle" w="med" len="med"/>
          </a:ln>
          <a:effectLst/>
        </p:spPr>
        <p:txBody>
          <a:bodyPr/>
          <a:lstStyle/>
          <a:p>
            <a:endParaRPr lang="en-US"/>
          </a:p>
        </p:txBody>
      </p:sp>
      <p:sp>
        <p:nvSpPr>
          <p:cNvPr id="7178" name="Text Box 10"/>
          <p:cNvSpPr txBox="1">
            <a:spLocks noChangeArrowheads="1"/>
          </p:cNvSpPr>
          <p:nvPr/>
        </p:nvSpPr>
        <p:spPr bwMode="auto">
          <a:xfrm>
            <a:off x="2843213" y="2025650"/>
            <a:ext cx="3457575" cy="304800"/>
          </a:xfrm>
          <a:prstGeom prst="rect">
            <a:avLst/>
          </a:prstGeom>
          <a:solidFill>
            <a:srgbClr val="A6ECEE"/>
          </a:solidFill>
          <a:ln w="9525">
            <a:noFill/>
            <a:miter lim="800000"/>
            <a:headEnd/>
            <a:tailEnd/>
          </a:ln>
          <a:effectLst/>
        </p:spPr>
        <p:txBody>
          <a:bodyPr lIns="0" tIns="0" rIns="0" bIns="0">
            <a:spAutoFit/>
          </a:bodyPr>
          <a:lstStyle/>
          <a:p>
            <a:pPr>
              <a:spcBef>
                <a:spcPct val="50000"/>
              </a:spcBef>
            </a:pPr>
            <a:endParaRPr lang="en-US" sz="2000" b="1">
              <a:solidFill>
                <a:schemeClr val="bg2"/>
              </a:solidFill>
              <a:latin typeface="Times New Roman" pitchFamily="18" charset="0"/>
            </a:endParaRPr>
          </a:p>
        </p:txBody>
      </p:sp>
      <p:sp>
        <p:nvSpPr>
          <p:cNvPr id="7179" name="Text Box 11"/>
          <p:cNvSpPr txBox="1">
            <a:spLocks noChangeArrowheads="1"/>
          </p:cNvSpPr>
          <p:nvPr/>
        </p:nvSpPr>
        <p:spPr bwMode="auto">
          <a:xfrm>
            <a:off x="6227763" y="4149725"/>
            <a:ext cx="1584325" cy="365125"/>
          </a:xfrm>
          <a:prstGeom prst="rect">
            <a:avLst/>
          </a:prstGeom>
          <a:solidFill>
            <a:srgbClr val="FF0000"/>
          </a:solidFill>
          <a:ln w="9525">
            <a:noFill/>
            <a:miter lim="800000"/>
            <a:headEnd/>
            <a:tailEnd/>
          </a:ln>
          <a:effectLst/>
        </p:spPr>
        <p:txBody>
          <a:bodyPr lIns="0" tIns="0" rIns="0" bIns="0">
            <a:spAutoFit/>
          </a:bodyPr>
          <a:lstStyle/>
          <a:p>
            <a:pPr>
              <a:spcBef>
                <a:spcPct val="50000"/>
              </a:spcBef>
            </a:pPr>
            <a:r>
              <a:rPr lang="sr-Latn-CS" sz="2400" b="1">
                <a:solidFill>
                  <a:schemeClr val="bg2"/>
                </a:solidFill>
                <a:latin typeface="Times New Roman" pitchFamily="18" charset="0"/>
              </a:rPr>
              <a:t>KISEONIK</a:t>
            </a:r>
            <a:endParaRPr lang="sr-Latn-CS" sz="2400" b="1" baseline="-25000">
              <a:solidFill>
                <a:schemeClr val="bg2"/>
              </a:solidFill>
              <a:latin typeface="Times New Roman" pitchFamily="18" charset="0"/>
            </a:endParaRPr>
          </a:p>
        </p:txBody>
      </p:sp>
      <p:sp>
        <p:nvSpPr>
          <p:cNvPr id="7180" name="Text Box 12"/>
          <p:cNvSpPr txBox="1">
            <a:spLocks noChangeArrowheads="1"/>
          </p:cNvSpPr>
          <p:nvPr/>
        </p:nvSpPr>
        <p:spPr bwMode="auto">
          <a:xfrm>
            <a:off x="6227763" y="4797425"/>
            <a:ext cx="2232025" cy="365125"/>
          </a:xfrm>
          <a:prstGeom prst="rect">
            <a:avLst/>
          </a:prstGeom>
          <a:solidFill>
            <a:srgbClr val="FF0000"/>
          </a:solidFill>
          <a:ln w="9525">
            <a:noFill/>
            <a:miter lim="800000"/>
            <a:headEnd/>
            <a:tailEnd/>
          </a:ln>
          <a:effectLst/>
        </p:spPr>
        <p:txBody>
          <a:bodyPr lIns="0" tIns="0" rIns="0" bIns="0">
            <a:spAutoFit/>
          </a:bodyPr>
          <a:lstStyle/>
          <a:p>
            <a:pPr>
              <a:spcBef>
                <a:spcPct val="50000"/>
              </a:spcBef>
            </a:pPr>
            <a:r>
              <a:rPr lang="sr-Latn-CS" sz="2400" b="1">
                <a:solidFill>
                  <a:schemeClr val="bg2"/>
                </a:solidFill>
                <a:latin typeface="Times New Roman" pitchFamily="18" charset="0"/>
              </a:rPr>
              <a:t>BILJNI ŠEĆER</a:t>
            </a:r>
            <a:endParaRPr lang="sr-Latn-CS" sz="2400" b="1" baseline="-25000">
              <a:solidFill>
                <a:schemeClr val="bg2"/>
              </a:solidFill>
              <a:latin typeface="Times New Roman" pitchFamily="18" charset="0"/>
            </a:endParaRPr>
          </a:p>
        </p:txBody>
      </p:sp>
      <p:sp>
        <p:nvSpPr>
          <p:cNvPr id="7181" name="Text Box 13"/>
          <p:cNvSpPr txBox="1">
            <a:spLocks noChangeArrowheads="1"/>
          </p:cNvSpPr>
          <p:nvPr/>
        </p:nvSpPr>
        <p:spPr bwMode="auto">
          <a:xfrm>
            <a:off x="323850" y="6056313"/>
            <a:ext cx="8497888" cy="365125"/>
          </a:xfrm>
          <a:prstGeom prst="rect">
            <a:avLst/>
          </a:prstGeom>
          <a:solidFill>
            <a:srgbClr val="9C6834"/>
          </a:solidFill>
          <a:ln w="9525">
            <a:noFill/>
            <a:miter lim="800000"/>
            <a:headEnd/>
            <a:tailEnd/>
          </a:ln>
          <a:effectLst/>
        </p:spPr>
        <p:txBody>
          <a:bodyPr lIns="0" tIns="0" rIns="0" bIns="0">
            <a:spAutoFit/>
          </a:bodyPr>
          <a:lstStyle/>
          <a:p>
            <a:pPr>
              <a:spcBef>
                <a:spcPct val="50000"/>
              </a:spcBef>
            </a:pPr>
            <a:endParaRPr lang="en-US" sz="2400" b="1">
              <a:solidFill>
                <a:schemeClr val="bg2"/>
              </a:solidFill>
              <a:latin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vet1"/>
          <p:cNvPicPr>
            <a:picLocks noGrp="1" noChangeAspect="1" noChangeArrowheads="1"/>
          </p:cNvPicPr>
          <p:nvPr>
            <p:ph sz="quarter" idx="1"/>
          </p:nvPr>
        </p:nvPicPr>
        <p:blipFill>
          <a:blip r:embed="rId2"/>
          <a:srcRect/>
          <a:stretch>
            <a:fillRect/>
          </a:stretch>
        </p:blipFill>
        <p:spPr>
          <a:xfrm>
            <a:off x="0" y="0"/>
            <a:ext cx="4427538" cy="3357563"/>
          </a:xfrm>
          <a:noFill/>
          <a:ln/>
        </p:spPr>
      </p:pic>
      <p:pic>
        <p:nvPicPr>
          <p:cNvPr id="9219" name="Picture 3" descr="cvet5"/>
          <p:cNvPicPr>
            <a:picLocks noGrp="1" noChangeAspect="1" noChangeArrowheads="1"/>
          </p:cNvPicPr>
          <p:nvPr>
            <p:ph sz="quarter" idx="2"/>
          </p:nvPr>
        </p:nvPicPr>
        <p:blipFill>
          <a:blip r:embed="rId3"/>
          <a:srcRect/>
          <a:stretch>
            <a:fillRect/>
          </a:stretch>
        </p:blipFill>
        <p:spPr>
          <a:xfrm>
            <a:off x="4500563" y="0"/>
            <a:ext cx="4643437" cy="3357563"/>
          </a:xfrm>
          <a:noFill/>
          <a:ln/>
        </p:spPr>
      </p:pic>
      <p:pic>
        <p:nvPicPr>
          <p:cNvPr id="9220" name="Picture 4" descr="cvet3"/>
          <p:cNvPicPr>
            <a:picLocks noGrp="1" noChangeAspect="1" noChangeArrowheads="1"/>
          </p:cNvPicPr>
          <p:nvPr>
            <p:ph sz="quarter" idx="4"/>
          </p:nvPr>
        </p:nvPicPr>
        <p:blipFill>
          <a:blip r:embed="rId4"/>
          <a:srcRect/>
          <a:stretch>
            <a:fillRect/>
          </a:stretch>
        </p:blipFill>
        <p:spPr>
          <a:xfrm>
            <a:off x="2195513" y="3500438"/>
            <a:ext cx="4572000" cy="3357562"/>
          </a:xfrm>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7" name="Picture 7" descr="plod1"/>
          <p:cNvPicPr>
            <a:picLocks noGrp="1" noChangeAspect="1" noChangeArrowheads="1"/>
          </p:cNvPicPr>
          <p:nvPr>
            <p:ph sz="half" idx="2"/>
          </p:nvPr>
        </p:nvPicPr>
        <p:blipFill>
          <a:blip r:embed="rId2"/>
          <a:srcRect/>
          <a:stretch>
            <a:fillRect/>
          </a:stretch>
        </p:blipFill>
        <p:spPr>
          <a:xfrm>
            <a:off x="0" y="0"/>
            <a:ext cx="9144000" cy="6858000"/>
          </a:xfrm>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Skrivenosemenice"/>
          <p:cNvPicPr>
            <a:picLocks noGrp="1" noChangeAspect="1" noChangeArrowheads="1"/>
          </p:cNvPicPr>
          <p:nvPr>
            <p:ph/>
          </p:nvPr>
        </p:nvPicPr>
        <p:blipFill>
          <a:blip r:embed="rId2"/>
          <a:srcRect/>
          <a:stretch>
            <a:fillRect/>
          </a:stretch>
        </p:blipFill>
        <p:spPr>
          <a:xfrm>
            <a:off x="0" y="620713"/>
            <a:ext cx="9144000" cy="6237287"/>
          </a:xfrm>
          <a:noFill/>
          <a:ln/>
        </p:spPr>
      </p:pic>
      <p:sp>
        <p:nvSpPr>
          <p:cNvPr id="20485" name="Text Box 5"/>
          <p:cNvSpPr txBox="1">
            <a:spLocks noChangeArrowheads="1"/>
          </p:cNvSpPr>
          <p:nvPr/>
        </p:nvSpPr>
        <p:spPr bwMode="auto">
          <a:xfrm>
            <a:off x="3851275" y="981075"/>
            <a:ext cx="1368425" cy="519113"/>
          </a:xfrm>
          <a:prstGeom prst="rect">
            <a:avLst/>
          </a:prstGeom>
          <a:solidFill>
            <a:srgbClr val="FF0000"/>
          </a:solidFill>
          <a:ln w="9525">
            <a:noFill/>
            <a:miter lim="800000"/>
            <a:headEnd/>
            <a:tailEnd/>
          </a:ln>
          <a:effectLst/>
        </p:spPr>
        <p:txBody>
          <a:bodyPr>
            <a:spAutoFit/>
          </a:bodyPr>
          <a:lstStyle/>
          <a:p>
            <a:pPr>
              <a:spcBef>
                <a:spcPct val="50000"/>
              </a:spcBef>
            </a:pPr>
            <a:r>
              <a:rPr lang="sr-Latn-CS" sz="2800" b="1">
                <a:solidFill>
                  <a:schemeClr val="bg2"/>
                </a:solidFill>
                <a:latin typeface="Times New Roman" pitchFamily="18" charset="0"/>
              </a:rPr>
              <a:t>CVET</a:t>
            </a:r>
          </a:p>
        </p:txBody>
      </p:sp>
      <p:sp>
        <p:nvSpPr>
          <p:cNvPr id="20486" name="Text Box 6"/>
          <p:cNvSpPr txBox="1">
            <a:spLocks noChangeArrowheads="1"/>
          </p:cNvSpPr>
          <p:nvPr/>
        </p:nvSpPr>
        <p:spPr bwMode="auto">
          <a:xfrm>
            <a:off x="7596188" y="1052513"/>
            <a:ext cx="1368425" cy="519112"/>
          </a:xfrm>
          <a:prstGeom prst="rect">
            <a:avLst/>
          </a:prstGeom>
          <a:solidFill>
            <a:srgbClr val="FF0000"/>
          </a:solidFill>
          <a:ln w="9525">
            <a:noFill/>
            <a:miter lim="800000"/>
            <a:headEnd/>
            <a:tailEnd/>
          </a:ln>
          <a:effectLst/>
        </p:spPr>
        <p:txBody>
          <a:bodyPr>
            <a:spAutoFit/>
          </a:bodyPr>
          <a:lstStyle/>
          <a:p>
            <a:pPr>
              <a:spcBef>
                <a:spcPct val="50000"/>
              </a:spcBef>
            </a:pPr>
            <a:r>
              <a:rPr lang="sr-Latn-CS" sz="2800" b="1">
                <a:solidFill>
                  <a:schemeClr val="bg2"/>
                </a:solidFill>
                <a:latin typeface="Times New Roman" pitchFamily="18" charset="0"/>
              </a:rPr>
              <a:t>PLOD</a:t>
            </a:r>
          </a:p>
        </p:txBody>
      </p:sp>
      <p:sp>
        <p:nvSpPr>
          <p:cNvPr id="20487" name="Text Box 7"/>
          <p:cNvSpPr txBox="1">
            <a:spLocks noChangeArrowheads="1"/>
          </p:cNvSpPr>
          <p:nvPr/>
        </p:nvSpPr>
        <p:spPr bwMode="auto">
          <a:xfrm>
            <a:off x="4140200" y="6021388"/>
            <a:ext cx="936625" cy="427037"/>
          </a:xfrm>
          <a:prstGeom prst="rect">
            <a:avLst/>
          </a:prstGeom>
          <a:solidFill>
            <a:schemeClr val="tx1"/>
          </a:solidFill>
          <a:ln w="9525">
            <a:noFill/>
            <a:miter lim="800000"/>
            <a:headEnd/>
            <a:tailEnd/>
          </a:ln>
          <a:effectLst/>
        </p:spPr>
        <p:txBody>
          <a:bodyPr lIns="0" tIns="0" rIns="0" bIns="0">
            <a:spAutoFit/>
          </a:bodyPr>
          <a:lstStyle/>
          <a:p>
            <a:pPr>
              <a:spcBef>
                <a:spcPct val="50000"/>
              </a:spcBef>
            </a:pPr>
            <a:r>
              <a:rPr lang="sr-Latn-CS" sz="2800" b="1">
                <a:solidFill>
                  <a:schemeClr val="bg2"/>
                </a:solidFill>
                <a:latin typeface="Times New Roman" pitchFamily="18" charset="0"/>
              </a:rPr>
              <a:t>seme</a:t>
            </a:r>
          </a:p>
        </p:txBody>
      </p:sp>
      <p:sp>
        <p:nvSpPr>
          <p:cNvPr id="20488" name="Text Box 8"/>
          <p:cNvSpPr txBox="1">
            <a:spLocks noChangeArrowheads="1"/>
          </p:cNvSpPr>
          <p:nvPr/>
        </p:nvSpPr>
        <p:spPr bwMode="auto">
          <a:xfrm>
            <a:off x="179388" y="5013325"/>
            <a:ext cx="1008062" cy="427038"/>
          </a:xfrm>
          <a:prstGeom prst="rect">
            <a:avLst/>
          </a:prstGeom>
          <a:solidFill>
            <a:schemeClr val="tx1"/>
          </a:solidFill>
          <a:ln w="9525">
            <a:noFill/>
            <a:miter lim="800000"/>
            <a:headEnd/>
            <a:tailEnd/>
          </a:ln>
          <a:effectLst/>
        </p:spPr>
        <p:txBody>
          <a:bodyPr lIns="0" tIns="0" rIns="0" bIns="0"/>
          <a:lstStyle/>
          <a:p>
            <a:pPr>
              <a:spcBef>
                <a:spcPct val="50000"/>
              </a:spcBef>
            </a:pPr>
            <a:r>
              <a:rPr lang="sr-Latn-CS" sz="2800" b="1" dirty="0">
                <a:solidFill>
                  <a:schemeClr val="bg2"/>
                </a:solidFill>
                <a:latin typeface="Times New Roman" pitchFamily="18" charset="0"/>
              </a:rPr>
              <a:t>tučak</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300</TotalTime>
  <Words>1254</Words>
  <Application>Microsoft Office PowerPoint</Application>
  <PresentationFormat>On-screen Show (4:3)</PresentationFormat>
  <Paragraphs>166</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c:creator>
  <cp:lastModifiedBy>.</cp:lastModifiedBy>
  <cp:revision>43</cp:revision>
  <dcterms:created xsi:type="dcterms:W3CDTF">2011-05-10T18:26:49Z</dcterms:created>
  <dcterms:modified xsi:type="dcterms:W3CDTF">2013-05-19T06:05:54Z</dcterms:modified>
</cp:coreProperties>
</file>