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59E56-78CB-4090-844A-E0C0E45F9CDD}" type="datetimeFigureOut">
              <a:rPr lang="en-US" smtClean="0"/>
              <a:t>08-May-11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4A7A-8612-4776-B240-8FF93E95CE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A7A-8612-4776-B240-8FF93E95CE4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403F9-EB9B-425D-8EAF-EBC27A4CC958}" type="datetimeFigureOut">
              <a:rPr lang="en-US" smtClean="0"/>
              <a:pPr/>
              <a:t>08-May-11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58A27-41A9-4308-992A-8F5BF9333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PRIRODNE </a:t>
            </a:r>
            <a:r>
              <a:rPr kumimoji="0" lang="sr-Latn-CS" sz="5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POJAVE</a:t>
            </a:r>
            <a:endParaRPr kumimoji="0" lang="en-US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 descr="Prirodne pojave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9144000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Prostornu organizaciju, a 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podrazumeva da deca: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opi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razlike u izgledu pojedinih naseljenih mesta, koje su ljudi uredili za svoj život.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000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Sopstvenu telesnu orijentaciju, a 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podrazumeva da deca: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nakon usvajanja telesne 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eme nacrtaju figuru čoveka sa pojedinim delovima tela (glava, telo, ruke, noge, oči, u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i, nos, usta) na odgovarajućim mestima;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pravilno procenjuju telesne dimenzije kao npr. koliki prostor zauzima njihovo telo, ili pojedini njegovi delovi u odnosu na radnu sobu, dvori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 vrtića, ili neke druge prostore.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000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Bezbedno učestvovanje u saobraćaju, a 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podrazumeva da deca: 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razlikuju mesta gde se mogu slobodno i sigurno igrati, za razliku od onih gde to ne mogu;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prihvate činjenicu da uče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će u saobraćaju podrazumeva  i rizik;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po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tuju i praktično primene osnovna saobraćajna pravila.</a:t>
            </a:r>
            <a:endParaRPr kumimoji="0" lang="sr-Latn-CS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Picture 16" descr="Prosto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4343400"/>
            <a:ext cx="4267200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Osnovni sadržaj tematske jedinice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u="sng" dirty="0" smtClean="0">
                <a:latin typeface="Times New Roman" pitchFamily="18" charset="0"/>
                <a:cs typeface="Times New Roman" pitchFamily="18" charset="0"/>
              </a:rPr>
              <a:t>Opšte karakteristike prostora kao fizičke veličine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GEOGRAFIJA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Prostor može značiti sredinu u kojoj se nalazi sve ono što vidimo, ili ograničenu površinu ili zapreminu.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 razvojem ljudske svesti, pojam prostora se širio:</a:t>
            </a:r>
            <a:endParaRPr lang="sr-Latn-C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-dužina i širina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-visina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-vreme</a:t>
            </a:r>
          </a:p>
        </p:txBody>
      </p:sp>
      <p:sp>
        <p:nvSpPr>
          <p:cNvPr id="3" name="Right Brace 2"/>
          <p:cNvSpPr/>
          <p:nvPr/>
        </p:nvSpPr>
        <p:spPr>
          <a:xfrm>
            <a:off x="1905000" y="3581400"/>
            <a:ext cx="609600" cy="11430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90800" y="39624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/>
              <a:t>četiri dimenzije</a:t>
            </a:r>
            <a:endParaRPr lang="en-US" sz="2000" b="1" dirty="0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5105400" y="3657600"/>
            <a:ext cx="4038600" cy="3200400"/>
            <a:chOff x="2198" y="2873"/>
            <a:chExt cx="3888" cy="2880"/>
          </a:xfrm>
        </p:grpSpPr>
        <p:sp>
          <p:nvSpPr>
            <p:cNvPr id="6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198" y="2873"/>
              <a:ext cx="3888" cy="288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3494" y="3593"/>
              <a:ext cx="288" cy="2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3638" y="3881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3638" y="4025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350" y="4025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638" y="4457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3350" y="4457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2630" y="3161"/>
              <a:ext cx="2016" cy="201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4214" y="416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 flipV="1">
              <a:off x="3638" y="3017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3"/>
            <p:cNvSpPr>
              <a:spLocks noChangeShapeType="1"/>
            </p:cNvSpPr>
            <p:nvPr/>
          </p:nvSpPr>
          <p:spPr bwMode="auto">
            <a:xfrm flipH="1">
              <a:off x="2342" y="416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2"/>
            <p:cNvSpPr>
              <a:spLocks noChangeShapeType="1"/>
            </p:cNvSpPr>
            <p:nvPr/>
          </p:nvSpPr>
          <p:spPr bwMode="auto">
            <a:xfrm>
              <a:off x="3638" y="4889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24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Način predstavljanja sadržaja tematske jedinice deci u pred</a:t>
            </a: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sr-Latn-CS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Opšti</a:t>
            </a:r>
            <a:r>
              <a:rPr kumimoji="0" lang="sr-Latn-CS" sz="36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sr-Latn-CS" sz="36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stav: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-sa 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razvojem ljudske svesti, pojam prostora se 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širio </a:t>
            </a:r>
            <a:endParaRPr lang="sr-Latn-C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-osnovni </a:t>
            </a: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metodički princip: ‘’od najbližeg do najdaljeg’’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sr-Latn-C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Deca </a:t>
            </a:r>
            <a:r>
              <a:rPr lang="sr-Latn-C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najpre upoznaju svoje neposredno okruženje, a zatim sve dalje </a:t>
            </a:r>
            <a:r>
              <a:rPr lang="sr-Latn-C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prostore.</a:t>
            </a:r>
            <a:endParaRPr lang="sr-Latn-CS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solidFill>
                <a:srgbClr val="0070C0"/>
              </a:solidFill>
              <a:latin typeface="Arial" pitchFamily="34" charset="0"/>
            </a:endParaRP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smtClean="0">
                <a:solidFill>
                  <a:srgbClr val="0070C0"/>
                </a:solidFill>
                <a:latin typeface="Arial" pitchFamily="34" charset="0"/>
              </a:rPr>
              <a:t>ontogenija-filogenija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pic>
        <p:nvPicPr>
          <p:cNvPr id="16" name="Picture 15" descr="Pros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581400"/>
            <a:ext cx="42672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800" b="1" dirty="0" smtClean="0">
                <a:solidFill>
                  <a:srgbClr val="C00000"/>
                </a:solidFill>
              </a:rPr>
              <a:t>V</a:t>
            </a:r>
            <a:r>
              <a:rPr lang="sr-Latn-CS" sz="2800" b="1" dirty="0" smtClean="0">
                <a:solidFill>
                  <a:srgbClr val="C00000"/>
                </a:solidFill>
              </a:rPr>
              <a:t>aspitač </a:t>
            </a:r>
            <a:r>
              <a:rPr lang="sr-Latn-CS" sz="2800" b="1" dirty="0" smtClean="0">
                <a:solidFill>
                  <a:srgbClr val="C00000"/>
                </a:solidFill>
              </a:rPr>
              <a:t>deci najpre objašnjava primere iz svakodnevnog njihovog života; </a:t>
            </a:r>
            <a:r>
              <a:rPr lang="sr-Latn-CS" sz="2400" b="1" dirty="0" smtClean="0"/>
              <a:t>za decu </a:t>
            </a:r>
            <a:r>
              <a:rPr lang="sr-Latn-CS" sz="2800" b="1" dirty="0" smtClean="0">
                <a:solidFill>
                  <a:srgbClr val="C00000"/>
                </a:solidFill>
              </a:rPr>
              <a:t>referentne tačke </a:t>
            </a:r>
            <a:r>
              <a:rPr lang="sr-Latn-CS" sz="2400" b="1" dirty="0" smtClean="0"/>
              <a:t>su karakteristični objekti iz njihovog neposrednog </a:t>
            </a:r>
            <a:r>
              <a:rPr lang="sr-Latn-CS" sz="2400" b="1" dirty="0" smtClean="0"/>
              <a:t>okruženja.</a:t>
            </a:r>
            <a:endParaRPr lang="sr-Latn-CS" sz="2800" b="1" dirty="0" smtClean="0"/>
          </a:p>
          <a:p>
            <a:pPr algn="just"/>
            <a:r>
              <a:rPr lang="sr-Latn-CS" sz="2800" b="1" dirty="0" smtClean="0">
                <a:solidFill>
                  <a:schemeClr val="accent6">
                    <a:lumMod val="50000"/>
                  </a:schemeClr>
                </a:solidFill>
              </a:rPr>
              <a:t>RAZGOVOR: moguća pitanja: </a:t>
            </a:r>
            <a:r>
              <a:rPr lang="sr-Latn-CS" sz="2400" dirty="0" smtClean="0"/>
              <a:t>Gde se nalazi tvoj dom? Kako izgleda vaša najbliža okolina? Šta se nalazi u blizini vašeg doma (stana, kuće)? Da li u vrtić ideš sam, ili te neko vodi? Ispričaj pored čega sve prolaziš na putu od svog doma do vrtića. Kako i gde prelaziš ulicu? Pored kojih zgrada (kuća) prolaziš?</a:t>
            </a:r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r>
              <a:rPr lang="sr-Latn-CS" sz="2800" b="1" dirty="0" smtClean="0">
                <a:solidFill>
                  <a:srgbClr val="C00000"/>
                </a:solidFill>
              </a:rPr>
              <a:t>D</a:t>
            </a:r>
            <a:r>
              <a:rPr lang="sr-Latn-CS" sz="2800" b="1" dirty="0" smtClean="0">
                <a:solidFill>
                  <a:srgbClr val="C00000"/>
                </a:solidFill>
              </a:rPr>
              <a:t>eca </a:t>
            </a:r>
            <a:r>
              <a:rPr lang="sr-Latn-CS" sz="2800" b="1" dirty="0" smtClean="0">
                <a:solidFill>
                  <a:srgbClr val="C00000"/>
                </a:solidFill>
              </a:rPr>
              <a:t>prvo izgrađuju relaciju u odnosu na sebe, a kasnije razvija </a:t>
            </a:r>
            <a:r>
              <a:rPr lang="sr-Latn-CS" sz="2800" b="1" dirty="0" smtClean="0">
                <a:solidFill>
                  <a:srgbClr val="C00000"/>
                </a:solidFill>
              </a:rPr>
              <a:t>decentraciju.</a:t>
            </a:r>
            <a:endParaRPr lang="sr-Latn-CS" sz="2800" b="1" dirty="0" smtClean="0">
              <a:solidFill>
                <a:srgbClr val="C00000"/>
              </a:solidFill>
            </a:endParaRPr>
          </a:p>
          <a:p>
            <a:pPr algn="just"/>
            <a:r>
              <a:rPr lang="sr-Latn-CS" sz="2400" dirty="0" smtClean="0"/>
              <a:t>Zato je potrebno da :</a:t>
            </a:r>
          </a:p>
          <a:p>
            <a:pPr algn="just"/>
            <a:r>
              <a:rPr lang="sr-Latn-CS" sz="2400" b="1" dirty="0" smtClean="0"/>
              <a:t>PRVO: </a:t>
            </a:r>
            <a:r>
              <a:rPr lang="sr-Latn-CS" sz="2400" dirty="0" smtClean="0"/>
              <a:t>levo-desno, gore-dole ispred-iza itd, deca uče </a:t>
            </a:r>
            <a:r>
              <a:rPr lang="sr-Latn-CS" sz="2400" b="1" dirty="0" smtClean="0">
                <a:solidFill>
                  <a:srgbClr val="7030A0"/>
                </a:solidFill>
              </a:rPr>
              <a:t>u odnosu na sebe</a:t>
            </a:r>
          </a:p>
          <a:p>
            <a:pPr algn="just"/>
            <a:r>
              <a:rPr lang="sr-Latn-CS" sz="2400" b="1" dirty="0" smtClean="0"/>
              <a:t>ZATIM: </a:t>
            </a:r>
            <a:r>
              <a:rPr lang="sr-Latn-CS" sz="2400" b="1" dirty="0" smtClean="0">
                <a:solidFill>
                  <a:srgbClr val="7030A0"/>
                </a:solidFill>
              </a:rPr>
              <a:t>u odnosu na druge</a:t>
            </a:r>
          </a:p>
          <a:p>
            <a:pPr algn="just"/>
            <a:r>
              <a:rPr lang="sr-Latn-CS" sz="2400" b="1" dirty="0" smtClean="0"/>
              <a:t>ZATIM: </a:t>
            </a:r>
            <a:r>
              <a:rPr lang="sr-Latn-CS" sz="2400" b="1" dirty="0" smtClean="0">
                <a:solidFill>
                  <a:srgbClr val="7030A0"/>
                </a:solidFill>
              </a:rPr>
              <a:t>u odnosu na predmete (objekte) </a:t>
            </a:r>
            <a:r>
              <a:rPr lang="sr-Latn-CS" sz="2400" dirty="0" smtClean="0"/>
              <a:t>u okruženju</a:t>
            </a:r>
            <a:endParaRPr lang="sr-Latn-CS" dirty="0" smtClean="0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6781800" y="5257800"/>
            <a:ext cx="2362200" cy="1600200"/>
            <a:chOff x="2198" y="2873"/>
            <a:chExt cx="3888" cy="2880"/>
          </a:xfrm>
        </p:grpSpPr>
        <p:sp>
          <p:nvSpPr>
            <p:cNvPr id="4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198" y="2873"/>
              <a:ext cx="3888" cy="288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5" name="Oval 12"/>
            <p:cNvSpPr>
              <a:spLocks noChangeArrowheads="1"/>
            </p:cNvSpPr>
            <p:nvPr/>
          </p:nvSpPr>
          <p:spPr bwMode="auto">
            <a:xfrm>
              <a:off x="3494" y="3593"/>
              <a:ext cx="288" cy="28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3638" y="3881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3638" y="4025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>
              <a:off x="3350" y="4025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38" y="4457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3350" y="4457"/>
              <a:ext cx="28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2630" y="3161"/>
              <a:ext cx="2016" cy="201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4214" y="416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 flipV="1">
              <a:off x="3638" y="3017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14" name="Line 3"/>
            <p:cNvSpPr>
              <a:spLocks noChangeShapeType="1"/>
            </p:cNvSpPr>
            <p:nvPr/>
          </p:nvSpPr>
          <p:spPr bwMode="auto">
            <a:xfrm flipH="1">
              <a:off x="2342" y="416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  <p:sp>
          <p:nvSpPr>
            <p:cNvPr id="15" name="Line 2"/>
            <p:cNvSpPr>
              <a:spLocks noChangeShapeType="1"/>
            </p:cNvSpPr>
            <p:nvPr/>
          </p:nvSpPr>
          <p:spPr bwMode="auto">
            <a:xfrm>
              <a:off x="3638" y="4889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4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Vreme</a:t>
            </a:r>
            <a:endParaRPr kumimoji="0" lang="en-US" sz="3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Razvojni ciljevi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pred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 potrebno je decu osposobiti da: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saznaju pojedine zanimljivosti iz pro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losti i sada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njosti njihovog sopstvenog života, života njihove porodice, kao i drugih ljudi koje poznaju;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razumeju da je termin 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„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juče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vezan za pro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lost, a da 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„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sutra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tek treba da dođe, kao i da  pojmove danas, sutra, juče, dan, noć pravilno upotrebljavaju;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određeni broj karakterističnih dnevnih događaja ispravno poređaju po vremenskom redosledu;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pravilno razumeju pojam pro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losti, tako 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će opisati nekoliko događaja koje će pravilno opisati i rasporediti;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usvoje pravilno pojam budućnosti tako 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će nekoliko događaja pravilno vremenski isplanirati i postaviti.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pravilno koriste časovnik i  različite vrste kalendara za vremenske mere;</a:t>
            </a:r>
            <a:endParaRPr kumimoji="0" lang="sr-Latn-C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2" descr="Vreme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150" y="4800600"/>
            <a:ext cx="299085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Osnovni sadržaj tematske jedinice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u="sng" dirty="0" smtClean="0">
                <a:latin typeface="Times New Roman" pitchFamily="18" charset="0"/>
                <a:cs typeface="Times New Roman" pitchFamily="18" charset="0"/>
              </a:rPr>
              <a:t>Neke opšte karakteristike vremena kao fizičke veličine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Isak Njutn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APSOLUTNO VREME Vreme je kontinuirani (uzastopni) niz trenutaka koji se ređaju jedan za drugim, stvarajući neprekidni i univerzalni tok u kojem se sve događa.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Albert Ajnštajn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RELATIVNO VREME </a:t>
            </a:r>
            <a:r>
              <a:rPr lang="sr-Latn-C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‘’ISTOVREMENI DOGAĐAJI-referentna tačak’’</a:t>
            </a:r>
            <a:endParaRPr lang="sr-Latn-C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Npr. </a:t>
            </a:r>
            <a:r>
              <a:rPr lang="sr-Latn-CS" sz="2400" dirty="0" smtClean="0"/>
              <a:t>„Taj voz stiže ovde u 7 sati“, mislimo otprilike ovako: „Položaj male kazaljke moga sata na broju 7 i dolazak voza na stanicu su istovremeni događaji“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sr-Latn-C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sr-Latn-C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sr-Latn-C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sr-Latn-C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Vreme 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je jedna od sedam osnovnih fizičkih veličina međunardnog sistema jedinica (SI sistem), a sekunda je osnovna merna jedinica.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Vre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267200"/>
            <a:ext cx="4953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Način predstavljanja sadržaja tematske jedinice deci u pred</a:t>
            </a: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CS" sz="3600" dirty="0" smtClean="0">
              <a:latin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sr-Latn-CS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Opšti</a:t>
            </a:r>
            <a:r>
              <a:rPr kumimoji="0" lang="sr-Latn-CS" sz="36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stav: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-Osnovni metodički princip: ‘’od najbližeg do najdaljeg’’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CS" sz="3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266700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800" b="1" u="sng" dirty="0" smtClean="0">
                <a:solidFill>
                  <a:srgbClr val="FF0000"/>
                </a:solidFill>
              </a:rPr>
              <a:t>Deca prvo upoznaju neka vremenska rastojanja (distance) iz prošlosti i budućnosti vezane za njih. Kasnije sledi razumevanje nevezanih vremenskih distanci, a u vezi sa tim i njihova objektivizacija. 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3340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200" dirty="0" smtClean="0"/>
              <a:t>Primeri:</a:t>
            </a:r>
          </a:p>
          <a:p>
            <a:pPr marL="342900" indent="-342900">
              <a:buAutoNum type="arabicPeriod"/>
            </a:pPr>
            <a:r>
              <a:rPr lang="sr-Latn-CS" sz="2200" dirty="0" smtClean="0"/>
              <a:t>‘’Taj voz stiže u 7 sati’’  odrasli/deca predškolskog uzrasta</a:t>
            </a:r>
          </a:p>
          <a:p>
            <a:pPr marL="342900" indent="-342900">
              <a:buAutoNum type="arabicPeriod"/>
            </a:pPr>
            <a:r>
              <a:rPr lang="sr-Latn-CS" sz="2200" dirty="0" smtClean="0"/>
              <a:t>‘’Moj rođendan je 1. maja’’  odrasli/deca</a:t>
            </a:r>
            <a:endParaRPr lang="en-US" sz="2200" dirty="0"/>
          </a:p>
        </p:txBody>
      </p:sp>
      <p:sp>
        <p:nvSpPr>
          <p:cNvPr id="19" name="Right Brace 18"/>
          <p:cNvSpPr/>
          <p:nvPr/>
        </p:nvSpPr>
        <p:spPr>
          <a:xfrm>
            <a:off x="6629400" y="5715000"/>
            <a:ext cx="5334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56388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različite referentne tačke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Kada je u pitanju </a:t>
            </a:r>
            <a:r>
              <a:rPr kumimoji="0" lang="sr-Latn-C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referentna tačka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za komparaciju vremenskih događaja, a koju čovek koristi u obliku </a:t>
            </a:r>
            <a:r>
              <a:rPr kumimoji="0" lang="sr-Latn-C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kalendara i časovnika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decu mlađeg uzrasta trebalo bi samo upoznati sa postojanjem nekih sprava i aparata za merenje vremena. Povezivanje istovremenosti događaja, kao mera vremenskih rastojanja uslediće kasnije u daljem procesu odrastanja i razvoja deteta.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Međutim, kada su u pitanju deca predškolskog uzrasta njihova </a:t>
            </a:r>
            <a:r>
              <a:rPr kumimoji="0" lang="sr-Latn-C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priprema za školu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podrazumeva upoznavanje sa časovnikom, kao spravom za merenja vremena. </a:t>
            </a:r>
            <a:endParaRPr kumimoji="0" lang="sr-Latn-C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 descr="Vrem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971800"/>
            <a:ext cx="54102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sr-Latn-C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Razvojni ciljevi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pred</a:t>
            </a:r>
            <a:r>
              <a:rPr kumimoji="0" lang="sr-Latn-C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 potrebno je decu osposobiti da: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zapažaju, opisuju i upoređuju različite  prirodne pojave (kretanje, toplotne pojave, magnetizam, elektricitet, svetlost, zvuk, prostor, vreme);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predviđaju i primerima ukazuju na posledice delovanja prirodnih pojava;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u posebno pripremljenim aktivnostima otkrivaju prirodne pojave i na odgovarajući način stiču znanja o fizičkim zakonitostima.</a:t>
            </a:r>
            <a:endParaRPr kumimoji="0" lang="sr-Latn-C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 descr="Prirodne pojave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3124200"/>
            <a:ext cx="3733800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Osnovni sadržaj tematske jedinice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FIZIKA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arakteristične prirodne pojave: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(refernentno telo)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Toplotne pojave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(kinetička energija-energija kretanja molekula)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Magnetizam</a:t>
            </a: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sr-Latn-C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(Magnes ostrvo</a:t>
            </a:r>
            <a:r>
              <a:rPr kumimoji="0" lang="sr-Latn-C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sr-Latn-C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Krit, jezgro</a:t>
            </a:r>
            <a:r>
              <a:rPr kumimoji="0" lang="sr-Latn-C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atoma</a:t>
            </a:r>
            <a:r>
              <a:rPr kumimoji="0" lang="sr-Latn-C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Elektricitet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(omotač atoma)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Svetlost</a:t>
            </a: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sr-Latn-C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(elektromagnetni talasi; čovek vidi 380-780</a:t>
            </a:r>
            <a:r>
              <a:rPr kumimoji="0" lang="sr-Latn-C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nm, najbolje </a:t>
            </a:r>
            <a:r>
              <a:rPr kumimoji="0" lang="sr-Latn-C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540-555 nm; osnovne boje-crvena, zelena, plava)</a:t>
            </a:r>
            <a:endParaRPr kumimoji="0" lang="sr-Latn-C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Zvuk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(mehanički talasi; čovek čuje 20 Hz – 20.000 Hz)</a:t>
            </a:r>
            <a:endParaRPr kumimoji="0" lang="sr-Latn-C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Način predstavljanja sadržaja tematske jedinice deci u pred</a:t>
            </a: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</a:t>
            </a: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vaspitač bi trebalo da dobro poznaje sadržaje koji</a:t>
            </a:r>
            <a:r>
              <a:rPr kumimoji="0" lang="sr-Latn-C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obrađuje; 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dobro poznaje su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tinu pojava i procesa koje sa decom obrađuje</a:t>
            </a:r>
            <a:r>
              <a:rPr lang="sr-Latn-C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sr-Latn-C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sr-Latn-C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dubina obrade teme zavisi od uzrasne grupe dece;</a:t>
            </a: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sredstva mogu biti namenski konstruisana didaktička sredstva ili sredstva iz neposrednog okruženja. </a:t>
            </a:r>
            <a:endParaRPr kumimoji="0" lang="sr-Latn-C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sr-Latn-CS" sz="3200" b="1" u="sng" dirty="0" smtClean="0">
                <a:latin typeface="Times New Roman" pitchFamily="18" charset="0"/>
                <a:cs typeface="Times New Roman" pitchFamily="18" charset="0"/>
              </a:rPr>
              <a:t>OPŠTI STAV</a:t>
            </a:r>
            <a:endParaRPr kumimoji="0" lang="en-US" sz="2000" b="1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Deca </a:t>
            </a:r>
            <a:r>
              <a:rPr kumimoji="0" lang="sr-Latn-C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pred</a:t>
            </a:r>
            <a:r>
              <a:rPr kumimoji="0" lang="sr-Latn-C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 prirodne pojave najbolje razumeju njihovim opažanjem i doživljavanjem karakterističnih posledica koje one izazivaju. Samim mehanizmom i su</a:t>
            </a:r>
            <a:r>
              <a:rPr kumimoji="0" lang="sr-Latn-C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tinom pojave decu ne bi trebalo opterećivati.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rimer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zagrevanje</a:t>
            </a:r>
            <a:r>
              <a:rPr kumimoji="0" lang="sr-Latn-C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ključanje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vode</a:t>
            </a:r>
            <a:endParaRPr kumimoji="0" lang="sr-Latn-C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2" descr="Prirodne pojav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971800"/>
            <a:ext cx="6629400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800" b="1" dirty="0" smtClean="0"/>
              <a:t>K</a:t>
            </a:r>
            <a:r>
              <a:rPr lang="sr-Latn-CS" sz="2800" b="1" dirty="0" smtClean="0"/>
              <a:t>arakteristične </a:t>
            </a:r>
            <a:r>
              <a:rPr lang="sr-Latn-CS" sz="2800" b="1" dirty="0" smtClean="0"/>
              <a:t>faze pri realizaciji sadržaja prirodnih pojava:</a:t>
            </a:r>
          </a:p>
          <a:p>
            <a:pPr algn="just"/>
            <a:r>
              <a:rPr lang="sr-Latn-CS" sz="3200" b="1" dirty="0" smtClean="0"/>
              <a:t>UVOĐENJE </a:t>
            </a:r>
            <a:r>
              <a:rPr lang="sr-Latn-CS" sz="2800" dirty="0" smtClean="0"/>
              <a:t>(iniciranje-deca sama ili vaspitač ‘’slučajno’’)</a:t>
            </a:r>
          </a:p>
          <a:p>
            <a:pPr algn="just"/>
            <a:r>
              <a:rPr lang="sr-Latn-CS" sz="3200" b="1" dirty="0" smtClean="0"/>
              <a:t>ZAINTERESOVANOST </a:t>
            </a:r>
            <a:r>
              <a:rPr lang="sr-Latn-CS" sz="2800" dirty="0" smtClean="0"/>
              <a:t>(vođenje razgovora do pitanja tipa ‘’Šta mislite da mi to najbolje proverimo?’’ ‘’Da probamo kako to izgleda?’’)</a:t>
            </a:r>
          </a:p>
          <a:p>
            <a:pPr algn="just"/>
            <a:r>
              <a:rPr lang="sr-Latn-CS" sz="3200" b="1" dirty="0" smtClean="0"/>
              <a:t>ISTRAŽIVANJE </a:t>
            </a:r>
            <a:r>
              <a:rPr lang="sr-Latn-CS" sz="2800" dirty="0" smtClean="0"/>
              <a:t>(eksperiment)</a:t>
            </a:r>
          </a:p>
          <a:p>
            <a:pPr algn="just"/>
            <a:r>
              <a:rPr lang="sr-Latn-CS" sz="3200" b="1" dirty="0" smtClean="0"/>
              <a:t>PONAVLJANJE</a:t>
            </a:r>
            <a:r>
              <a:rPr lang="sr-Latn-CS" sz="2800" b="1" dirty="0" smtClean="0"/>
              <a:t> </a:t>
            </a:r>
            <a:r>
              <a:rPr lang="sr-Latn-CS" sz="2800" dirty="0" smtClean="0"/>
              <a:t>(samostalno ponavljanje </a:t>
            </a:r>
            <a:r>
              <a:rPr lang="sr-Latn-CS" sz="2800" i="1" dirty="0" smtClean="0"/>
              <a:t>zanimljivog</a:t>
            </a:r>
            <a:r>
              <a:rPr lang="sr-Latn-CS" sz="2800" dirty="0" smtClean="0"/>
              <a:t> eksperimenta)</a:t>
            </a:r>
          </a:p>
          <a:p>
            <a:pPr algn="just"/>
            <a:r>
              <a:rPr lang="sr-Latn-CS" sz="3200" b="1" dirty="0" smtClean="0"/>
              <a:t>IZRAŽAVANJE </a:t>
            </a:r>
            <a:r>
              <a:rPr lang="sr-Latn-CS" sz="2800" dirty="0" smtClean="0"/>
              <a:t>(novo stečena znanja i veštine deca iskazuju na kreativan način-razgovor, crtanje, pesma)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800" b="1" dirty="0" smtClean="0"/>
              <a:t>Mugući načini realizacije pojedinih prirodnih pojava:</a:t>
            </a:r>
          </a:p>
          <a:p>
            <a:pPr algn="just">
              <a:lnSpc>
                <a:spcPct val="90000"/>
              </a:lnSpc>
            </a:pPr>
            <a:endParaRPr lang="sr-Latn-CS" sz="2800" b="1" u="sng" dirty="0" smtClean="0"/>
          </a:p>
          <a:p>
            <a:pPr algn="just">
              <a:lnSpc>
                <a:spcPct val="90000"/>
              </a:lnSpc>
            </a:pPr>
            <a:r>
              <a:rPr lang="sr-Latn-CS" sz="2800" b="1" u="sng" dirty="0" smtClean="0"/>
              <a:t>KRETANJE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-kretanje životinja, čoveka, prevoznih sredstava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-vrste kretanja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-kretanje po raznim površinama (ravna površina, kosa površina u sobi, dvorištu-različite igračke automobilčići, kamiončići, lopta, kutija itd.)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-klackalica (ravnoteža itd.)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-kretanje po snegu (gore-dole) </a:t>
            </a:r>
          </a:p>
          <a:p>
            <a:pPr algn="just"/>
            <a:endParaRPr lang="sr-Latn-CS" sz="2400" dirty="0" smtClean="0"/>
          </a:p>
          <a:p>
            <a:pPr algn="just">
              <a:lnSpc>
                <a:spcPct val="90000"/>
              </a:lnSpc>
            </a:pPr>
            <a:r>
              <a:rPr lang="sr-Latn-CS" sz="2800" b="1" u="sng" dirty="0" smtClean="0"/>
              <a:t>TOPLOTNE POJAVE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-razgovor (kada je toplo Sunce, grejanje, a kada hladno; kako se ponašaju tela kada se zagreju-metalna kuglica i otvor)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-voda i hipermangan (Braunovo kretanje)</a:t>
            </a:r>
          </a:p>
          <a:p>
            <a:pPr algn="just"/>
            <a:endParaRPr lang="sr-Latn-CS" sz="2400" dirty="0" smtClean="0"/>
          </a:p>
          <a:p>
            <a:pPr algn="just">
              <a:lnSpc>
                <a:spcPct val="90000"/>
              </a:lnSpc>
            </a:pPr>
            <a:r>
              <a:rPr lang="sr-Latn-CS" sz="2800" b="1" u="sng" dirty="0" smtClean="0"/>
              <a:t>MAGNETIZA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-skupljanje spajalica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-razvrstavanje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-ples životinja na metalnom poslužovniku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795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sr-Latn-CS" sz="3200" b="1" u="sng" dirty="0" smtClean="0"/>
              <a:t>ELEKTRICITET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-pecnulo i izazvalo neprijatan osećaj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-munja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-balone protrljati krznom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-iseckani papirići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-biber/so (razdvajanje)</a:t>
            </a:r>
          </a:p>
          <a:p>
            <a:pPr algn="just">
              <a:lnSpc>
                <a:spcPct val="90000"/>
              </a:lnSpc>
            </a:pPr>
            <a:endParaRPr lang="sr-Latn-CS" sz="2800" dirty="0" smtClean="0"/>
          </a:p>
          <a:p>
            <a:pPr algn="just">
              <a:lnSpc>
                <a:spcPct val="90000"/>
              </a:lnSpc>
            </a:pPr>
            <a:r>
              <a:rPr lang="sr-Latn-CS" sz="3200" b="1" u="sng" dirty="0" smtClean="0"/>
              <a:t>SVETLOST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-razgovor -senka, mrak, svetlost, izvori svetlosti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-duga-posmatranje, boje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-ogledalo-deca prave senke, jure senke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-sočiva, lupa, mikroskop, durbin</a:t>
            </a:r>
          </a:p>
          <a:p>
            <a:pPr algn="just">
              <a:lnSpc>
                <a:spcPct val="90000"/>
              </a:lnSpc>
            </a:pPr>
            <a:endParaRPr lang="sr-Latn-CS" sz="2400" dirty="0" smtClean="0"/>
          </a:p>
          <a:p>
            <a:pPr algn="just">
              <a:lnSpc>
                <a:spcPct val="90000"/>
              </a:lnSpc>
            </a:pPr>
            <a:r>
              <a:rPr lang="sr-Latn-CS" sz="3200" b="1" u="sng" dirty="0" smtClean="0"/>
              <a:t>ZVUK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-razgovor (šta smo sve čuli, buka, prijatan zvuk)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-proizvodimo zvuke (različiti predmeti i udaranje)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-različite staklene boce sipa različitu količinu vode i udaranje štapićima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-prostiranje zvuka kroz vazduh, vodu, čvrsta tela</a:t>
            </a:r>
          </a:p>
          <a:p>
            <a:pPr algn="just">
              <a:lnSpc>
                <a:spcPct val="90000"/>
              </a:lnSpc>
            </a:pPr>
            <a:r>
              <a:rPr lang="sr-Latn-CS" sz="2400" dirty="0" smtClean="0"/>
              <a:t>-izrada stetoskopa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Prostor</a:t>
            </a:r>
            <a:endParaRPr kumimoji="0" lang="en-US" sz="4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Latn-C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Razvojni ciljevi</a:t>
            </a:r>
            <a:endParaRPr kumimoji="0" lang="en-US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pred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kolskoj ustanovi tokom usvajanja i razumevanja pojma prostor potrebno je decu osposobiti za: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Prostornu orijentaciju, a 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podrazumeva da: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 se deca nezavisno snalaze u ulici gde živi njihova porodica;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prepoznaju  deo naselja u kojem žive i karakteristične objekte u njemu; 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odraslim osobama koje poznaju, ili službenom licu (npr. policajcu) kažu tačnu adresu stanovanja;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 prepoznaju i razumeju oznake kao 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su pravac kretanja, izlaz, toalet i dr.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b="1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Prostorno iskustvo, a 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podrazumeva da deca: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samostalno u cilju igranja organizuju i pripreme prostor;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nauče da urede određeni prostor, uvek kada je to potrebno.</a:t>
            </a:r>
            <a:endParaRPr kumimoji="0" lang="en-US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2" name="Picture 21" descr="Prosto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3733800"/>
            <a:ext cx="3429000" cy="3124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1438</Words>
  <Application>Microsoft Office PowerPoint</Application>
  <PresentationFormat>On-screen Show (4:3)</PresentationFormat>
  <Paragraphs>155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.</cp:lastModifiedBy>
  <cp:revision>10</cp:revision>
  <dcterms:created xsi:type="dcterms:W3CDTF">2011-05-08T14:58:39Z</dcterms:created>
  <dcterms:modified xsi:type="dcterms:W3CDTF">2011-05-08T16:00:36Z</dcterms:modified>
</cp:coreProperties>
</file>