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0" r:id="rId3"/>
    <p:sldId id="258" r:id="rId4"/>
    <p:sldId id="259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5D2A4-13E3-4607-8C23-1F4CE010AB58}" type="datetimeFigureOut">
              <a:rPr lang="en-US" smtClean="0"/>
              <a:t>4/24/2020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73CE3-5AE2-44EA-A2DD-B06B6E594FC9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5D2A4-13E3-4607-8C23-1F4CE010AB58}" type="datetimeFigureOut">
              <a:rPr lang="en-US" smtClean="0"/>
              <a:t>4/24/2020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73CE3-5AE2-44EA-A2DD-B06B6E594FC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5D2A4-13E3-4607-8C23-1F4CE010AB58}" type="datetimeFigureOut">
              <a:rPr lang="en-US" smtClean="0"/>
              <a:t>4/24/2020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73CE3-5AE2-44EA-A2DD-B06B6E594FC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5D2A4-13E3-4607-8C23-1F4CE010AB58}" type="datetimeFigureOut">
              <a:rPr lang="en-US" smtClean="0"/>
              <a:t>4/24/2020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73CE3-5AE2-44EA-A2DD-B06B6E594FC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5D2A4-13E3-4607-8C23-1F4CE010AB58}" type="datetimeFigureOut">
              <a:rPr lang="en-US" smtClean="0"/>
              <a:t>4/24/2020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73CE3-5AE2-44EA-A2DD-B06B6E594FC9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5D2A4-13E3-4607-8C23-1F4CE010AB58}" type="datetimeFigureOut">
              <a:rPr lang="en-US" smtClean="0"/>
              <a:t>4/24/2020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73CE3-5AE2-44EA-A2DD-B06B6E594FC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5D2A4-13E3-4607-8C23-1F4CE010AB58}" type="datetimeFigureOut">
              <a:rPr lang="en-US" smtClean="0"/>
              <a:t>4/24/2020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73CE3-5AE2-44EA-A2DD-B06B6E594FC9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5D2A4-13E3-4607-8C23-1F4CE010AB58}" type="datetimeFigureOut">
              <a:rPr lang="en-US" smtClean="0"/>
              <a:t>4/24/2020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73CE3-5AE2-44EA-A2DD-B06B6E594FC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5D2A4-13E3-4607-8C23-1F4CE010AB58}" type="datetimeFigureOut">
              <a:rPr lang="en-US" smtClean="0"/>
              <a:t>4/24/2020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73CE3-5AE2-44EA-A2DD-B06B6E594FC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5D2A4-13E3-4607-8C23-1F4CE010AB58}" type="datetimeFigureOut">
              <a:rPr lang="en-US" smtClean="0"/>
              <a:t>4/24/2020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73CE3-5AE2-44EA-A2DD-B06B6E594FC9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5D2A4-13E3-4607-8C23-1F4CE010AB58}" type="datetimeFigureOut">
              <a:rPr lang="en-US" smtClean="0"/>
              <a:t>4/24/2020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73CE3-5AE2-44EA-A2DD-B06B6E594FC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A0F5D2A4-13E3-4607-8C23-1F4CE010AB58}" type="datetimeFigureOut">
              <a:rPr lang="en-US" smtClean="0"/>
              <a:t>4/24/2020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45473CE3-5AE2-44EA-A2DD-B06B6E594FC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r-Latn-RS" smtClean="0"/>
              <a:t>Akciona istrazivanja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r-Latn-RS" dirty="0" smtClean="0"/>
              <a:t>28.04.2020.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52248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r-Latn-RS" dirty="0" smtClean="0"/>
              <a:t>Jedno akciono istraživanje -vila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r-Latn-RS" smtClean="0"/>
              <a:t>Deveto predavanje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16124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Tok istraživanja – I faza – 1986/87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dirty="0" smtClean="0"/>
              <a:t>Zadatak za vaspitace – da osmisle nacrt programa za odabrana područja i planiraju konkretne aktivnosti koje bi bile snimane i analizirane.</a:t>
            </a:r>
          </a:p>
          <a:p>
            <a:r>
              <a:rPr lang="sr-Latn-RS" dirty="0" smtClean="0"/>
              <a:t>Dileme i očekivanja vaspitača :</a:t>
            </a:r>
          </a:p>
          <a:p>
            <a:pPr marL="0" indent="0">
              <a:buNone/>
            </a:pPr>
            <a:r>
              <a:rPr lang="sr-Latn-RS" dirty="0" smtClean="0"/>
              <a:t>1. Da dobiju od istraživača jasne instrukcije o pisanju programa.</a:t>
            </a:r>
          </a:p>
          <a:p>
            <a:pPr marL="0" indent="0">
              <a:buNone/>
            </a:pPr>
            <a:r>
              <a:rPr lang="sr-Latn-RS" dirty="0" smtClean="0"/>
              <a:t>2. Da istraživač ocenjuje njihov plan i realizaciju aktivnosti.</a:t>
            </a:r>
          </a:p>
          <a:p>
            <a:pPr marL="0" indent="0">
              <a:buNone/>
            </a:pPr>
            <a:endParaRPr lang="sr-Latn-RS" dirty="0"/>
          </a:p>
          <a:p>
            <a:pPr marL="0" indent="0">
              <a:buNone/>
            </a:pPr>
            <a:r>
              <a:rPr lang="sr-Latn-RS" dirty="0" smtClean="0"/>
              <a:t>Ni jedno ni drugo nije se desilo... </a:t>
            </a:r>
          </a:p>
          <a:p>
            <a:pPr marL="0" indent="0">
              <a:buNone/>
            </a:pPr>
            <a:endParaRPr lang="sr-Latn-R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56070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Centralni problem prve faze a.i.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r-Latn-RS" dirty="0" smtClean="0"/>
              <a:t>Centralni problem prve faze akcionog istrazivanja bio je : </a:t>
            </a:r>
            <a:r>
              <a:rPr lang="sr-Latn-RS" i="1" dirty="0" smtClean="0"/>
              <a:t>kako planirati i realizovati aktivnosti sa decom mešovitog uzrasta a da pri tom ne postoje trajne grupe?</a:t>
            </a:r>
          </a:p>
          <a:p>
            <a:r>
              <a:rPr lang="sr-Latn-RS" dirty="0" smtClean="0"/>
              <a:t>Razlozi :</a:t>
            </a:r>
          </a:p>
          <a:p>
            <a:pPr marL="0" indent="0">
              <a:buNone/>
            </a:pPr>
            <a:r>
              <a:rPr lang="sr-Latn-RS" dirty="0" smtClean="0"/>
              <a:t>1. Nepostojanje kontinuiteta u radu zbog nepostojanja kontinuiranog kontakta sa jednom grupom dece.</a:t>
            </a:r>
          </a:p>
          <a:p>
            <a:pPr marL="0" indent="0">
              <a:buNone/>
            </a:pPr>
            <a:r>
              <a:rPr lang="sr-Latn-RS" dirty="0" smtClean="0"/>
              <a:t>2. Nemogućnost da se prati dečije napredovanje.</a:t>
            </a:r>
          </a:p>
          <a:p>
            <a:pPr marL="0" indent="0">
              <a:buNone/>
            </a:pPr>
            <a:r>
              <a:rPr lang="sr-Latn-RS" dirty="0" smtClean="0"/>
              <a:t>3. Strah da ce jednoj grupi dece biti pretesko ono sto im se nudi.</a:t>
            </a:r>
          </a:p>
          <a:p>
            <a:pPr marL="0" indent="0">
              <a:buNone/>
            </a:pPr>
            <a:r>
              <a:rPr lang="sr-Latn-RS" dirty="0" smtClean="0"/>
              <a:t>4. Strah da ce drugoj grupi dece biti dosadno.</a:t>
            </a:r>
          </a:p>
          <a:p>
            <a:pPr marL="0" indent="0">
              <a:buNone/>
            </a:pPr>
            <a:r>
              <a:rPr lang="sr-Latn-RS" dirty="0" smtClean="0"/>
              <a:t>5. Strah da ce deca, prepustena slobodnom izboru, birati samo neke aktivnosti i time biti uskraćena za celinu.</a:t>
            </a:r>
          </a:p>
          <a:p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41318848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Rezultati rešavanja problema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r-Latn-RS" dirty="0" smtClean="0"/>
              <a:t>Tok....</a:t>
            </a:r>
          </a:p>
          <a:p>
            <a:pPr marL="0" indent="0">
              <a:buNone/>
            </a:pPr>
            <a:r>
              <a:rPr lang="sr-Latn-RS" dirty="0" smtClean="0"/>
              <a:t>1. Najpre su vaspitačice grupisale decu i pravile izbore umesto njih.</a:t>
            </a:r>
          </a:p>
          <a:p>
            <a:pPr marL="0" indent="0">
              <a:buNone/>
            </a:pPr>
            <a:r>
              <a:rPr lang="sr-Latn-RS" dirty="0" smtClean="0"/>
              <a:t>2. Da bi svima obezbedile ista iskustva  one su ponavljale iste aktivnosti sa različitim grupama dece.</a:t>
            </a:r>
          </a:p>
          <a:p>
            <a:pPr marL="0" indent="0">
              <a:buNone/>
            </a:pPr>
            <a:r>
              <a:rPr lang="sr-Latn-RS" dirty="0" smtClean="0"/>
              <a:t>...</a:t>
            </a:r>
          </a:p>
          <a:p>
            <a:pPr marL="0" indent="0">
              <a:buNone/>
            </a:pPr>
            <a:r>
              <a:rPr lang="sr-Latn-RS" dirty="0" smtClean="0"/>
              <a:t>3. Vremenom su shvatile da se deca uključuju u široko postavljene aktivnosti, svako prema svojim mogućnostima.</a:t>
            </a:r>
          </a:p>
          <a:p>
            <a:pPr marL="0" indent="0">
              <a:buNone/>
            </a:pPr>
            <a:r>
              <a:rPr lang="sr-Latn-RS" dirty="0" smtClean="0"/>
              <a:t>4. Za decu ima značenja i efekta čak i samo posmatranje onoga što druga deca rade, bez trenutnog uključivanja.</a:t>
            </a:r>
            <a:endParaRPr lang="sr-Latn-R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97388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Rezime na kraju prve godine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r-Latn-RS" dirty="0" smtClean="0"/>
              <a:t>1. Deca i roditelji izražavali su zadovoljstvo ovakvim načinom rada  sto je ohrabrilo vaspitače da istraju.</a:t>
            </a:r>
          </a:p>
          <a:p>
            <a:pPr marL="457200" indent="-457200">
              <a:buAutoNum type="arabicPeriod"/>
            </a:pPr>
            <a:endParaRPr lang="sr-Latn-RS" dirty="0" smtClean="0"/>
          </a:p>
          <a:p>
            <a:pPr marL="0" indent="0">
              <a:buNone/>
            </a:pPr>
            <a:r>
              <a:rPr lang="sr-Latn-RS" dirty="0" smtClean="0"/>
              <a:t>2. Vaspitači su počeli da preispituju svoje težnje i pretpostavke o detetu učenju i vaspitanju.</a:t>
            </a:r>
          </a:p>
          <a:p>
            <a:pPr marL="0" indent="0">
              <a:buNone/>
            </a:pPr>
            <a:endParaRPr lang="sr-Latn-RS" dirty="0"/>
          </a:p>
          <a:p>
            <a:pPr marL="0" indent="0">
              <a:buNone/>
            </a:pPr>
            <a:r>
              <a:rPr lang="sr-Latn-RS" dirty="0" smtClean="0"/>
              <a:t>U ovoj fazi , koju možemo naazvati fazom planiranja, nije bilo nikakve strategijske akcije , niti refleksije sto je značilo da akciono istraživanje još nije ni počelo.</a:t>
            </a:r>
            <a:endParaRPr lang="sr-Latn-RS" dirty="0"/>
          </a:p>
          <a:p>
            <a:pPr marL="0" indent="0">
              <a:buNone/>
            </a:pPr>
            <a:r>
              <a:rPr lang="sr-Latn-RS" dirty="0" smtClean="0"/>
              <a:t>Na kraju godine dve vaspitačice su napustile projekat a dva nova vaspitaca su se pridružila projektu.</a:t>
            </a:r>
          </a:p>
          <a:p>
            <a:pPr marL="457200" indent="-457200">
              <a:buAutoNum type="arabicPeriod"/>
            </a:pPr>
            <a:endParaRPr lang="sr-Latn-RS" dirty="0" smtClean="0"/>
          </a:p>
          <a:p>
            <a:pPr marL="0" indent="0">
              <a:buNone/>
            </a:pPr>
            <a:endParaRPr lang="sr-Latn-RS" dirty="0" smtClean="0"/>
          </a:p>
          <a:p>
            <a:endParaRPr lang="sr-Latn-R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31230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Zabluda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dirty="0" smtClean="0"/>
              <a:t>U osnovi svih strahovanja vaspitača stoji jedna zastarela  koncepcija razvoja i učenja malog deteta kao linearne, progresivne akumulacijeodređenih vrsta iskustava.</a:t>
            </a:r>
          </a:p>
          <a:p>
            <a:endParaRPr lang="sr-Latn-RS" dirty="0"/>
          </a:p>
          <a:p>
            <a:pPr marL="0" indent="0">
              <a:buNone/>
            </a:pPr>
            <a:r>
              <a:rPr lang="sr-Latn-RS" dirty="0" smtClean="0"/>
              <a:t> Pitanje za studente:</a:t>
            </a:r>
          </a:p>
          <a:p>
            <a:pPr marL="0" indent="0">
              <a:buNone/>
            </a:pPr>
            <a:r>
              <a:rPr lang="sr-Latn-RS" dirty="0" smtClean="0"/>
              <a:t> </a:t>
            </a:r>
            <a:r>
              <a:rPr lang="sr-Latn-RS" smtClean="0"/>
              <a:t>Kako interakcionističko - </a:t>
            </a:r>
            <a:r>
              <a:rPr lang="sr-Latn-RS" dirty="0" smtClean="0"/>
              <a:t>konstruktivistička koncepcija obrazovanja razume proces saznavanja i učenja malog deteta ?</a:t>
            </a:r>
          </a:p>
          <a:p>
            <a:pPr marL="0" indent="0">
              <a:buNone/>
            </a:pPr>
            <a:endParaRPr lang="sr-Latn-RS" dirty="0"/>
          </a:p>
          <a:p>
            <a:pPr marL="0" indent="0">
              <a:buNone/>
            </a:pPr>
            <a:r>
              <a:rPr lang="sr-Latn-RS" dirty="0" smtClean="0"/>
              <a:t>		</a:t>
            </a:r>
            <a:r>
              <a:rPr lang="sr-Latn-RS" sz="1800" dirty="0" smtClean="0"/>
              <a:t>( Skripta : Akciona istraživanja ; 19,20)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44317254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72</TotalTime>
  <Words>391</Words>
  <Application>Microsoft Office PowerPoint</Application>
  <PresentationFormat>On-screen Show (4:3)</PresentationFormat>
  <Paragraphs>42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Clarity</vt:lpstr>
      <vt:lpstr>Akciona istrazivanja</vt:lpstr>
      <vt:lpstr>Jedno akciono istraživanje -vila</vt:lpstr>
      <vt:lpstr>Tok istraživanja – I faza – 1986/87</vt:lpstr>
      <vt:lpstr>Centralni problem prve faze a.i.</vt:lpstr>
      <vt:lpstr>Rezultati rešavanja problema </vt:lpstr>
      <vt:lpstr>Rezime na kraju prve godine</vt:lpstr>
      <vt:lpstr>Zabluda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Akciona istrazivanja</dc:title>
  <dc:creator>Dragana</dc:creator>
  <cp:lastModifiedBy>Dragana</cp:lastModifiedBy>
  <cp:revision>10</cp:revision>
  <dcterms:created xsi:type="dcterms:W3CDTF">2020-04-24T20:33:11Z</dcterms:created>
  <dcterms:modified xsi:type="dcterms:W3CDTF">2020-04-24T21:52:03Z</dcterms:modified>
</cp:coreProperties>
</file>