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35" r:id="rId1"/>
  </p:sldMasterIdLst>
  <p:notesMasterIdLst>
    <p:notesMasterId r:id="rId48"/>
  </p:notesMasterIdLst>
  <p:sldIdLst>
    <p:sldId id="256" r:id="rId2"/>
    <p:sldId id="426" r:id="rId3"/>
    <p:sldId id="257" r:id="rId4"/>
    <p:sldId id="258" r:id="rId5"/>
    <p:sldId id="262" r:id="rId6"/>
    <p:sldId id="265" r:id="rId7"/>
    <p:sldId id="263" r:id="rId8"/>
    <p:sldId id="342" r:id="rId9"/>
    <p:sldId id="343" r:id="rId10"/>
    <p:sldId id="268" r:id="rId11"/>
    <p:sldId id="270" r:id="rId12"/>
    <p:sldId id="271" r:id="rId13"/>
    <p:sldId id="279" r:id="rId14"/>
    <p:sldId id="280" r:id="rId15"/>
    <p:sldId id="272" r:id="rId16"/>
    <p:sldId id="274" r:id="rId17"/>
    <p:sldId id="275" r:id="rId18"/>
    <p:sldId id="419" r:id="rId19"/>
    <p:sldId id="420" r:id="rId20"/>
    <p:sldId id="421" r:id="rId21"/>
    <p:sldId id="427" r:id="rId22"/>
    <p:sldId id="428" r:id="rId23"/>
    <p:sldId id="429" r:id="rId24"/>
    <p:sldId id="430" r:id="rId25"/>
    <p:sldId id="277" r:id="rId26"/>
    <p:sldId id="357" r:id="rId27"/>
    <p:sldId id="358" r:id="rId28"/>
    <p:sldId id="282" r:id="rId29"/>
    <p:sldId id="284" r:id="rId30"/>
    <p:sldId id="283" r:id="rId31"/>
    <p:sldId id="285" r:id="rId32"/>
    <p:sldId id="359" r:id="rId33"/>
    <p:sldId id="425" r:id="rId34"/>
    <p:sldId id="286" r:id="rId35"/>
    <p:sldId id="287" r:id="rId36"/>
    <p:sldId id="288" r:id="rId37"/>
    <p:sldId id="289" r:id="rId38"/>
    <p:sldId id="290" r:id="rId39"/>
    <p:sldId id="294" r:id="rId40"/>
    <p:sldId id="292" r:id="rId41"/>
    <p:sldId id="293" r:id="rId42"/>
    <p:sldId id="295" r:id="rId43"/>
    <p:sldId id="431" r:id="rId44"/>
    <p:sldId id="432" r:id="rId45"/>
    <p:sldId id="433" r:id="rId46"/>
    <p:sldId id="434" r:id="rId4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sz="2400"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sz="2400"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sz="2400"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sz="2400" kern="1200">
        <a:solidFill>
          <a:schemeClr val="tx1"/>
        </a:solidFill>
        <a:latin typeface="Comic Sans MS" pitchFamily="66" charset="0"/>
        <a:ea typeface="+mn-ea"/>
        <a:cs typeface="+mn-cs"/>
      </a:defRPr>
    </a:lvl5pPr>
    <a:lvl6pPr marL="2286000" algn="l" defTabSz="914400" rtl="0" eaLnBrk="1" latinLnBrk="0" hangingPunct="1">
      <a:defRPr sz="2400" kern="1200">
        <a:solidFill>
          <a:schemeClr val="tx1"/>
        </a:solidFill>
        <a:latin typeface="Comic Sans MS" pitchFamily="66" charset="0"/>
        <a:ea typeface="+mn-ea"/>
        <a:cs typeface="+mn-cs"/>
      </a:defRPr>
    </a:lvl6pPr>
    <a:lvl7pPr marL="2743200" algn="l" defTabSz="914400" rtl="0" eaLnBrk="1" latinLnBrk="0" hangingPunct="1">
      <a:defRPr sz="2400" kern="1200">
        <a:solidFill>
          <a:schemeClr val="tx1"/>
        </a:solidFill>
        <a:latin typeface="Comic Sans MS" pitchFamily="66" charset="0"/>
        <a:ea typeface="+mn-ea"/>
        <a:cs typeface="+mn-cs"/>
      </a:defRPr>
    </a:lvl7pPr>
    <a:lvl8pPr marL="3200400" algn="l" defTabSz="914400" rtl="0" eaLnBrk="1" latinLnBrk="0" hangingPunct="1">
      <a:defRPr sz="2400" kern="1200">
        <a:solidFill>
          <a:schemeClr val="tx1"/>
        </a:solidFill>
        <a:latin typeface="Comic Sans MS" pitchFamily="66" charset="0"/>
        <a:ea typeface="+mn-ea"/>
        <a:cs typeface="+mn-cs"/>
      </a:defRPr>
    </a:lvl8pPr>
    <a:lvl9pPr marL="3657600" algn="l" defTabSz="914400" rtl="0" eaLnBrk="1" latinLnBrk="0" hangingPunct="1">
      <a:defRPr sz="2400" kern="1200">
        <a:solidFill>
          <a:schemeClr val="tx1"/>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06" autoAdjust="0"/>
    <p:restoredTop sz="94658" autoAdjust="0"/>
  </p:normalViewPr>
  <p:slideViewPr>
    <p:cSldViewPr>
      <p:cViewPr varScale="1">
        <p:scale>
          <a:sx n="74" d="100"/>
          <a:sy n="74" d="100"/>
        </p:scale>
        <p:origin x="-105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24E1C266-DAF5-4E6D-8C80-F6A6A3086688}" type="datetimeFigureOut">
              <a:rPr lang="en-US"/>
              <a:pPr>
                <a:defRPr/>
              </a:pPr>
              <a:t>4/23/2020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CE77E44E-5657-487B-8747-F09641CFA77F}" type="slidenum">
              <a:rPr lang="en-US"/>
              <a:pPr>
                <a:defRPr/>
              </a:pPr>
              <a:t>‹#›</a:t>
            </a:fld>
            <a:endParaRPr lang="en-US"/>
          </a:p>
        </p:txBody>
      </p:sp>
    </p:spTree>
    <p:extLst>
      <p:ext uri="{BB962C8B-B14F-4D97-AF65-F5344CB8AC3E}">
        <p14:creationId xmlns:p14="http://schemas.microsoft.com/office/powerpoint/2010/main" val="28145300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pPr>
              <a:defRPr/>
            </a:pPr>
            <a:endParaRPr lang="en-US"/>
          </a:p>
        </p:txBody>
      </p:sp>
      <p:sp>
        <p:nvSpPr>
          <p:cNvPr id="17" name="Footer Placeholder 16"/>
          <p:cNvSpPr>
            <a:spLocks noGrp="1"/>
          </p:cNvSpPr>
          <p:nvPr>
            <p:ph type="ftr" sz="quarter" idx="11"/>
          </p:nvPr>
        </p:nvSpPr>
        <p:spPr/>
        <p:txBody>
          <a:bodyPr/>
          <a:lstStyle/>
          <a:p>
            <a:pPr>
              <a:defRPr/>
            </a:pPr>
            <a:endParaRPr lang="en-US"/>
          </a:p>
        </p:txBody>
      </p:sp>
      <p:sp>
        <p:nvSpPr>
          <p:cNvPr id="29" name="Slide Number Placeholder 28"/>
          <p:cNvSpPr>
            <a:spLocks noGrp="1"/>
          </p:cNvSpPr>
          <p:nvPr>
            <p:ph type="sldNum" sz="quarter" idx="12"/>
          </p:nvPr>
        </p:nvSpPr>
        <p:spPr/>
        <p:txBody>
          <a:bodyPr/>
          <a:lstStyle/>
          <a:p>
            <a:pPr>
              <a:defRPr/>
            </a:pPr>
            <a:fld id="{C868111F-7444-4FFC-97CE-0012341F8050}" type="slidenum">
              <a:rPr lang="en-US" smtClean="0"/>
              <a:pPr>
                <a:defRPr/>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990F3DB-E838-4D70-A1C9-ED294B438747}"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A8B8A87-A68A-4C9B-8A00-DAB6A56E73BB}"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F4D84E9-409B-434B-81B5-A6E9AC42FED8}"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7924800" y="6416675"/>
            <a:ext cx="762000" cy="365125"/>
          </a:xfrm>
        </p:spPr>
        <p:txBody>
          <a:bodyPr/>
          <a:lstStyle/>
          <a:p>
            <a:pPr>
              <a:defRPr/>
            </a:pPr>
            <a:fld id="{7BD79FB1-02D6-45AF-9AAC-2443BAD9FCFB}"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F624A28-0444-4240-AE25-2F1764D772CA}"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4B7048DA-53DE-4DF7-891D-D8DC271E93B4}"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AA4CC12-F0BB-4CE0-8C90-0BFE5595A8A4}"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196662B6-AB73-4AAB-85C9-E205FC485F0F}"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7C29261-76B9-483A-81E6-152F164AED8D}"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A305F00-8307-43D7-92F4-C62C3F500DB8}"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a:defRPr/>
            </a:pPr>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pPr>
              <a:defRPr/>
            </a:pPr>
            <a:fld id="{9E54567A-EC29-42F4-BC4C-FAC6ED311A39}"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4236" r:id="rId1"/>
    <p:sldLayoutId id="2147484237" r:id="rId2"/>
    <p:sldLayoutId id="2147484238" r:id="rId3"/>
    <p:sldLayoutId id="2147484239" r:id="rId4"/>
    <p:sldLayoutId id="2147484240" r:id="rId5"/>
    <p:sldLayoutId id="2147484241" r:id="rId6"/>
    <p:sldLayoutId id="2147484242" r:id="rId7"/>
    <p:sldLayoutId id="2147484243" r:id="rId8"/>
    <p:sldLayoutId id="2147484244" r:id="rId9"/>
    <p:sldLayoutId id="2147484245" r:id="rId10"/>
    <p:sldLayoutId id="2147484246"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lstStyle/>
          <a:p>
            <a:pPr algn="ctr" eaLnBrk="1" hangingPunct="1"/>
            <a:r>
              <a:rPr lang="sr-Latn-CS" sz="4000" b="1" dirty="0" smtClean="0">
                <a:latin typeface="Comic Sans MS" pitchFamily="66" charset="0"/>
              </a:rPr>
              <a:t>DEČJA IGRA</a:t>
            </a:r>
            <a:endParaRPr lang="en-US" sz="4000" b="1" dirty="0" smtClean="0">
              <a:latin typeface="Comic Sans MS"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150938" y="214313"/>
            <a:ext cx="7793037" cy="928687"/>
          </a:xfrm>
        </p:spPr>
        <p:txBody>
          <a:bodyPr/>
          <a:lstStyle/>
          <a:p>
            <a:pPr eaLnBrk="1" hangingPunct="1"/>
            <a:r>
              <a:rPr lang="sr-Latn-CS" sz="3600" smtClean="0">
                <a:latin typeface="Comic Sans MS" pitchFamily="66" charset="0"/>
              </a:rPr>
              <a:t>Shvatanja </a:t>
            </a:r>
            <a:r>
              <a:rPr lang="en-US" sz="3600" smtClean="0">
                <a:latin typeface="Comic Sans MS" pitchFamily="66" charset="0"/>
              </a:rPr>
              <a:t> igre</a:t>
            </a:r>
            <a:r>
              <a:rPr lang="en-US" smtClean="0"/>
              <a:t> </a:t>
            </a:r>
          </a:p>
        </p:txBody>
      </p:sp>
      <p:sp>
        <p:nvSpPr>
          <p:cNvPr id="30723" name="Rectangle 3"/>
          <p:cNvSpPr>
            <a:spLocks noGrp="1" noChangeArrowheads="1"/>
          </p:cNvSpPr>
          <p:nvPr>
            <p:ph idx="1"/>
          </p:nvPr>
        </p:nvSpPr>
        <p:spPr/>
        <p:txBody>
          <a:bodyPr/>
          <a:lstStyle/>
          <a:p>
            <a:pPr eaLnBrk="1" hangingPunct="1">
              <a:lnSpc>
                <a:spcPct val="80000"/>
              </a:lnSpc>
              <a:defRPr/>
            </a:pPr>
            <a:r>
              <a:rPr lang="sr-Cyrl-CS" sz="2400" dirty="0" smtClean="0"/>
              <a:t> </a:t>
            </a:r>
            <a:r>
              <a:rPr lang="en-US" sz="3600" dirty="0" err="1" smtClean="0">
                <a:solidFill>
                  <a:schemeClr val="tx2"/>
                </a:solidFill>
                <a:latin typeface="Comic Sans MS" pitchFamily="66" charset="0"/>
              </a:rPr>
              <a:t>Klasi</a:t>
            </a:r>
            <a:r>
              <a:rPr lang="sr-Latn-CS" sz="3600" dirty="0" smtClean="0">
                <a:solidFill>
                  <a:schemeClr val="tx2"/>
                </a:solidFill>
                <a:latin typeface="Comic Sans MS" pitchFamily="66" charset="0"/>
              </a:rPr>
              <a:t>č</a:t>
            </a:r>
            <a:r>
              <a:rPr lang="en-US" sz="3600" dirty="0" smtClean="0">
                <a:solidFill>
                  <a:schemeClr val="tx2"/>
                </a:solidFill>
                <a:latin typeface="Comic Sans MS" pitchFamily="66" charset="0"/>
              </a:rPr>
              <a:t>ne </a:t>
            </a:r>
            <a:r>
              <a:rPr lang="en-US" sz="3600" dirty="0" err="1" smtClean="0">
                <a:solidFill>
                  <a:schemeClr val="tx2"/>
                </a:solidFill>
                <a:latin typeface="Comic Sans MS" pitchFamily="66" charset="0"/>
              </a:rPr>
              <a:t>teorije</a:t>
            </a:r>
            <a:r>
              <a:rPr lang="en-US" sz="3600" dirty="0" smtClean="0">
                <a:solidFill>
                  <a:schemeClr val="tx2"/>
                </a:solidFill>
                <a:latin typeface="Comic Sans MS" pitchFamily="66" charset="0"/>
              </a:rPr>
              <a:t> </a:t>
            </a:r>
            <a:r>
              <a:rPr lang="en-US" sz="3600" dirty="0" err="1" smtClean="0">
                <a:solidFill>
                  <a:schemeClr val="tx2"/>
                </a:solidFill>
                <a:latin typeface="Comic Sans MS" pitchFamily="66" charset="0"/>
              </a:rPr>
              <a:t>igre</a:t>
            </a:r>
            <a:r>
              <a:rPr lang="en-US" sz="2800" dirty="0" smtClean="0">
                <a:solidFill>
                  <a:schemeClr val="tx2"/>
                </a:solidFill>
                <a:latin typeface="Comic Sans MS" pitchFamily="66" charset="0"/>
              </a:rPr>
              <a:t> </a:t>
            </a:r>
            <a:r>
              <a:rPr lang="sr-Latn-CS" sz="2800" dirty="0" smtClean="0">
                <a:solidFill>
                  <a:schemeClr val="tx2"/>
                </a:solidFill>
                <a:latin typeface="Comic Sans MS" pitchFamily="66" charset="0"/>
              </a:rPr>
              <a:t>(</a:t>
            </a:r>
            <a:r>
              <a:rPr lang="en-US" sz="2400" dirty="0" err="1" smtClean="0">
                <a:solidFill>
                  <a:schemeClr val="tx2"/>
                </a:solidFill>
              </a:rPr>
              <a:t>Gros</a:t>
            </a:r>
            <a:r>
              <a:rPr lang="sr-Cyrl-CS" sz="2400" dirty="0" smtClean="0">
                <a:solidFill>
                  <a:schemeClr val="tx2"/>
                </a:solidFill>
              </a:rPr>
              <a:t>, </a:t>
            </a:r>
            <a:r>
              <a:rPr lang="sr-Latn-CS" sz="2400" dirty="0" smtClean="0">
                <a:solidFill>
                  <a:schemeClr val="tx2"/>
                </a:solidFill>
              </a:rPr>
              <a:t>Štern, Hol)</a:t>
            </a:r>
            <a:r>
              <a:rPr lang="sr-Cyrl-CS" sz="2400" dirty="0" smtClean="0">
                <a:solidFill>
                  <a:schemeClr val="tx2"/>
                </a:solidFill>
              </a:rPr>
              <a:t> </a:t>
            </a:r>
            <a:r>
              <a:rPr lang="sr-Latn-CS" sz="2400" dirty="0" smtClean="0">
                <a:solidFill>
                  <a:schemeClr val="tx2"/>
                </a:solidFill>
              </a:rPr>
              <a:t>: </a:t>
            </a:r>
            <a:r>
              <a:rPr lang="sr-Latn-CS" sz="2400" b="1" dirty="0" smtClean="0">
                <a:solidFill>
                  <a:schemeClr val="tx2"/>
                </a:solidFill>
              </a:rPr>
              <a:t>igra kao prirodno svojstvo  detinjstva </a:t>
            </a:r>
          </a:p>
          <a:p>
            <a:pPr eaLnBrk="1" hangingPunct="1">
              <a:lnSpc>
                <a:spcPct val="80000"/>
              </a:lnSpc>
              <a:buFont typeface="Wingdings" pitchFamily="2" charset="2"/>
              <a:buNone/>
              <a:defRPr/>
            </a:pPr>
            <a:r>
              <a:rPr lang="sr-Latn-CS" sz="2400" dirty="0" smtClean="0">
                <a:solidFill>
                  <a:schemeClr val="tx2"/>
                </a:solidFill>
                <a:latin typeface="Comic Sans MS" pitchFamily="66" charset="0"/>
              </a:rPr>
              <a:t>Grosova teorija “pretreninga”: detinjstvo viših organizama  služi za igru kao  ispoljavanje instinkta,  sticanje iskustva i  razvijanje sposobnosti neophodnih za  život u odraslom dobu.</a:t>
            </a:r>
          </a:p>
          <a:p>
            <a:pPr eaLnBrk="1" hangingPunct="1">
              <a:lnSpc>
                <a:spcPct val="80000"/>
              </a:lnSpc>
              <a:buFont typeface="Wingdings" pitchFamily="2" charset="2"/>
              <a:buNone/>
              <a:defRPr/>
            </a:pPr>
            <a:r>
              <a:rPr lang="en-US" sz="2400" dirty="0" err="1" smtClean="0">
                <a:solidFill>
                  <a:schemeClr val="tx2"/>
                </a:solidFill>
                <a:latin typeface="Comic Sans MS" pitchFamily="66" charset="0"/>
              </a:rPr>
              <a:t>Stenli</a:t>
            </a:r>
            <a:r>
              <a:rPr lang="sr-Cyrl-CS" sz="2400" dirty="0" smtClean="0">
                <a:solidFill>
                  <a:schemeClr val="tx2"/>
                </a:solidFill>
                <a:latin typeface="Comic Sans MS" pitchFamily="66" charset="0"/>
              </a:rPr>
              <a:t> </a:t>
            </a:r>
            <a:r>
              <a:rPr lang="en-US" sz="2400" dirty="0" err="1" smtClean="0">
                <a:solidFill>
                  <a:schemeClr val="tx2"/>
                </a:solidFill>
                <a:latin typeface="Comic Sans MS" pitchFamily="66" charset="0"/>
              </a:rPr>
              <a:t>Hol</a:t>
            </a:r>
            <a:r>
              <a:rPr lang="sr-Cyrl-CS" sz="2400" dirty="0" smtClean="0">
                <a:solidFill>
                  <a:schemeClr val="tx2"/>
                </a:solidFill>
                <a:latin typeface="Comic Sans MS" pitchFamily="66" charset="0"/>
              </a:rPr>
              <a:t>: </a:t>
            </a:r>
            <a:r>
              <a:rPr lang="en-US" sz="2400" b="1" dirty="0" err="1" smtClean="0">
                <a:solidFill>
                  <a:schemeClr val="tx2"/>
                </a:solidFill>
                <a:latin typeface="Comic Sans MS" pitchFamily="66" charset="0"/>
              </a:rPr>
              <a:t>igra</a:t>
            </a:r>
            <a:r>
              <a:rPr lang="en-US" sz="2400" b="1" dirty="0" smtClean="0">
                <a:solidFill>
                  <a:schemeClr val="tx2"/>
                </a:solidFill>
                <a:latin typeface="Comic Sans MS" pitchFamily="66" charset="0"/>
              </a:rPr>
              <a:t>  </a:t>
            </a:r>
            <a:r>
              <a:rPr lang="en-US" sz="2400" b="1" dirty="0" err="1" smtClean="0">
                <a:solidFill>
                  <a:schemeClr val="tx2"/>
                </a:solidFill>
                <a:latin typeface="Comic Sans MS" pitchFamily="66" charset="0"/>
              </a:rPr>
              <a:t>kao</a:t>
            </a:r>
            <a:r>
              <a:rPr lang="en-US" sz="2400" b="1" dirty="0" smtClean="0">
                <a:solidFill>
                  <a:schemeClr val="tx2"/>
                </a:solidFill>
                <a:latin typeface="Comic Sans MS" pitchFamily="66" charset="0"/>
              </a:rPr>
              <a:t> </a:t>
            </a:r>
            <a:r>
              <a:rPr lang="en-US" sz="2400" b="1" dirty="0" err="1" smtClean="0">
                <a:solidFill>
                  <a:schemeClr val="tx2"/>
                </a:solidFill>
                <a:latin typeface="Comic Sans MS" pitchFamily="66" charset="0"/>
              </a:rPr>
              <a:t>rekapitulacija</a:t>
            </a:r>
            <a:r>
              <a:rPr lang="en-US" sz="2400" b="1" dirty="0" smtClean="0">
                <a:solidFill>
                  <a:schemeClr val="tx2"/>
                </a:solidFill>
                <a:latin typeface="Comic Sans MS" pitchFamily="66" charset="0"/>
              </a:rPr>
              <a:t> </a:t>
            </a:r>
            <a:r>
              <a:rPr lang="en-US" sz="2400" b="1" dirty="0" err="1" smtClean="0">
                <a:solidFill>
                  <a:schemeClr val="tx2"/>
                </a:solidFill>
                <a:latin typeface="Comic Sans MS" pitchFamily="66" charset="0"/>
              </a:rPr>
              <a:t>filogeneze</a:t>
            </a:r>
            <a:r>
              <a:rPr lang="sr-Latn-CS" sz="2400" b="1" dirty="0" smtClean="0">
                <a:solidFill>
                  <a:schemeClr val="tx2"/>
                </a:solidFill>
                <a:latin typeface="Comic Sans MS" pitchFamily="66" charset="0"/>
              </a:rPr>
              <a:t> (od nastanka vrste do sopstvenog razvoja)</a:t>
            </a:r>
            <a:r>
              <a:rPr lang="en-US" sz="2400" b="1" dirty="0" smtClean="0">
                <a:solidFill>
                  <a:schemeClr val="tx2"/>
                </a:solidFill>
                <a:latin typeface="Comic Sans MS" pitchFamily="66" charset="0"/>
              </a:rPr>
              <a:t> u </a:t>
            </a:r>
            <a:r>
              <a:rPr lang="en-US" sz="2400" b="1" dirty="0" err="1" smtClean="0">
                <a:solidFill>
                  <a:schemeClr val="tx2"/>
                </a:solidFill>
                <a:latin typeface="Comic Sans MS" pitchFamily="66" charset="0"/>
              </a:rPr>
              <a:t>ontogenezi</a:t>
            </a:r>
            <a:r>
              <a:rPr lang="sr-Latn-CS" sz="2400" dirty="0" smtClean="0"/>
              <a:t> </a:t>
            </a:r>
            <a:endParaRPr lang="en-US" sz="2400" dirty="0" smtClean="0"/>
          </a:p>
          <a:p>
            <a:pPr eaLnBrk="1" hangingPunct="1">
              <a:lnSpc>
                <a:spcPct val="80000"/>
              </a:lnSpc>
              <a:defRPr/>
            </a:pPr>
            <a:r>
              <a:rPr lang="en-US" sz="2800" b="1" dirty="0" err="1" smtClean="0">
                <a:solidFill>
                  <a:schemeClr val="tx2"/>
                </a:solidFill>
                <a:latin typeface="Comic Sans MS" pitchFamily="66" charset="0"/>
              </a:rPr>
              <a:t>Psihoanaliti</a:t>
            </a:r>
            <a:r>
              <a:rPr lang="sr-Latn-CS" sz="2800" b="1" dirty="0" smtClean="0">
                <a:solidFill>
                  <a:schemeClr val="tx2"/>
                </a:solidFill>
                <a:latin typeface="Comic Sans MS" pitchFamily="66" charset="0"/>
              </a:rPr>
              <a:t>čke teorije igre</a:t>
            </a:r>
            <a:r>
              <a:rPr lang="sr-Latn-CS" sz="2400" dirty="0" smtClean="0">
                <a:latin typeface="Comic Sans MS" pitchFamily="66" charset="0"/>
              </a:rPr>
              <a:t> </a:t>
            </a:r>
            <a:r>
              <a:rPr lang="sr-Latn-CS" sz="2400" dirty="0" smtClean="0">
                <a:solidFill>
                  <a:schemeClr val="tx2">
                    <a:lumMod val="75000"/>
                  </a:schemeClr>
                </a:solidFill>
                <a:latin typeface="Comic Sans MS" pitchFamily="66" charset="0"/>
              </a:rPr>
              <a:t>(</a:t>
            </a:r>
            <a:r>
              <a:rPr lang="sr-Latn-CS" sz="2400" dirty="0" smtClean="0">
                <a:solidFill>
                  <a:schemeClr val="tx2"/>
                </a:solidFill>
                <a:latin typeface="Comic Sans MS" pitchFamily="66" charset="0"/>
              </a:rPr>
              <a:t>Frojd, Erikson):sredstvo za izražavanje potisnutih i uznemiravajućih  emocija ponavljanjem u igri; njeni uzroci su nesvesni; terapije igrom </a:t>
            </a:r>
            <a:endParaRPr lang="sr-Cyrl-CS" sz="2400" dirty="0" smtClean="0">
              <a:latin typeface="Comic Sans MS"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fontScale="90000"/>
          </a:bodyPr>
          <a:lstStyle/>
          <a:p>
            <a:pPr eaLnBrk="1" hangingPunct="1"/>
            <a:r>
              <a:rPr lang="en-US" smtClean="0">
                <a:latin typeface="Comic Sans MS" pitchFamily="66" charset="0"/>
              </a:rPr>
              <a:t>Kognitivni k</a:t>
            </a:r>
            <a:r>
              <a:rPr lang="sr-Latn-CS" smtClean="0">
                <a:latin typeface="Comic Sans MS" pitchFamily="66" charset="0"/>
              </a:rPr>
              <a:t>onstruktivizam Ž.Pijažea</a:t>
            </a:r>
            <a:r>
              <a:rPr lang="sr-Latn-CS" smtClean="0"/>
              <a:t> </a:t>
            </a:r>
            <a:endParaRPr lang="en-US" smtClean="0"/>
          </a:p>
        </p:txBody>
      </p:sp>
      <p:sp>
        <p:nvSpPr>
          <p:cNvPr id="30723" name="Rectangle 3"/>
          <p:cNvSpPr>
            <a:spLocks noGrp="1" noChangeArrowheads="1"/>
          </p:cNvSpPr>
          <p:nvPr>
            <p:ph idx="1"/>
          </p:nvPr>
        </p:nvSpPr>
        <p:spPr/>
        <p:txBody>
          <a:bodyPr/>
          <a:lstStyle/>
          <a:p>
            <a:pPr eaLnBrk="1" hangingPunct="1">
              <a:lnSpc>
                <a:spcPct val="90000"/>
              </a:lnSpc>
            </a:pPr>
            <a:r>
              <a:rPr lang="sr-Latn-CS" sz="2800" smtClean="0">
                <a:solidFill>
                  <a:schemeClr val="tx2"/>
                </a:solidFill>
                <a:latin typeface="Comic Sans MS" pitchFamily="66" charset="0"/>
              </a:rPr>
              <a:t>Pijaže igru dovodi u vezu sa razvojem  saznajnih struktura (simboličkog sistema)</a:t>
            </a:r>
          </a:p>
          <a:p>
            <a:pPr eaLnBrk="1" hangingPunct="1">
              <a:lnSpc>
                <a:spcPct val="90000"/>
              </a:lnSpc>
            </a:pPr>
            <a:r>
              <a:rPr lang="sr-Latn-CS" sz="2800" smtClean="0">
                <a:solidFill>
                  <a:schemeClr val="tx2"/>
                </a:solidFill>
                <a:latin typeface="Comic Sans MS" pitchFamily="66" charset="0"/>
              </a:rPr>
              <a:t>Igra je čista asimilacija u korist detetovog Ja – ludička upotreba motivisanog znaka, predstava se pretvara u motivisani znak  što zahteva posebne operacije</a:t>
            </a:r>
          </a:p>
          <a:p>
            <a:pPr eaLnBrk="1" hangingPunct="1">
              <a:lnSpc>
                <a:spcPct val="90000"/>
              </a:lnSpc>
            </a:pPr>
            <a:r>
              <a:rPr lang="sr-Latn-CS" sz="2800" smtClean="0">
                <a:solidFill>
                  <a:schemeClr val="tx2"/>
                </a:solidFill>
                <a:latin typeface="Comic Sans MS" pitchFamily="66" charset="0"/>
              </a:rPr>
              <a:t>igra je posledica  “neadekvatnog mišljenja”: </a:t>
            </a:r>
          </a:p>
          <a:p>
            <a:pPr eaLnBrk="1" hangingPunct="1">
              <a:lnSpc>
                <a:spcPct val="90000"/>
              </a:lnSpc>
              <a:buFont typeface="Wingdings" pitchFamily="2" charset="2"/>
              <a:buNone/>
            </a:pPr>
            <a:r>
              <a:rPr lang="sr-Latn-CS" sz="2800" smtClean="0">
                <a:solidFill>
                  <a:schemeClr val="tx2"/>
                </a:solidFill>
                <a:latin typeface="Comic Sans MS" pitchFamily="66" charset="0"/>
              </a:rPr>
              <a:t>Funkcionalne igre –senzomotorne strukture</a:t>
            </a:r>
          </a:p>
          <a:p>
            <a:pPr eaLnBrk="1" hangingPunct="1">
              <a:lnSpc>
                <a:spcPct val="90000"/>
              </a:lnSpc>
              <a:buFont typeface="Wingdings" pitchFamily="2" charset="2"/>
              <a:buNone/>
            </a:pPr>
            <a:r>
              <a:rPr lang="sr-Latn-CS" sz="2800" smtClean="0">
                <a:solidFill>
                  <a:schemeClr val="tx2"/>
                </a:solidFill>
                <a:latin typeface="Comic Sans MS" pitchFamily="66" charset="0"/>
              </a:rPr>
              <a:t>Simbolička igra – predoperaciono mišljenje</a:t>
            </a:r>
          </a:p>
          <a:p>
            <a:pPr eaLnBrk="1" hangingPunct="1">
              <a:lnSpc>
                <a:spcPct val="90000"/>
              </a:lnSpc>
            </a:pPr>
            <a:endParaRPr lang="en-US" sz="2800" smtClean="0">
              <a:solidFill>
                <a:schemeClr val="tx2"/>
              </a:solidFill>
              <a:latin typeface="Comic Sans MS" pitchFamily="66"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sr-Latn-CS" sz="3200" b="1" smtClean="0">
                <a:latin typeface="Comic Sans MS" pitchFamily="66" charset="0"/>
              </a:rPr>
              <a:t> </a:t>
            </a:r>
            <a:r>
              <a:rPr lang="en-US" sz="3200" b="1" smtClean="0">
                <a:latin typeface="Comic Sans MS" pitchFamily="66" charset="0"/>
              </a:rPr>
              <a:t>T</a:t>
            </a:r>
            <a:r>
              <a:rPr lang="sr-Latn-CS" sz="3200" b="1" smtClean="0">
                <a:latin typeface="Comic Sans MS" pitchFamily="66" charset="0"/>
              </a:rPr>
              <a:t>eorija</a:t>
            </a:r>
            <a:r>
              <a:rPr lang="en-US" sz="3200" b="1" smtClean="0">
                <a:latin typeface="Comic Sans MS" pitchFamily="66" charset="0"/>
              </a:rPr>
              <a:t> </a:t>
            </a:r>
            <a:r>
              <a:rPr lang="sr-Latn-CS" sz="3200" b="1" smtClean="0">
                <a:latin typeface="Comic Sans MS" pitchFamily="66" charset="0"/>
              </a:rPr>
              <a:t> Vigotskog</a:t>
            </a:r>
            <a:r>
              <a:rPr lang="sr-Latn-CS" smtClean="0"/>
              <a:t> </a:t>
            </a:r>
            <a:endParaRPr lang="en-US" smtClean="0"/>
          </a:p>
        </p:txBody>
      </p:sp>
      <p:sp>
        <p:nvSpPr>
          <p:cNvPr id="31747" name="Rectangle 3"/>
          <p:cNvSpPr>
            <a:spLocks noGrp="1" noChangeArrowheads="1"/>
          </p:cNvSpPr>
          <p:nvPr>
            <p:ph idx="1"/>
          </p:nvPr>
        </p:nvSpPr>
        <p:spPr/>
        <p:txBody>
          <a:bodyPr/>
          <a:lstStyle/>
          <a:p>
            <a:pPr eaLnBrk="1" hangingPunct="1"/>
            <a:r>
              <a:rPr lang="sr-Latn-CS" sz="2800" smtClean="0">
                <a:solidFill>
                  <a:schemeClr val="tx2"/>
                </a:solidFill>
                <a:latin typeface="Comic Sans MS" pitchFamily="66" charset="0"/>
              </a:rPr>
              <a:t>Igra je u osnovnim oblicima kulturna pojava</a:t>
            </a:r>
          </a:p>
          <a:p>
            <a:pPr eaLnBrk="1" hangingPunct="1"/>
            <a:r>
              <a:rPr lang="sr-Latn-CS" sz="2800" smtClean="0">
                <a:solidFill>
                  <a:schemeClr val="tx2"/>
                </a:solidFill>
                <a:latin typeface="Comic Sans MS" pitchFamily="66" charset="0"/>
              </a:rPr>
              <a:t>Svaka psihička funkcija  javlja se dva puta: kao intersubjektivna, društvena delatnost – kao intrasubjektivna, individualna delatnost</a:t>
            </a:r>
          </a:p>
          <a:p>
            <a:pPr eaLnBrk="1" hangingPunct="1"/>
            <a:r>
              <a:rPr lang="sr-Latn-CS" sz="2800" smtClean="0">
                <a:solidFill>
                  <a:schemeClr val="tx2"/>
                </a:solidFill>
                <a:latin typeface="Comic Sans MS" pitchFamily="66" charset="0"/>
              </a:rPr>
              <a:t>Manipulativna igra dece i viših životinjskih  vrsta se razlikuje u odnosu na  kulturno posredovana oruđa  </a:t>
            </a:r>
            <a:endParaRPr lang="en-US" sz="2800" smtClean="0">
              <a:solidFill>
                <a:schemeClr val="tx2"/>
              </a:solidFill>
              <a:latin typeface="Comic Sans MS" pitchFamily="66"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150938" y="214313"/>
            <a:ext cx="7793037" cy="776287"/>
          </a:xfrm>
        </p:spPr>
        <p:txBody>
          <a:bodyPr/>
          <a:lstStyle/>
          <a:p>
            <a:pPr eaLnBrk="1" hangingPunct="1"/>
            <a:r>
              <a:rPr lang="sr-Latn-CS" sz="3200" smtClean="0">
                <a:latin typeface="Comic Sans MS" pitchFamily="66" charset="0"/>
              </a:rPr>
              <a:t>P</a:t>
            </a:r>
            <a:r>
              <a:rPr lang="en-US" sz="3200" smtClean="0">
                <a:latin typeface="Comic Sans MS" pitchFamily="66" charset="0"/>
              </a:rPr>
              <a:t>odsetnik</a:t>
            </a:r>
            <a:r>
              <a:rPr lang="sr-Latn-CS" sz="3200" smtClean="0">
                <a:latin typeface="Comic Sans MS" pitchFamily="66" charset="0"/>
              </a:rPr>
              <a:t>: Pijaže i Vigotski</a:t>
            </a:r>
            <a:endParaRPr lang="en-US" sz="3200" smtClean="0">
              <a:latin typeface="Comic Sans MS" pitchFamily="66" charset="0"/>
            </a:endParaRPr>
          </a:p>
        </p:txBody>
      </p:sp>
      <p:sp>
        <p:nvSpPr>
          <p:cNvPr id="32771" name="Rectangle 3"/>
          <p:cNvSpPr>
            <a:spLocks noGrp="1" noChangeArrowheads="1"/>
          </p:cNvSpPr>
          <p:nvPr>
            <p:ph idx="1"/>
          </p:nvPr>
        </p:nvSpPr>
        <p:spPr/>
        <p:txBody>
          <a:bodyPr/>
          <a:lstStyle/>
          <a:p>
            <a:pPr eaLnBrk="1" hangingPunct="1"/>
            <a:r>
              <a:rPr lang="sr-Latn-CS" b="1" smtClean="0">
                <a:solidFill>
                  <a:schemeClr val="tx2"/>
                </a:solidFill>
                <a:latin typeface="Comic Sans MS" pitchFamily="66" charset="0"/>
              </a:rPr>
              <a:t>Vigotski:</a:t>
            </a:r>
            <a:r>
              <a:rPr lang="sr-Latn-CS" smtClean="0">
                <a:solidFill>
                  <a:schemeClr val="tx2"/>
                </a:solidFill>
                <a:latin typeface="Comic Sans MS" pitchFamily="66" charset="0"/>
              </a:rPr>
              <a:t>Igra je izvor razvoja -stvara ZNR, jer u njoj nastaju  nove kategorije odnosa  prema realnosti</a:t>
            </a:r>
            <a:r>
              <a:rPr lang="sr-Latn-CS" smtClean="0">
                <a:latin typeface="Comic Sans MS" pitchFamily="66" charset="0"/>
              </a:rPr>
              <a:t> </a:t>
            </a:r>
          </a:p>
          <a:p>
            <a:pPr eaLnBrk="1" hangingPunct="1"/>
            <a:r>
              <a:rPr lang="sr-Latn-CS" b="1" smtClean="0">
                <a:solidFill>
                  <a:schemeClr val="tx2"/>
                </a:solidFill>
                <a:latin typeface="Comic Sans MS" pitchFamily="66" charset="0"/>
              </a:rPr>
              <a:t>Pijaže:</a:t>
            </a:r>
            <a:r>
              <a:rPr lang="sr-Latn-CS" smtClean="0">
                <a:solidFill>
                  <a:schemeClr val="tx2"/>
                </a:solidFill>
                <a:latin typeface="Comic Sans MS" pitchFamily="66" charset="0"/>
              </a:rPr>
              <a:t> igra je  čista asimilacija, “iskrivljeno mišljenje” – zavisi od  struktura mišljenja i kognitivnog razvoja </a:t>
            </a:r>
            <a:endParaRPr lang="en-US" smtClean="0">
              <a:solidFill>
                <a:schemeClr val="tx2"/>
              </a:solidFill>
              <a:latin typeface="Comic Sans MS" pitchFamily="66"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150938" y="214313"/>
            <a:ext cx="7793037" cy="623887"/>
          </a:xfrm>
        </p:spPr>
        <p:txBody>
          <a:bodyPr/>
          <a:lstStyle/>
          <a:p>
            <a:pPr eaLnBrk="1" hangingPunct="1"/>
            <a:r>
              <a:rPr lang="sr-Latn-CS" sz="3200" smtClean="0">
                <a:latin typeface="Comic Sans MS" pitchFamily="66" charset="0"/>
              </a:rPr>
              <a:t>Vigotski:</a:t>
            </a:r>
            <a:endParaRPr lang="en-US" sz="3200" smtClean="0">
              <a:latin typeface="Comic Sans MS" pitchFamily="66" charset="0"/>
            </a:endParaRPr>
          </a:p>
        </p:txBody>
      </p:sp>
      <p:sp>
        <p:nvSpPr>
          <p:cNvPr id="33795" name="Rectangle 3"/>
          <p:cNvSpPr>
            <a:spLocks noGrp="1" noChangeArrowheads="1"/>
          </p:cNvSpPr>
          <p:nvPr>
            <p:ph idx="1"/>
          </p:nvPr>
        </p:nvSpPr>
        <p:spPr/>
        <p:txBody>
          <a:bodyPr/>
          <a:lstStyle/>
          <a:p>
            <a:pPr eaLnBrk="1" hangingPunct="1"/>
            <a:r>
              <a:rPr lang="sr-Latn-CS" smtClean="0">
                <a:solidFill>
                  <a:schemeClr val="tx2"/>
                </a:solidFill>
                <a:latin typeface="Comic Sans MS" pitchFamily="66" charset="0"/>
              </a:rPr>
              <a:t>Igra je vodeća aktivnost deteta, nije dominantna</a:t>
            </a:r>
          </a:p>
          <a:p>
            <a:pPr eaLnBrk="1" hangingPunct="1"/>
            <a:r>
              <a:rPr lang="sr-Latn-CS" smtClean="0">
                <a:solidFill>
                  <a:schemeClr val="tx2"/>
                </a:solidFill>
                <a:latin typeface="Comic Sans MS" pitchFamily="66" charset="0"/>
              </a:rPr>
              <a:t>Suština igre je u kretanju polja značenja</a:t>
            </a:r>
          </a:p>
          <a:p>
            <a:pPr eaLnBrk="1" hangingPunct="1"/>
            <a:r>
              <a:rPr lang="sr-Latn-CS" smtClean="0">
                <a:solidFill>
                  <a:schemeClr val="tx2"/>
                </a:solidFill>
                <a:latin typeface="Comic Sans MS" pitchFamily="66" charset="0"/>
              </a:rPr>
              <a:t>Simbolička igra predškolskog deteta u osnovi nije odvojena od  realne radnje  </a:t>
            </a:r>
          </a:p>
          <a:p>
            <a:pPr eaLnBrk="1" hangingPunct="1"/>
            <a:endParaRPr lang="sr-Latn-CS" smtClean="0">
              <a:solidFill>
                <a:schemeClr val="tx2"/>
              </a:solidFill>
              <a:latin typeface="Comic Sans MS" pitchFamily="66" charset="0"/>
            </a:endParaRPr>
          </a:p>
          <a:p>
            <a:pPr eaLnBrk="1" hangingPunct="1"/>
            <a:endParaRPr lang="en-US" smtClean="0">
              <a:solidFill>
                <a:schemeClr val="tx2"/>
              </a:solidFill>
              <a:latin typeface="Comic Sans MS" pitchFamily="66"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fontScale="90000"/>
          </a:bodyPr>
          <a:lstStyle/>
          <a:p>
            <a:pPr eaLnBrk="1" hangingPunct="1"/>
            <a:r>
              <a:rPr lang="en-US" sz="4000" b="1" smtClean="0">
                <a:latin typeface="Comic Sans MS" pitchFamily="66" charset="0"/>
              </a:rPr>
              <a:t>Socio-k</a:t>
            </a:r>
            <a:r>
              <a:rPr lang="sr-Latn-CS" sz="4000" b="1" smtClean="0">
                <a:latin typeface="Comic Sans MS" pitchFamily="66" charset="0"/>
              </a:rPr>
              <a:t>ulturn</a:t>
            </a:r>
            <a:r>
              <a:rPr lang="en-US" sz="4000" b="1" smtClean="0">
                <a:latin typeface="Comic Sans MS" pitchFamily="66" charset="0"/>
              </a:rPr>
              <a:t>a</a:t>
            </a:r>
            <a:r>
              <a:rPr lang="sr-Latn-CS" sz="4000" b="1" smtClean="0">
                <a:latin typeface="Comic Sans MS" pitchFamily="66" charset="0"/>
              </a:rPr>
              <a:t> </a:t>
            </a:r>
            <a:r>
              <a:rPr lang="en-US" sz="4000" b="1" smtClean="0">
                <a:latin typeface="Comic Sans MS" pitchFamily="66" charset="0"/>
              </a:rPr>
              <a:t>teorija igre </a:t>
            </a:r>
            <a:r>
              <a:rPr lang="en-US" sz="3200" smtClean="0">
                <a:latin typeface="Comic Sans MS" pitchFamily="66" charset="0"/>
              </a:rPr>
              <a:t>(Rogoff,Edmi</a:t>
            </a:r>
            <a:r>
              <a:rPr lang="sr-Latn-CS" sz="3200" smtClean="0">
                <a:latin typeface="Comic Sans MS" pitchFamily="66" charset="0"/>
              </a:rPr>
              <a:t>n</a:t>
            </a:r>
            <a:r>
              <a:rPr lang="en-US" sz="3200" smtClean="0">
                <a:latin typeface="Comic Sans MS" pitchFamily="66" charset="0"/>
              </a:rPr>
              <a:t>ston,</a:t>
            </a:r>
            <a:r>
              <a:rPr lang="sr-Latn-CS" sz="3200" smtClean="0">
                <a:latin typeface="Comic Sans MS" pitchFamily="66" charset="0"/>
              </a:rPr>
              <a:t>Livinqst, Pay)</a:t>
            </a:r>
            <a:endParaRPr lang="en-US" sz="3200" smtClean="0">
              <a:latin typeface="Comic Sans MS" pitchFamily="66" charset="0"/>
            </a:endParaRPr>
          </a:p>
        </p:txBody>
      </p:sp>
      <p:sp>
        <p:nvSpPr>
          <p:cNvPr id="34819" name="Rectangle 3"/>
          <p:cNvSpPr>
            <a:spLocks noGrp="1" noChangeArrowheads="1"/>
          </p:cNvSpPr>
          <p:nvPr>
            <p:ph idx="1"/>
          </p:nvPr>
        </p:nvSpPr>
        <p:spPr>
          <a:xfrm>
            <a:off x="533400" y="2017713"/>
            <a:ext cx="8421688" cy="4114800"/>
          </a:xfrm>
        </p:spPr>
        <p:txBody>
          <a:bodyPr/>
          <a:lstStyle/>
          <a:p>
            <a:pPr eaLnBrk="1" hangingPunct="1"/>
            <a:r>
              <a:rPr lang="sr-Latn-CS" smtClean="0">
                <a:solidFill>
                  <a:schemeClr val="tx2"/>
                </a:solidFill>
                <a:cs typeface="Tahoma" pitchFamily="34" charset="0"/>
              </a:rPr>
              <a:t>Igra je sposobnost i čin samorazumevanja.</a:t>
            </a:r>
          </a:p>
          <a:p>
            <a:pPr eaLnBrk="1" hangingPunct="1"/>
            <a:r>
              <a:rPr lang="sr-Latn-CS" smtClean="0">
                <a:solidFill>
                  <a:schemeClr val="tx2"/>
                </a:solidFill>
                <a:cs typeface="Tahoma" pitchFamily="34" charset="0"/>
              </a:rPr>
              <a:t> Razumevanje naših mogućnosti i postojanja, razumevanje sebe kao ljudskog bića</a:t>
            </a:r>
          </a:p>
          <a:p>
            <a:pPr eaLnBrk="1" hangingPunct="1"/>
            <a:r>
              <a:rPr lang="sr-Latn-CS" smtClean="0">
                <a:solidFill>
                  <a:schemeClr val="tx2"/>
                </a:solidFill>
                <a:cs typeface="Tahoma" pitchFamily="34" charset="0"/>
              </a:rPr>
              <a:t>Igra je transformacija pojedinca, kulture i kulturnih oruđa</a:t>
            </a:r>
            <a:endParaRPr lang="sr-Latn-CS" sz="2000" i="1" smtClean="0">
              <a:solidFill>
                <a:schemeClr val="tx2"/>
              </a:solidFill>
              <a:latin typeface="Comic Sans MS" pitchFamily="66" charset="0"/>
            </a:endParaRPr>
          </a:p>
          <a:p>
            <a:pPr eaLnBrk="1" hangingPunct="1"/>
            <a:endParaRPr lang="sr-Latn-CS" sz="2000" i="1" smtClean="0">
              <a:solidFill>
                <a:schemeClr val="tx2"/>
              </a:solidFill>
              <a:latin typeface="Comic Sans MS" pitchFamily="66"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sz="3200" smtClean="0">
                <a:latin typeface="Comic Sans MS" pitchFamily="66" charset="0"/>
              </a:rPr>
              <a:t>Socio/k</a:t>
            </a:r>
            <a:r>
              <a:rPr lang="sr-Latn-CS" sz="3200" smtClean="0">
                <a:latin typeface="Comic Sans MS" pitchFamily="66" charset="0"/>
              </a:rPr>
              <a:t>ulturni konstruktivizam </a:t>
            </a:r>
            <a:endParaRPr lang="en-US" sz="3200" smtClean="0">
              <a:latin typeface="Comic Sans MS" pitchFamily="66" charset="0"/>
            </a:endParaRPr>
          </a:p>
        </p:txBody>
      </p:sp>
      <p:sp>
        <p:nvSpPr>
          <p:cNvPr id="36867" name="Rectangle 3"/>
          <p:cNvSpPr>
            <a:spLocks noGrp="1" noChangeArrowheads="1"/>
          </p:cNvSpPr>
          <p:nvPr>
            <p:ph idx="1"/>
          </p:nvPr>
        </p:nvSpPr>
        <p:spPr>
          <a:xfrm>
            <a:off x="381000" y="2017713"/>
            <a:ext cx="8574088" cy="4114800"/>
          </a:xfrm>
        </p:spPr>
        <p:txBody>
          <a:bodyPr/>
          <a:lstStyle/>
          <a:p>
            <a:pPr marL="457200" indent="-457200" eaLnBrk="1" hangingPunct="1">
              <a:lnSpc>
                <a:spcPct val="80000"/>
              </a:lnSpc>
              <a:buFont typeface="Wingdings" pitchFamily="2" charset="2"/>
              <a:buNone/>
              <a:defRPr/>
            </a:pPr>
            <a:r>
              <a:rPr lang="sr-Latn-CS" sz="2800" b="1" dirty="0" smtClean="0">
                <a:solidFill>
                  <a:schemeClr val="tx2"/>
                </a:solidFill>
                <a:cs typeface="Tahoma" pitchFamily="34" charset="0"/>
              </a:rPr>
              <a:t>stalno se iznova gradi</a:t>
            </a:r>
            <a:r>
              <a:rPr lang="sr-Latn-CS" sz="2800" dirty="0" smtClean="0">
                <a:solidFill>
                  <a:schemeClr val="tx2"/>
                </a:solidFill>
                <a:cs typeface="Tahoma" pitchFamily="34" charset="0"/>
              </a:rPr>
              <a:t> - nije puka reprodukcija kulturnog modela  -dete stvara koncept, menja, dodaje svoje, uzima delove koje transformiše u igri i takav koncept nikada ne ostaje zarobljen –  igra kao transformacija kulture  </a:t>
            </a:r>
          </a:p>
          <a:p>
            <a:pPr marL="457200" indent="-457200" eaLnBrk="1" hangingPunct="1">
              <a:lnSpc>
                <a:spcPct val="80000"/>
              </a:lnSpc>
              <a:buFont typeface="Wingdings" pitchFamily="2" charset="2"/>
              <a:buAutoNum type="arabicPeriod"/>
              <a:defRPr/>
            </a:pPr>
            <a:endParaRPr lang="sr-Latn-CS" sz="2800" dirty="0" smtClean="0">
              <a:solidFill>
                <a:schemeClr val="tx2"/>
              </a:solidFill>
              <a:cs typeface="Tahoma" pitchFamily="34" charset="0"/>
            </a:endParaRPr>
          </a:p>
          <a:p>
            <a:pPr eaLnBrk="1" hangingPunct="1">
              <a:lnSpc>
                <a:spcPct val="80000"/>
              </a:lnSpc>
              <a:buFont typeface="Wingdings" pitchFamily="2" charset="2"/>
              <a:buNone/>
              <a:defRPr/>
            </a:pPr>
            <a:r>
              <a:rPr lang="sr-Latn-CS" sz="2800" b="1" dirty="0" smtClean="0">
                <a:solidFill>
                  <a:schemeClr val="tx2"/>
                </a:solidFill>
                <a:cs typeface="Tahoma" pitchFamily="34" charset="0"/>
              </a:rPr>
              <a:t>   </a:t>
            </a:r>
            <a:r>
              <a:rPr lang="sr-Latn-CS" sz="2800" dirty="0" smtClean="0">
                <a:solidFill>
                  <a:schemeClr val="tx2"/>
                </a:solidFill>
                <a:cs typeface="Tahoma" pitchFamily="34" charset="0"/>
              </a:rPr>
              <a:t>kontinuitet vremena – dijalog “u” i “sa” mogućim (dete unosi  svoju prošlost, predstavlja je kao sadašnjost i scenario koristi kao projekat  budućnosti)</a:t>
            </a:r>
          </a:p>
          <a:p>
            <a:pPr eaLnBrk="1" hangingPunct="1">
              <a:lnSpc>
                <a:spcPct val="80000"/>
              </a:lnSpc>
              <a:buFont typeface="Wingdings" pitchFamily="2" charset="2"/>
              <a:buNone/>
              <a:defRPr/>
            </a:pPr>
            <a:r>
              <a:rPr lang="sr-Latn-CS" sz="2800" b="1" dirty="0" smtClean="0">
                <a:solidFill>
                  <a:schemeClr val="tx2"/>
                </a:solidFill>
                <a:cs typeface="Tahoma" pitchFamily="34" charset="0"/>
              </a:rPr>
              <a:t>  </a:t>
            </a:r>
            <a:endParaRPr lang="sr-Latn-CS" sz="2800" i="1" dirty="0" smtClean="0">
              <a:solidFill>
                <a:schemeClr val="tx2"/>
              </a:solidFill>
              <a:latin typeface="Comic Sans MS" pitchFamily="66" charset="0"/>
            </a:endParaRPr>
          </a:p>
          <a:p>
            <a:pPr eaLnBrk="1" hangingPunct="1">
              <a:defRPr/>
            </a:pPr>
            <a:endParaRPr lang="en-US" sz="2800" i="1" dirty="0" smtClean="0">
              <a:solidFill>
                <a:schemeClr val="tx2"/>
              </a:solidFill>
              <a:latin typeface="Comic Sans MS" pitchFamily="66"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z="3200" smtClean="0">
                <a:latin typeface="Comic Sans MS" pitchFamily="66" charset="0"/>
              </a:rPr>
              <a:t>Socio/k</a:t>
            </a:r>
            <a:r>
              <a:rPr lang="sr-Latn-CS" sz="3200" smtClean="0">
                <a:latin typeface="Comic Sans MS" pitchFamily="66" charset="0"/>
              </a:rPr>
              <a:t>ulturni  konstruktivizam: igra i diskurs postmodernog doba</a:t>
            </a:r>
            <a:endParaRPr lang="en-US" sz="3200" smtClean="0">
              <a:latin typeface="Comic Sans MS" pitchFamily="66" charset="0"/>
            </a:endParaRPr>
          </a:p>
        </p:txBody>
      </p:sp>
      <p:sp>
        <p:nvSpPr>
          <p:cNvPr id="36867" name="Rectangle 3"/>
          <p:cNvSpPr>
            <a:spLocks noGrp="1" noChangeArrowheads="1"/>
          </p:cNvSpPr>
          <p:nvPr>
            <p:ph idx="1"/>
          </p:nvPr>
        </p:nvSpPr>
        <p:spPr/>
        <p:txBody>
          <a:bodyPr/>
          <a:lstStyle/>
          <a:p>
            <a:pPr eaLnBrk="1" hangingPunct="1">
              <a:lnSpc>
                <a:spcPct val="80000"/>
              </a:lnSpc>
            </a:pPr>
            <a:r>
              <a:rPr lang="sr-Latn-CS" sz="2800" smtClean="0">
                <a:solidFill>
                  <a:schemeClr val="tx2"/>
                </a:solidFill>
                <a:latin typeface="Comic Sans MS" pitchFamily="66" charset="0"/>
              </a:rPr>
              <a:t>Aspekti igre - aspekti življenja u svetu  koji je nepredvidiv </a:t>
            </a:r>
          </a:p>
          <a:p>
            <a:pPr eaLnBrk="1" hangingPunct="1">
              <a:lnSpc>
                <a:spcPct val="80000"/>
              </a:lnSpc>
            </a:pPr>
            <a:r>
              <a:rPr lang="sr-Latn-CS" sz="2800" b="1" smtClean="0">
                <a:solidFill>
                  <a:schemeClr val="tx2"/>
                </a:solidFill>
                <a:latin typeface="Comic Sans MS" pitchFamily="66" charset="0"/>
              </a:rPr>
              <a:t>Atributi življenja</a:t>
            </a:r>
            <a:r>
              <a:rPr lang="sr-Latn-CS" sz="2800" smtClean="0">
                <a:solidFill>
                  <a:schemeClr val="tx2"/>
                </a:solidFill>
                <a:latin typeface="Comic Sans MS" pitchFamily="66" charset="0"/>
              </a:rPr>
              <a:t>: self-regulacija, samoizgrađivanje i konstruisanje značenja; razumevanje  pozicije drugog; usklađivati se i doprinositi funkcionianju sistema; praviti nove kombinacije; prepoznati paradoks nevidljiv u  rutinama; dijalog kao  proces koji se sve više promoviše u  komunikaciji i razumevanju </a:t>
            </a:r>
          </a:p>
          <a:p>
            <a:pPr eaLnBrk="1" hangingPunct="1">
              <a:lnSpc>
                <a:spcPct val="80000"/>
              </a:lnSpc>
            </a:pPr>
            <a:r>
              <a:rPr lang="sr-Latn-CS" sz="2800" smtClean="0">
                <a:solidFill>
                  <a:schemeClr val="tx2"/>
                </a:solidFill>
                <a:latin typeface="Comic Sans MS" pitchFamily="66" charset="0"/>
              </a:rPr>
              <a:t>Fleksibilnost?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304800" y="214313"/>
            <a:ext cx="8639175" cy="1462087"/>
          </a:xfrm>
        </p:spPr>
        <p:txBody>
          <a:bodyPr/>
          <a:lstStyle/>
          <a:p>
            <a:r>
              <a:rPr lang="sr-Latn-CS" sz="3600" b="1" smtClean="0"/>
              <a:t>Dete ima pravo na igru  (Konvencija o pravima  deteta, član 31)  </a:t>
            </a:r>
            <a:endParaRPr lang="en-US" sz="3600" b="1" smtClean="0"/>
          </a:p>
        </p:txBody>
      </p:sp>
      <p:sp>
        <p:nvSpPr>
          <p:cNvPr id="3" name="Content Placeholder 2"/>
          <p:cNvSpPr>
            <a:spLocks noGrp="1"/>
          </p:cNvSpPr>
          <p:nvPr>
            <p:ph idx="1"/>
          </p:nvPr>
        </p:nvSpPr>
        <p:spPr>
          <a:xfrm>
            <a:off x="228600" y="2017713"/>
            <a:ext cx="8726488" cy="4114800"/>
          </a:xfrm>
        </p:spPr>
        <p:txBody>
          <a:bodyPr/>
          <a:lstStyle/>
          <a:p>
            <a:pPr>
              <a:buFont typeface="Wingdings" pitchFamily="2" charset="2"/>
              <a:buNone/>
              <a:defRPr/>
            </a:pPr>
            <a:r>
              <a:rPr lang="sr-Latn-CS" sz="3600" b="1" dirty="0" smtClean="0">
                <a:solidFill>
                  <a:schemeClr val="tx2">
                    <a:lumMod val="60000"/>
                    <a:lumOff val="40000"/>
                  </a:schemeClr>
                </a:solidFill>
                <a:latin typeface="+mj-lt"/>
              </a:rPr>
              <a:t>“</a:t>
            </a:r>
            <a:r>
              <a:rPr lang="sr-Latn-CS" sz="3600" b="1" dirty="0" smtClean="0">
                <a:solidFill>
                  <a:schemeClr val="tx2"/>
                </a:solidFill>
                <a:latin typeface="+mj-lt"/>
              </a:rPr>
              <a:t>Obezbeđivanje” prava na igru :</a:t>
            </a:r>
          </a:p>
          <a:p>
            <a:pPr>
              <a:defRPr/>
            </a:pPr>
            <a:r>
              <a:rPr lang="sr-Latn-CS" dirty="0" smtClean="0">
                <a:solidFill>
                  <a:schemeClr val="tx2"/>
                </a:solidFill>
              </a:rPr>
              <a:t>stvaranje  uslova za igru  tako da  tako da socijalno i fizičko okruženje podržava  pravo dece da se igraju – </a:t>
            </a:r>
            <a:r>
              <a:rPr lang="sr-Latn-CS" b="1" dirty="0" smtClean="0">
                <a:solidFill>
                  <a:schemeClr val="tx2"/>
                </a:solidFill>
              </a:rPr>
              <a:t>pravo na vreme i prostor</a:t>
            </a:r>
            <a:r>
              <a:rPr lang="sr-Latn-CS" dirty="0" smtClean="0">
                <a:solidFill>
                  <a:schemeClr val="tx2"/>
                </a:solidFill>
              </a:rPr>
              <a:t>   </a:t>
            </a:r>
            <a:endParaRPr lang="en-US" dirty="0" smtClean="0">
              <a:solidFill>
                <a:schemeClr val="tx2"/>
              </a:solidFill>
            </a:endParaRPr>
          </a:p>
          <a:p>
            <a:pPr>
              <a:defRPr/>
            </a:pPr>
            <a:r>
              <a:rPr lang="sr-Latn-CS" b="1" dirty="0" smtClean="0">
                <a:solidFill>
                  <a:schemeClr val="tx2"/>
                </a:solidFill>
              </a:rPr>
              <a:t>omogućavanje  participacije u igri </a:t>
            </a:r>
            <a:endParaRPr lang="en-US" b="1" dirty="0" smtClean="0">
              <a:solidFill>
                <a:schemeClr val="tx2"/>
              </a:solidFill>
            </a:endParaRPr>
          </a:p>
          <a:p>
            <a:pPr>
              <a:buFont typeface="Wingdings" pitchFamily="2" charset="2"/>
              <a:buNone/>
              <a:defRPr/>
            </a:pPr>
            <a:endParaRPr lang="sr-Latn-CS" b="1" dirty="0" smtClean="0">
              <a:solidFill>
                <a:schemeClr val="tx2">
                  <a:lumMod val="60000"/>
                  <a:lumOff val="40000"/>
                </a:schemeClr>
              </a:solidFill>
              <a:latin typeface="+mj-lt"/>
            </a:endParaRPr>
          </a:p>
          <a:p>
            <a:pPr>
              <a:buFont typeface="Wingdings" pitchFamily="2" charset="2"/>
              <a:buNone/>
              <a:defRPr/>
            </a:pPr>
            <a:endParaRPr lang="en-US" b="1" dirty="0">
              <a:solidFill>
                <a:schemeClr val="tx2">
                  <a:lumMod val="60000"/>
                  <a:lumOff val="40000"/>
                </a:schemeClr>
              </a:solidFill>
              <a:latin typeface="+mj-l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sr-Latn-CS" smtClean="0"/>
              <a:t>Igra kao pravo </a:t>
            </a:r>
            <a:endParaRPr lang="en-US" smtClean="0"/>
          </a:p>
        </p:txBody>
      </p:sp>
      <p:sp>
        <p:nvSpPr>
          <p:cNvPr id="38915" name="Content Placeholder 2"/>
          <p:cNvSpPr>
            <a:spLocks noGrp="1"/>
          </p:cNvSpPr>
          <p:nvPr>
            <p:ph idx="1"/>
          </p:nvPr>
        </p:nvSpPr>
        <p:spPr>
          <a:xfrm>
            <a:off x="152400" y="1905000"/>
            <a:ext cx="8802688" cy="4648200"/>
          </a:xfrm>
        </p:spPr>
        <p:txBody>
          <a:bodyPr>
            <a:normAutofit lnSpcReduction="10000"/>
          </a:bodyPr>
          <a:lstStyle/>
          <a:p>
            <a:pPr>
              <a:buFont typeface="Wingdings" pitchFamily="2" charset="2"/>
              <a:buNone/>
            </a:pPr>
            <a:r>
              <a:rPr lang="sr-Latn-CS" b="1" smtClean="0">
                <a:solidFill>
                  <a:schemeClr val="tx2"/>
                </a:solidFill>
              </a:rPr>
              <a:t>Zaštitna prava: pravo na opstanak i razvoj</a:t>
            </a:r>
          </a:p>
          <a:p>
            <a:pPr>
              <a:buFont typeface="Wingdings" pitchFamily="2" charset="2"/>
              <a:buNone/>
            </a:pPr>
            <a:r>
              <a:rPr lang="sr-Latn-CS" b="1" smtClean="0">
                <a:solidFill>
                  <a:schemeClr val="tx2"/>
                </a:solidFill>
              </a:rPr>
              <a:t>Opstanak </a:t>
            </a:r>
            <a:r>
              <a:rPr lang="sr-Latn-CS" b="1" smtClean="0"/>
              <a:t>-</a:t>
            </a:r>
            <a:r>
              <a:rPr lang="sr-Latn-CS" smtClean="0"/>
              <a:t> </a:t>
            </a:r>
            <a:r>
              <a:rPr lang="sr-Latn-CS" sz="2000" smtClean="0">
                <a:solidFill>
                  <a:schemeClr val="tx2"/>
                </a:solidFill>
              </a:rPr>
              <a:t>nije samo održavanje života, negi  način da  organizam može sebe „povoljno“ da pozicionira u svom okruženju, da se oseća bezbedno i prihvaćeno, da očuva  i razvija integritet   i da odgovori na očekivanja okruženja </a:t>
            </a:r>
          </a:p>
          <a:p>
            <a:pPr>
              <a:buFont typeface="Wingdings" pitchFamily="2" charset="2"/>
              <a:buNone/>
            </a:pPr>
            <a:r>
              <a:rPr lang="sr-Latn-CS" b="1" smtClean="0">
                <a:solidFill>
                  <a:schemeClr val="tx2"/>
                </a:solidFill>
              </a:rPr>
              <a:t> Razvoj </a:t>
            </a:r>
            <a:r>
              <a:rPr lang="sr-Latn-CS" sz="2000" b="1" smtClean="0">
                <a:solidFill>
                  <a:schemeClr val="tx2"/>
                </a:solidFill>
              </a:rPr>
              <a:t>- </a:t>
            </a:r>
            <a:r>
              <a:rPr lang="sr-Latn-CS" sz="2000" smtClean="0">
                <a:solidFill>
                  <a:schemeClr val="tx2"/>
                </a:solidFill>
              </a:rPr>
              <a:t>Igra preko adaptivnih sistema  doprinosi dobrobiti  (zdravlju i fleksibilnosti), iskustvo igranja  dovodi do promena u arhitekturi  mozga  posebno – veza sa emocijama, motivacijom, koji vode daljem igranju. Stanje uključuje: zadovoljstvo; uživanje,  emocije, jačanje sistema reagovanja na stes</a:t>
            </a:r>
            <a:endParaRPr lang="en-US" sz="2000" smtClean="0">
              <a:solidFill>
                <a:schemeClr val="tx2"/>
              </a:solidFill>
            </a:endParaRPr>
          </a:p>
          <a:p>
            <a:pPr>
              <a:buFont typeface="Wingdings" pitchFamily="2" charset="2"/>
              <a:buNone/>
            </a:pPr>
            <a:endParaRPr lang="sr-Latn-CS" b="1" smtClean="0">
              <a:solidFill>
                <a:schemeClr val="tx2"/>
              </a:solidFill>
            </a:endParaRPr>
          </a:p>
          <a:p>
            <a:pPr>
              <a:buFont typeface="Wingdings" pitchFamily="2" charset="2"/>
              <a:buNone/>
            </a:pPr>
            <a:r>
              <a:rPr lang="sr-Latn-CS" b="1" smtClean="0">
                <a:solidFill>
                  <a:schemeClr val="tx2"/>
                </a:solidFill>
              </a:rPr>
              <a:t> </a:t>
            </a:r>
            <a:endParaRPr lang="en-US" b="1" smtClean="0">
              <a:solidFill>
                <a:schemeClr val="tx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r-Latn-CS" dirty="0" smtClean="0">
                <a:latin typeface="Comic Sans MS" pitchFamily="66" charset="0"/>
              </a:rPr>
              <a:t>Karakteristike</a:t>
            </a:r>
            <a:endParaRPr lang="en-US" dirty="0">
              <a:latin typeface="Comic Sans MS" pitchFamily="66" charset="0"/>
            </a:endParaRPr>
          </a:p>
        </p:txBody>
      </p:sp>
      <p:sp>
        <p:nvSpPr>
          <p:cNvPr id="3" name="Content Placeholder 2"/>
          <p:cNvSpPr>
            <a:spLocks noGrp="1"/>
          </p:cNvSpPr>
          <p:nvPr>
            <p:ph idx="1"/>
          </p:nvPr>
        </p:nvSpPr>
        <p:spPr/>
        <p:txBody>
          <a:bodyPr/>
          <a:lstStyle/>
          <a:p>
            <a:r>
              <a:rPr lang="sr-Latn-CS" dirty="0" smtClean="0">
                <a:latin typeface="Comic Sans MS" pitchFamily="66" charset="0"/>
              </a:rPr>
              <a:t>Dobrovoljna;</a:t>
            </a:r>
          </a:p>
          <a:p>
            <a:r>
              <a:rPr lang="sr-Latn-CS" dirty="0" smtClean="0">
                <a:latin typeface="Comic Sans MS" pitchFamily="66" charset="0"/>
              </a:rPr>
              <a:t>Slobodna (smanjen rizik od neuspeha);</a:t>
            </a:r>
          </a:p>
          <a:p>
            <a:r>
              <a:rPr lang="sr-Latn-CS" dirty="0" smtClean="0">
                <a:latin typeface="Comic Sans MS" pitchFamily="66" charset="0"/>
              </a:rPr>
              <a:t>Izdvojena;</a:t>
            </a:r>
          </a:p>
          <a:p>
            <a:r>
              <a:rPr lang="sr-Latn-CS" dirty="0" smtClean="0">
                <a:latin typeface="Comic Sans MS" pitchFamily="66" charset="0"/>
              </a:rPr>
              <a:t>Neizvesna (tok i ishod);</a:t>
            </a:r>
          </a:p>
          <a:p>
            <a:r>
              <a:rPr lang="sr-Latn-CS" dirty="0" smtClean="0">
                <a:latin typeface="Comic Sans MS" pitchFamily="66" charset="0"/>
              </a:rPr>
              <a:t>Neproduktivna;</a:t>
            </a:r>
          </a:p>
          <a:p>
            <a:r>
              <a:rPr lang="sr-Latn-CS" dirty="0" smtClean="0">
                <a:latin typeface="Comic Sans MS" pitchFamily="66" charset="0"/>
              </a:rPr>
              <a:t>Propisana (ima svoje jedino važeće zakonitosti);</a:t>
            </a:r>
          </a:p>
          <a:p>
            <a:r>
              <a:rPr lang="sr-Latn-CS" dirty="0" smtClean="0">
                <a:latin typeface="Comic Sans MS" pitchFamily="66" charset="0"/>
              </a:rPr>
              <a:t>Fiktivna;</a:t>
            </a:r>
            <a:endParaRPr lang="en-US" dirty="0">
              <a:latin typeface="Comic Sans MS" pitchFamily="66"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sr-Latn-CS" smtClean="0"/>
              <a:t>Igra kao pravo</a:t>
            </a:r>
            <a:endParaRPr lang="en-US" smtClean="0"/>
          </a:p>
        </p:txBody>
      </p:sp>
      <p:sp>
        <p:nvSpPr>
          <p:cNvPr id="39939" name="Content Placeholder 2"/>
          <p:cNvSpPr>
            <a:spLocks noGrp="1"/>
          </p:cNvSpPr>
          <p:nvPr>
            <p:ph idx="1"/>
          </p:nvPr>
        </p:nvSpPr>
        <p:spPr>
          <a:xfrm>
            <a:off x="381000" y="2017713"/>
            <a:ext cx="8574088" cy="4114800"/>
          </a:xfrm>
        </p:spPr>
        <p:txBody>
          <a:bodyPr/>
          <a:lstStyle/>
          <a:p>
            <a:r>
              <a:rPr lang="sr-Latn-CS" b="1" smtClean="0">
                <a:solidFill>
                  <a:schemeClr val="tx2"/>
                </a:solidFill>
              </a:rPr>
              <a:t>Participativna prava –</a:t>
            </a:r>
            <a:r>
              <a:rPr lang="sr-Latn-CS" smtClean="0">
                <a:solidFill>
                  <a:schemeClr val="tx2"/>
                </a:solidFill>
              </a:rPr>
              <a:t> pravo da organizuje, predloži, uključi se u igru drugih... </a:t>
            </a:r>
          </a:p>
          <a:p>
            <a:pPr>
              <a:buFont typeface="Wingdings" pitchFamily="2" charset="2"/>
              <a:buNone/>
            </a:pPr>
            <a:r>
              <a:rPr lang="sr-Latn-CS" smtClean="0">
                <a:solidFill>
                  <a:schemeClr val="tx2"/>
                </a:solidFill>
              </a:rPr>
              <a:t> </a:t>
            </a:r>
            <a:endParaRPr lang="sr-Latn-CS" b="1" smtClean="0">
              <a:solidFill>
                <a:schemeClr val="tx2"/>
              </a:solidFill>
            </a:endParaRPr>
          </a:p>
          <a:p>
            <a:pPr>
              <a:buFont typeface="Wingdings" pitchFamily="2" charset="2"/>
              <a:buNone/>
            </a:pPr>
            <a:r>
              <a:rPr lang="sr-Latn-CS" smtClean="0">
                <a:solidFill>
                  <a:schemeClr val="tx2"/>
                </a:solidFill>
              </a:rPr>
              <a:t>  Razlika u participaciji:  manje urbanizovane sredine; pol, socijalni status, odnosi prihvatanja i poverenja </a:t>
            </a:r>
          </a:p>
          <a:p>
            <a:pPr>
              <a:buFont typeface="Wingdings" pitchFamily="2" charset="2"/>
              <a:buNone/>
            </a:pPr>
            <a:endParaRPr lang="sr-Latn-CS" smtClean="0">
              <a:solidFill>
                <a:schemeClr val="tx2"/>
              </a:solidFill>
            </a:endParaRPr>
          </a:p>
          <a:p>
            <a:pPr>
              <a:buFont typeface="Wingdings" pitchFamily="2" charset="2"/>
              <a:buNone/>
            </a:pPr>
            <a:r>
              <a:rPr lang="sr-Latn-CS" b="1" smtClean="0">
                <a:solidFill>
                  <a:schemeClr val="tx2"/>
                </a:solidFill>
              </a:rPr>
              <a:t> </a:t>
            </a:r>
            <a:endParaRPr lang="en-US" b="1" smtClean="0">
              <a:solidFill>
                <a:schemeClr val="tx2"/>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latin typeface="Comic Sans MS" pitchFamily="66" charset="0"/>
              </a:rPr>
              <a:t>Vrste igara</a:t>
            </a:r>
            <a:endParaRPr lang="en-US" dirty="0">
              <a:latin typeface="Comic Sans MS" pitchFamily="66" charset="0"/>
            </a:endParaRPr>
          </a:p>
        </p:txBody>
      </p:sp>
      <p:sp>
        <p:nvSpPr>
          <p:cNvPr id="3" name="Content Placeholder 2"/>
          <p:cNvSpPr>
            <a:spLocks noGrp="1"/>
          </p:cNvSpPr>
          <p:nvPr>
            <p:ph idx="1"/>
          </p:nvPr>
        </p:nvSpPr>
        <p:spPr/>
        <p:txBody>
          <a:bodyPr/>
          <a:lstStyle/>
          <a:p>
            <a:endParaRPr lang="sr-Latn-CS" dirty="0" smtClean="0">
              <a:latin typeface="Comic Sans MS" pitchFamily="66" charset="0"/>
            </a:endParaRPr>
          </a:p>
          <a:p>
            <a:r>
              <a:rPr lang="sr-Latn-CS" dirty="0" smtClean="0">
                <a:latin typeface="Comic Sans MS" pitchFamily="66" charset="0"/>
              </a:rPr>
              <a:t>Funkcionalne igre- senzomotorne aktivnosti sopstvenim organima, igre u rukovanju različitim materijalima, pokretne igre uz korišćenje rekvizita, igre glasovima rečima.</a:t>
            </a:r>
            <a:endParaRPr lang="en-US" dirty="0">
              <a:latin typeface="Comic Sans MS" pitchFamily="66"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latin typeface="Comic Sans MS" pitchFamily="66" charset="0"/>
              </a:rPr>
              <a:t>Vrste igara</a:t>
            </a:r>
            <a:endParaRPr lang="en-US" dirty="0">
              <a:latin typeface="Comic Sans MS" pitchFamily="66" charset="0"/>
            </a:endParaRPr>
          </a:p>
        </p:txBody>
      </p:sp>
      <p:sp>
        <p:nvSpPr>
          <p:cNvPr id="3" name="Content Placeholder 2"/>
          <p:cNvSpPr>
            <a:spLocks noGrp="1"/>
          </p:cNvSpPr>
          <p:nvPr>
            <p:ph idx="1"/>
          </p:nvPr>
        </p:nvSpPr>
        <p:spPr/>
        <p:txBody>
          <a:bodyPr/>
          <a:lstStyle/>
          <a:p>
            <a:endParaRPr lang="sr-Latn-CS" dirty="0" smtClean="0">
              <a:latin typeface="Comic Sans MS" pitchFamily="66" charset="0"/>
            </a:endParaRPr>
          </a:p>
          <a:p>
            <a:endParaRPr lang="sr-Latn-CS" dirty="0" smtClean="0">
              <a:latin typeface="Comic Sans MS" pitchFamily="66" charset="0"/>
            </a:endParaRPr>
          </a:p>
          <a:p>
            <a:r>
              <a:rPr lang="sr-Latn-CS" dirty="0" smtClean="0">
                <a:latin typeface="Comic Sans MS" pitchFamily="66" charset="0"/>
              </a:rPr>
              <a:t>Igre mašte ili igre uloga- oponašanje postupaka, simbolička imitacija, simbolička igra uloga sa sižeom, dramske igre uloga.</a:t>
            </a:r>
            <a:endParaRPr lang="en-US" dirty="0">
              <a:latin typeface="Comic Sans MS" pitchFamily="66"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latin typeface="Comic Sans MS" pitchFamily="66" charset="0"/>
              </a:rPr>
              <a:t>Vrste igara</a:t>
            </a:r>
            <a:endParaRPr lang="en-US" dirty="0">
              <a:latin typeface="Comic Sans MS" pitchFamily="66" charset="0"/>
            </a:endParaRPr>
          </a:p>
        </p:txBody>
      </p:sp>
      <p:sp>
        <p:nvSpPr>
          <p:cNvPr id="3" name="Content Placeholder 2"/>
          <p:cNvSpPr>
            <a:spLocks noGrp="1"/>
          </p:cNvSpPr>
          <p:nvPr>
            <p:ph idx="1"/>
          </p:nvPr>
        </p:nvSpPr>
        <p:spPr/>
        <p:txBody>
          <a:bodyPr/>
          <a:lstStyle/>
          <a:p>
            <a:r>
              <a:rPr lang="sr-Latn-CS" dirty="0" smtClean="0">
                <a:latin typeface="Comic Sans MS" pitchFamily="66" charset="0"/>
              </a:rPr>
              <a:t>Igre sa gotovim pravilima- perceptivno-motoričke aktivnosti, zdravstveno-higijenske aktivnosti, društvene aktivnosti, afektivne aktivnosti, ekološke aktivnosti, otkrivačke aktivnosti, logičko-matematičke aktivnosti,praktične aktivnosti, aktivnosti kojima se unapređuje komunikacija.</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latin typeface="Comic Sans MS" pitchFamily="66" charset="0"/>
              </a:rPr>
              <a:t>Vrste igara</a:t>
            </a:r>
            <a:endParaRPr lang="en-US" dirty="0">
              <a:latin typeface="Comic Sans MS" pitchFamily="66" charset="0"/>
            </a:endParaRPr>
          </a:p>
        </p:txBody>
      </p:sp>
      <p:sp>
        <p:nvSpPr>
          <p:cNvPr id="3" name="Content Placeholder 2"/>
          <p:cNvSpPr>
            <a:spLocks noGrp="1"/>
          </p:cNvSpPr>
          <p:nvPr>
            <p:ph idx="1"/>
          </p:nvPr>
        </p:nvSpPr>
        <p:spPr/>
        <p:txBody>
          <a:bodyPr/>
          <a:lstStyle/>
          <a:p>
            <a:r>
              <a:rPr lang="sr-Latn-CS" dirty="0" smtClean="0">
                <a:latin typeface="Comic Sans MS" pitchFamily="66" charset="0"/>
              </a:rPr>
              <a:t>Konstruktorske igre- uobličavanje različitih materijala, pronalaženje kombinacija nastalih namernim rukovanjem materijalom, oblikovanje, ređanje materijala, grafičko predstavljanje, građenje gotovim materijalom, utilitarne konstrukcije.</a:t>
            </a:r>
            <a:endParaRPr lang="en-US" dirty="0">
              <a:latin typeface="Comic Sans MS" pitchFamily="66"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sz="3200" dirty="0" err="1" smtClean="0">
                <a:latin typeface="Comic Sans MS" pitchFamily="66" charset="0"/>
              </a:rPr>
              <a:t>Redosled</a:t>
            </a:r>
            <a:r>
              <a:rPr lang="en-US" sz="3200" dirty="0" smtClean="0">
                <a:latin typeface="Comic Sans MS" pitchFamily="66" charset="0"/>
              </a:rPr>
              <a:t>  </a:t>
            </a:r>
            <a:r>
              <a:rPr lang="en-US" sz="3200" dirty="0" err="1" smtClean="0">
                <a:latin typeface="Comic Sans MS" pitchFamily="66" charset="0"/>
              </a:rPr>
              <a:t>javljanja</a:t>
            </a:r>
            <a:r>
              <a:rPr lang="en-US" sz="3200" dirty="0" smtClean="0">
                <a:latin typeface="Comic Sans MS" pitchFamily="66" charset="0"/>
              </a:rPr>
              <a:t> </a:t>
            </a:r>
            <a:r>
              <a:rPr lang="en-US" sz="3200" dirty="0" err="1" smtClean="0">
                <a:latin typeface="Comic Sans MS" pitchFamily="66" charset="0"/>
              </a:rPr>
              <a:t>raz</a:t>
            </a:r>
            <a:r>
              <a:rPr lang="sr-Latn-CS" sz="3200" dirty="0" smtClean="0">
                <a:latin typeface="Comic Sans MS" pitchFamily="66" charset="0"/>
              </a:rPr>
              <a:t>lič</a:t>
            </a:r>
            <a:r>
              <a:rPr lang="en-US" sz="3200" dirty="0" err="1" smtClean="0">
                <a:latin typeface="Comic Sans MS" pitchFamily="66" charset="0"/>
              </a:rPr>
              <a:t>itih</a:t>
            </a:r>
            <a:r>
              <a:rPr lang="en-US" sz="3200" dirty="0" smtClean="0">
                <a:latin typeface="Comic Sans MS" pitchFamily="66" charset="0"/>
              </a:rPr>
              <a:t> </a:t>
            </a:r>
            <a:r>
              <a:rPr lang="en-US" sz="3200" dirty="0" err="1" smtClean="0">
                <a:latin typeface="Comic Sans MS" pitchFamily="66" charset="0"/>
              </a:rPr>
              <a:t>vrsta</a:t>
            </a:r>
            <a:r>
              <a:rPr lang="en-US" sz="3200" dirty="0" smtClean="0">
                <a:latin typeface="Comic Sans MS" pitchFamily="66" charset="0"/>
              </a:rPr>
              <a:t> </a:t>
            </a:r>
            <a:r>
              <a:rPr lang="en-US" sz="3200" dirty="0" err="1" smtClean="0">
                <a:latin typeface="Comic Sans MS" pitchFamily="66" charset="0"/>
              </a:rPr>
              <a:t>igara</a:t>
            </a:r>
            <a:r>
              <a:rPr lang="sr-Latn-CS" sz="3200" dirty="0" smtClean="0">
                <a:latin typeface="Comic Sans MS" pitchFamily="66" charset="0"/>
              </a:rPr>
              <a:t> </a:t>
            </a:r>
            <a:endParaRPr lang="en-US" sz="3200" dirty="0" smtClean="0">
              <a:latin typeface="Comic Sans MS" pitchFamily="66" charset="0"/>
            </a:endParaRPr>
          </a:p>
        </p:txBody>
      </p:sp>
      <p:sp>
        <p:nvSpPr>
          <p:cNvPr id="50179" name="Rectangle 3"/>
          <p:cNvSpPr>
            <a:spLocks noGrp="1" noChangeArrowheads="1"/>
          </p:cNvSpPr>
          <p:nvPr>
            <p:ph idx="1"/>
          </p:nvPr>
        </p:nvSpPr>
        <p:spPr/>
        <p:txBody>
          <a:bodyPr/>
          <a:lstStyle/>
          <a:p>
            <a:pPr eaLnBrk="1" hangingPunct="1">
              <a:lnSpc>
                <a:spcPct val="90000"/>
              </a:lnSpc>
            </a:pPr>
            <a:r>
              <a:rPr lang="en-US" b="1" dirty="0" err="1" smtClean="0">
                <a:solidFill>
                  <a:schemeClr val="tx2"/>
                </a:solidFill>
                <a:latin typeface="Comic Sans MS" pitchFamily="66" charset="0"/>
              </a:rPr>
              <a:t>Funkcionalne</a:t>
            </a:r>
            <a:r>
              <a:rPr lang="sr-Latn-CS" b="1" dirty="0" smtClean="0">
                <a:solidFill>
                  <a:schemeClr val="tx2"/>
                </a:solidFill>
                <a:latin typeface="Comic Sans MS" pitchFamily="66" charset="0"/>
              </a:rPr>
              <a:t>,</a:t>
            </a:r>
            <a:r>
              <a:rPr lang="sr-Latn-CS" dirty="0" smtClean="0">
                <a:solidFill>
                  <a:schemeClr val="tx2"/>
                </a:solidFill>
                <a:latin typeface="Comic Sans MS" pitchFamily="66" charset="0"/>
              </a:rPr>
              <a:t> senzo-motorne (omogućavaju da se kretnje i osećaji izdvoje iz realnog konteksta, variraju, pretvaraju u gestove,tako se razvija “fantazija kretnji” i ona postaje deo untrašnjeg sveta deteta)</a:t>
            </a:r>
            <a:endParaRPr lang="en-US" dirty="0" smtClean="0">
              <a:solidFill>
                <a:schemeClr val="tx2"/>
              </a:solidFill>
              <a:latin typeface="Comic Sans MS" pitchFamily="66"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2"/>
          <p:cNvSpPr>
            <a:spLocks noGrp="1"/>
          </p:cNvSpPr>
          <p:nvPr>
            <p:ph idx="1"/>
          </p:nvPr>
        </p:nvSpPr>
        <p:spPr>
          <a:xfrm>
            <a:off x="1143000" y="1905000"/>
            <a:ext cx="7772400" cy="4495800"/>
          </a:xfrm>
        </p:spPr>
        <p:txBody>
          <a:bodyPr/>
          <a:lstStyle/>
          <a:p>
            <a:pPr eaLnBrk="1" hangingPunct="1">
              <a:lnSpc>
                <a:spcPct val="90000"/>
              </a:lnSpc>
            </a:pPr>
            <a:r>
              <a:rPr lang="sr-Latn-CS" smtClean="0">
                <a:solidFill>
                  <a:schemeClr val="tx2"/>
                </a:solidFill>
                <a:latin typeface="Comic Sans MS" pitchFamily="66" charset="0"/>
              </a:rPr>
              <a:t>“</a:t>
            </a:r>
            <a:r>
              <a:rPr lang="sr-Latn-CS" b="1" smtClean="0">
                <a:solidFill>
                  <a:schemeClr val="tx2"/>
                </a:solidFill>
                <a:latin typeface="Comic Sans MS" pitchFamily="66" charset="0"/>
              </a:rPr>
              <a:t>kobajagi” igre </a:t>
            </a:r>
          </a:p>
          <a:p>
            <a:pPr eaLnBrk="1" hangingPunct="1">
              <a:lnSpc>
                <a:spcPct val="90000"/>
              </a:lnSpc>
            </a:pPr>
            <a:r>
              <a:rPr lang="sr-Latn-CS" b="1" smtClean="0">
                <a:solidFill>
                  <a:schemeClr val="tx2"/>
                </a:solidFill>
                <a:latin typeface="Comic Sans MS" pitchFamily="66" charset="0"/>
              </a:rPr>
              <a:t>simboličke igre </a:t>
            </a:r>
            <a:r>
              <a:rPr lang="sr-Latn-CS" smtClean="0">
                <a:solidFill>
                  <a:schemeClr val="tx2"/>
                </a:solidFill>
                <a:latin typeface="Comic Sans MS" pitchFamily="66" charset="0"/>
              </a:rPr>
              <a:t>(dete pokušava da razume modele zajedničkog življenja, odnose među ljudima...)</a:t>
            </a:r>
            <a:endParaRPr lang="en-US" b="1" smtClean="0">
              <a:solidFill>
                <a:schemeClr val="tx2"/>
              </a:solidFill>
              <a:latin typeface="Comic Sans MS" pitchFamily="66" charset="0"/>
            </a:endParaRPr>
          </a:p>
          <a:p>
            <a:pPr eaLnBrk="1" hangingPunct="1">
              <a:lnSpc>
                <a:spcPct val="90000"/>
              </a:lnSpc>
            </a:pPr>
            <a:r>
              <a:rPr lang="en-US" b="1" smtClean="0">
                <a:solidFill>
                  <a:schemeClr val="tx2"/>
                </a:solidFill>
                <a:latin typeface="Comic Sans MS" pitchFamily="66" charset="0"/>
              </a:rPr>
              <a:t> konstruktivne </a:t>
            </a:r>
            <a:r>
              <a:rPr lang="sr-Latn-CS" b="1" smtClean="0">
                <a:solidFill>
                  <a:schemeClr val="tx2"/>
                </a:solidFill>
                <a:latin typeface="Comic Sans MS" pitchFamily="66" charset="0"/>
              </a:rPr>
              <a:t>i</a:t>
            </a:r>
            <a:r>
              <a:rPr lang="en-US" b="1" smtClean="0">
                <a:solidFill>
                  <a:schemeClr val="tx2"/>
                </a:solidFill>
                <a:latin typeface="Comic Sans MS" pitchFamily="66" charset="0"/>
              </a:rPr>
              <a:t>gre  i  igre sa pravilima</a:t>
            </a:r>
            <a:r>
              <a:rPr lang="en-US" smtClean="0">
                <a:solidFill>
                  <a:schemeClr val="tx2"/>
                </a:solidFill>
                <a:latin typeface="Comic Sans MS" pitchFamily="66" charset="0"/>
              </a:rPr>
              <a:t> </a:t>
            </a:r>
            <a:r>
              <a:rPr lang="sr-Latn-CS" smtClean="0">
                <a:solidFill>
                  <a:schemeClr val="tx2"/>
                </a:solidFill>
                <a:latin typeface="Comic Sans MS" pitchFamily="66" charset="0"/>
              </a:rPr>
              <a:t>(socijalna kompetentnost se pomera  na polje  posebnih sposobnosti </a:t>
            </a:r>
          </a:p>
          <a:p>
            <a:endParaRPr 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Content Placeholder 2"/>
          <p:cNvSpPr>
            <a:spLocks noGrp="1"/>
          </p:cNvSpPr>
          <p:nvPr>
            <p:ph idx="1"/>
          </p:nvPr>
        </p:nvSpPr>
        <p:spPr>
          <a:xfrm>
            <a:off x="1143000" y="1676400"/>
            <a:ext cx="7772400" cy="3733800"/>
          </a:xfrm>
        </p:spPr>
        <p:txBody>
          <a:bodyPr>
            <a:normAutofit lnSpcReduction="10000"/>
          </a:bodyPr>
          <a:lstStyle/>
          <a:p>
            <a:r>
              <a:rPr lang="sr-Latn-CS" dirty="0" smtClean="0">
                <a:solidFill>
                  <a:srgbClr val="0070C0"/>
                </a:solidFill>
              </a:rPr>
              <a:t>Svaka zamišljena situacija jeste igra sa pravilima - svaka igra sa pravilima je zamišljena situacija?</a:t>
            </a:r>
          </a:p>
          <a:p>
            <a:r>
              <a:rPr lang="sr-Latn-CS" dirty="0" smtClean="0">
                <a:solidFill>
                  <a:srgbClr val="0070C0"/>
                </a:solidFill>
              </a:rPr>
              <a:t>Pravilo prvobitno nije saznato – po sebi-treba ga otkriti, ono je skriveno (u  igri lutkama)</a:t>
            </a:r>
          </a:p>
          <a:p>
            <a:r>
              <a:rPr lang="sr-Latn-CS" dirty="0" smtClean="0">
                <a:solidFill>
                  <a:srgbClr val="0070C0"/>
                </a:solidFill>
              </a:rPr>
              <a:t>Pravilo je neposredno dato u igrama sa pravilima i u njima treba otkriti zamišljenu situaciju  (</a:t>
            </a:r>
            <a:r>
              <a:rPr lang="sr-Latn-CS" dirty="0" smtClean="0">
                <a:solidFill>
                  <a:srgbClr val="0070C0"/>
                </a:solidFill>
              </a:rPr>
              <a:t>šah)</a:t>
            </a:r>
            <a:endParaRPr lang="en-US" dirty="0" smtClean="0">
              <a:solidFill>
                <a:srgbClr val="0070C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sz="3200" b="1" smtClean="0">
                <a:latin typeface="Comic Sans MS" pitchFamily="66" charset="0"/>
              </a:rPr>
              <a:t>Struktura, strukturalna obele</a:t>
            </a:r>
            <a:r>
              <a:rPr lang="sr-Latn-CS" sz="3200" b="1" smtClean="0">
                <a:latin typeface="Comic Sans MS" pitchFamily="66" charset="0"/>
              </a:rPr>
              <a:t>žja  igre: iluzorni plan  i pravila</a:t>
            </a:r>
            <a:endParaRPr lang="en-US" sz="3200" b="1" smtClean="0">
              <a:latin typeface="Comic Sans MS" pitchFamily="66" charset="0"/>
            </a:endParaRPr>
          </a:p>
        </p:txBody>
      </p:sp>
      <p:sp>
        <p:nvSpPr>
          <p:cNvPr id="53251" name="Rectangle 3"/>
          <p:cNvSpPr>
            <a:spLocks noGrp="1" noChangeArrowheads="1"/>
          </p:cNvSpPr>
          <p:nvPr>
            <p:ph idx="1"/>
          </p:nvPr>
        </p:nvSpPr>
        <p:spPr>
          <a:xfrm>
            <a:off x="228600" y="2017713"/>
            <a:ext cx="8726488" cy="4114800"/>
          </a:xfrm>
        </p:spPr>
        <p:txBody>
          <a:bodyPr/>
          <a:lstStyle/>
          <a:p>
            <a:pPr eaLnBrk="1" hangingPunct="1">
              <a:lnSpc>
                <a:spcPct val="80000"/>
              </a:lnSpc>
            </a:pPr>
            <a:endParaRPr lang="sr-Latn-CS" sz="2000" b="1" smtClean="0"/>
          </a:p>
          <a:p>
            <a:pPr eaLnBrk="1" hangingPunct="1">
              <a:lnSpc>
                <a:spcPct val="80000"/>
              </a:lnSpc>
            </a:pPr>
            <a:r>
              <a:rPr lang="sr-Latn-CS" sz="2400" b="1" smtClean="0">
                <a:solidFill>
                  <a:schemeClr val="tx2"/>
                </a:solidFill>
                <a:latin typeface="Comic Sans MS" pitchFamily="66" charset="0"/>
              </a:rPr>
              <a:t>Kako dete stvara iluzorni plan? </a:t>
            </a:r>
            <a:r>
              <a:rPr lang="sr-Latn-CS" sz="2400" smtClean="0">
                <a:solidFill>
                  <a:schemeClr val="tx2"/>
                </a:solidFill>
                <a:latin typeface="Comic Sans MS" pitchFamily="66" charset="0"/>
              </a:rPr>
              <a:t>Izdvaja iz realnog konteksta, radnje, ponašanje,  predmete, uloge, emocije , percepcije, aktivnosti .., i smešta ih u jedan novi zamišljeni kontekst, stvarajući nove obrasce ponašanja.</a:t>
            </a:r>
          </a:p>
          <a:p>
            <a:pPr eaLnBrk="1" hangingPunct="1">
              <a:lnSpc>
                <a:spcPct val="80000"/>
              </a:lnSpc>
              <a:buFont typeface="Wingdings" pitchFamily="2" charset="2"/>
              <a:buNone/>
            </a:pPr>
            <a:endParaRPr lang="sr-Latn-CS" sz="2400" smtClean="0">
              <a:solidFill>
                <a:schemeClr val="tx2"/>
              </a:solidFill>
              <a:latin typeface="Comic Sans MS" pitchFamily="66" charset="0"/>
            </a:endParaRPr>
          </a:p>
          <a:p>
            <a:pPr eaLnBrk="1" hangingPunct="1">
              <a:lnSpc>
                <a:spcPct val="80000"/>
              </a:lnSpc>
            </a:pPr>
            <a:r>
              <a:rPr lang="sr-Latn-CS" sz="2400" b="1" smtClean="0">
                <a:solidFill>
                  <a:schemeClr val="tx2"/>
                </a:solidFill>
                <a:latin typeface="Comic Sans MS" pitchFamily="66" charset="0"/>
              </a:rPr>
              <a:t>Za igru je neophodno: </a:t>
            </a:r>
            <a:r>
              <a:rPr lang="sr-Latn-CS" sz="2400" smtClean="0">
                <a:solidFill>
                  <a:schemeClr val="tx2"/>
                </a:solidFill>
                <a:latin typeface="Comic Sans MS" pitchFamily="66" charset="0"/>
              </a:rPr>
              <a:t>odvojen prostor-  igralište, kutak, teren, pozornica; odvojeno vreme (Svako dete ima  pravo na izbor, vreme i prostor za igru)</a:t>
            </a:r>
            <a:endParaRPr lang="en-US" sz="2400" smtClean="0">
              <a:solidFill>
                <a:schemeClr val="tx2"/>
              </a:solidFill>
              <a:latin typeface="Comic Sans MS" pitchFamily="66"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1150938" y="214313"/>
            <a:ext cx="7793037" cy="1004887"/>
          </a:xfrm>
        </p:spPr>
        <p:txBody>
          <a:bodyPr/>
          <a:lstStyle/>
          <a:p>
            <a:pPr eaLnBrk="1" hangingPunct="1"/>
            <a:r>
              <a:rPr lang="sr-Latn-CS" sz="3600" smtClean="0">
                <a:latin typeface="Comic Sans MS" pitchFamily="66" charset="0"/>
              </a:rPr>
              <a:t>Pravila  i iluzorni plan</a:t>
            </a:r>
            <a:endParaRPr lang="en-US" sz="3600" smtClean="0">
              <a:latin typeface="Comic Sans MS" pitchFamily="66" charset="0"/>
            </a:endParaRPr>
          </a:p>
        </p:txBody>
      </p:sp>
      <p:sp>
        <p:nvSpPr>
          <p:cNvPr id="54275" name="Rectangle 3"/>
          <p:cNvSpPr>
            <a:spLocks noGrp="1" noChangeArrowheads="1"/>
          </p:cNvSpPr>
          <p:nvPr>
            <p:ph idx="1"/>
          </p:nvPr>
        </p:nvSpPr>
        <p:spPr>
          <a:xfrm>
            <a:off x="304800" y="2057400"/>
            <a:ext cx="7772400" cy="4114800"/>
          </a:xfrm>
        </p:spPr>
        <p:txBody>
          <a:bodyPr>
            <a:normAutofit lnSpcReduction="10000"/>
          </a:bodyPr>
          <a:lstStyle/>
          <a:p>
            <a:pPr eaLnBrk="1" hangingPunct="1">
              <a:lnSpc>
                <a:spcPct val="80000"/>
              </a:lnSpc>
            </a:pPr>
            <a:r>
              <a:rPr lang="sr-Latn-CS" sz="2400" b="1" smtClean="0">
                <a:solidFill>
                  <a:schemeClr val="tx2"/>
                </a:solidFill>
                <a:latin typeface="Comic Sans MS" pitchFamily="66" charset="0"/>
              </a:rPr>
              <a:t>Da li je igra potpuna sloboda? </a:t>
            </a:r>
            <a:r>
              <a:rPr lang="sr-Latn-CS" sz="2400" smtClean="0">
                <a:solidFill>
                  <a:schemeClr val="tx2"/>
                </a:solidFill>
                <a:latin typeface="Comic Sans MS" pitchFamily="66" charset="0"/>
              </a:rPr>
              <a:t>Iluzorni plan omogućava slobodu ali  pravila regulišu igru. Paradoks igre. Narušiti pravilo znači prekinuti igru</a:t>
            </a:r>
            <a:r>
              <a:rPr lang="sr-Cyrl-CS" sz="2400" smtClean="0">
                <a:solidFill>
                  <a:schemeClr val="tx2"/>
                </a:solidFill>
                <a:latin typeface="Comic Sans MS" pitchFamily="66" charset="0"/>
              </a:rPr>
              <a:t>.</a:t>
            </a:r>
            <a:endParaRPr lang="sr-Latn-CS" sz="2400" smtClean="0">
              <a:solidFill>
                <a:schemeClr val="tx2"/>
              </a:solidFill>
              <a:latin typeface="Comic Sans MS" pitchFamily="66" charset="0"/>
            </a:endParaRPr>
          </a:p>
          <a:p>
            <a:pPr eaLnBrk="1" hangingPunct="1">
              <a:lnSpc>
                <a:spcPct val="80000"/>
              </a:lnSpc>
              <a:buFont typeface="Wingdings" pitchFamily="2" charset="2"/>
              <a:buNone/>
            </a:pPr>
            <a:endParaRPr lang="sr-Cyrl-CS" sz="2400" smtClean="0">
              <a:solidFill>
                <a:schemeClr val="tx2"/>
              </a:solidFill>
              <a:latin typeface="Comic Sans MS" pitchFamily="66" charset="0"/>
            </a:endParaRPr>
          </a:p>
          <a:p>
            <a:pPr eaLnBrk="1" hangingPunct="1">
              <a:lnSpc>
                <a:spcPct val="80000"/>
              </a:lnSpc>
            </a:pPr>
            <a:r>
              <a:rPr lang="sr-Latn-CS" sz="2400" b="1" smtClean="0">
                <a:solidFill>
                  <a:schemeClr val="tx2"/>
                </a:solidFill>
                <a:latin typeface="Comic Sans MS" pitchFamily="66" charset="0"/>
              </a:rPr>
              <a:t>Uloga pravila u igri?</a:t>
            </a:r>
          </a:p>
          <a:p>
            <a:pPr eaLnBrk="1" hangingPunct="1">
              <a:lnSpc>
                <a:spcPct val="80000"/>
              </a:lnSpc>
              <a:buFont typeface="Wingdings" pitchFamily="2" charset="2"/>
              <a:buNone/>
            </a:pPr>
            <a:r>
              <a:rPr lang="sr-Cyrl-CS" sz="2400" smtClean="0">
                <a:solidFill>
                  <a:schemeClr val="tx2"/>
                </a:solidFill>
                <a:latin typeface="Comic Sans MS" pitchFamily="66" charset="0"/>
              </a:rPr>
              <a:t>а) </a:t>
            </a:r>
            <a:r>
              <a:rPr lang="sr-Latn-CS" sz="2400" smtClean="0">
                <a:solidFill>
                  <a:schemeClr val="tx2"/>
                </a:solidFill>
                <a:latin typeface="Comic Sans MS" pitchFamily="66" charset="0"/>
              </a:rPr>
              <a:t> Pravila  čuvaju igru i omogućavaju da se ostvari</a:t>
            </a:r>
            <a:r>
              <a:rPr lang="sr-Cyrl-CS" sz="2400" smtClean="0">
                <a:solidFill>
                  <a:schemeClr val="tx2"/>
                </a:solidFill>
                <a:latin typeface="Comic Sans MS" pitchFamily="66" charset="0"/>
              </a:rPr>
              <a:t> </a:t>
            </a:r>
            <a:endParaRPr lang="sr-Latn-CS" sz="2400" smtClean="0">
              <a:solidFill>
                <a:schemeClr val="tx2"/>
              </a:solidFill>
              <a:latin typeface="Comic Sans MS" pitchFamily="66" charset="0"/>
            </a:endParaRPr>
          </a:p>
          <a:p>
            <a:pPr eaLnBrk="1" hangingPunct="1">
              <a:lnSpc>
                <a:spcPct val="80000"/>
              </a:lnSpc>
              <a:buFont typeface="Wingdings" pitchFamily="2" charset="2"/>
              <a:buNone/>
            </a:pPr>
            <a:r>
              <a:rPr lang="sr-Latn-CS" sz="2400" smtClean="0">
                <a:solidFill>
                  <a:schemeClr val="tx2"/>
                </a:solidFill>
                <a:latin typeface="Comic Sans MS" pitchFamily="66" charset="0"/>
              </a:rPr>
              <a:t>b</a:t>
            </a:r>
            <a:r>
              <a:rPr lang="sr-Cyrl-CS" sz="2400" smtClean="0">
                <a:solidFill>
                  <a:schemeClr val="tx2"/>
                </a:solidFill>
                <a:latin typeface="Comic Sans MS" pitchFamily="66" charset="0"/>
              </a:rPr>
              <a:t>)</a:t>
            </a:r>
            <a:r>
              <a:rPr lang="sr-Latn-CS" sz="2400" smtClean="0">
                <a:solidFill>
                  <a:schemeClr val="tx2"/>
                </a:solidFill>
                <a:latin typeface="Comic Sans MS" pitchFamily="66" charset="0"/>
              </a:rPr>
              <a:t>  Pravila obezbeđuju  da se stvarno ponašanje transformiše  u idealno (dve sestre)</a:t>
            </a:r>
          </a:p>
          <a:p>
            <a:pPr eaLnBrk="1" hangingPunct="1">
              <a:lnSpc>
                <a:spcPct val="80000"/>
              </a:lnSpc>
              <a:buFont typeface="Wingdings" pitchFamily="2" charset="2"/>
              <a:buNone/>
            </a:pPr>
            <a:r>
              <a:rPr lang="sr-Cyrl-CS" sz="2400" smtClean="0">
                <a:solidFill>
                  <a:schemeClr val="tx2"/>
                </a:solidFill>
                <a:latin typeface="Comic Sans MS" pitchFamily="66" charset="0"/>
              </a:rPr>
              <a:t> </a:t>
            </a:r>
            <a:r>
              <a:rPr lang="sr-Latn-CS" sz="2400" smtClean="0">
                <a:solidFill>
                  <a:schemeClr val="tx2"/>
                </a:solidFill>
                <a:latin typeface="Comic Sans MS" pitchFamily="66" charset="0"/>
              </a:rPr>
              <a:t>c</a:t>
            </a:r>
            <a:r>
              <a:rPr lang="sr-Cyrl-CS" sz="2400" smtClean="0">
                <a:solidFill>
                  <a:schemeClr val="tx2"/>
                </a:solidFill>
                <a:latin typeface="Comic Sans MS" pitchFamily="66" charset="0"/>
              </a:rPr>
              <a:t>) </a:t>
            </a:r>
            <a:r>
              <a:rPr lang="sr-Latn-CS" sz="2400" smtClean="0">
                <a:solidFill>
                  <a:schemeClr val="tx2"/>
                </a:solidFill>
                <a:latin typeface="Comic Sans MS" pitchFamily="66" charset="0"/>
              </a:rPr>
              <a:t>Pravila  su nosioci elemenata  igre (napetost, ravnoteža,  ujednačavanje, razrešenje, kontrast, povezivanje...) koji omogućavaju da se igračko ponašanje transformiše u nov način ponašanja</a:t>
            </a:r>
            <a:endParaRPr lang="en-US" sz="2400" smtClean="0">
              <a:solidFill>
                <a:schemeClr val="tx2"/>
              </a:solidFill>
              <a:latin typeface="Comic Sans MS"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sr-Latn-CS" b="1" dirty="0" smtClean="0">
                <a:latin typeface="Comic Sans MS" pitchFamily="66" charset="0"/>
              </a:rPr>
              <a:t>Šta je još igra?</a:t>
            </a:r>
            <a:endParaRPr lang="en-US" b="1" dirty="0" smtClean="0">
              <a:latin typeface="Comic Sans MS" pitchFamily="66" charset="0"/>
            </a:endParaRPr>
          </a:p>
        </p:txBody>
      </p:sp>
      <p:sp>
        <p:nvSpPr>
          <p:cNvPr id="11267" name="Rectangle 3"/>
          <p:cNvSpPr>
            <a:spLocks noGrp="1" noChangeArrowheads="1"/>
          </p:cNvSpPr>
          <p:nvPr>
            <p:ph idx="1"/>
          </p:nvPr>
        </p:nvSpPr>
        <p:spPr/>
        <p:txBody>
          <a:bodyPr/>
          <a:lstStyle/>
          <a:p>
            <a:pPr eaLnBrk="1" hangingPunct="1">
              <a:buFont typeface="Wingdings" pitchFamily="2" charset="2"/>
              <a:buNone/>
            </a:pPr>
            <a:endParaRPr lang="sr-Latn-RS" b="1" dirty="0" smtClean="0">
              <a:solidFill>
                <a:schemeClr val="tx2"/>
              </a:solidFill>
            </a:endParaRPr>
          </a:p>
          <a:p>
            <a:pPr eaLnBrk="1" hangingPunct="1">
              <a:buFont typeface="Wingdings" pitchFamily="2" charset="2"/>
              <a:buNone/>
            </a:pPr>
            <a:r>
              <a:rPr lang="en-US" b="1" dirty="0" err="1" smtClean="0">
                <a:solidFill>
                  <a:schemeClr val="tx2"/>
                </a:solidFill>
              </a:rPr>
              <a:t>Igra</a:t>
            </a:r>
            <a:r>
              <a:rPr lang="en-US" b="1" dirty="0" smtClean="0">
                <a:solidFill>
                  <a:schemeClr val="tx2"/>
                </a:solidFill>
              </a:rPr>
              <a:t> </a:t>
            </a:r>
            <a:r>
              <a:rPr lang="en-US" b="1" dirty="0" smtClean="0">
                <a:solidFill>
                  <a:schemeClr val="tx2"/>
                </a:solidFill>
              </a:rPr>
              <a:t>je  </a:t>
            </a:r>
            <a:r>
              <a:rPr lang="en-US" b="1" dirty="0" err="1" smtClean="0">
                <a:solidFill>
                  <a:schemeClr val="tx2"/>
                </a:solidFill>
              </a:rPr>
              <a:t>kapacitet</a:t>
            </a:r>
            <a:r>
              <a:rPr lang="en-US" b="1" dirty="0" smtClean="0">
                <a:solidFill>
                  <a:schemeClr val="tx2"/>
                </a:solidFill>
              </a:rPr>
              <a:t> </a:t>
            </a:r>
            <a:r>
              <a:rPr lang="en-US" b="1" dirty="0" err="1" smtClean="0">
                <a:solidFill>
                  <a:schemeClr val="tx2"/>
                </a:solidFill>
              </a:rPr>
              <a:t>fleksibilnosti</a:t>
            </a:r>
            <a:r>
              <a:rPr lang="en-US" b="1" dirty="0" smtClean="0">
                <a:solidFill>
                  <a:schemeClr val="tx2"/>
                </a:solidFill>
              </a:rPr>
              <a:t> u </a:t>
            </a:r>
            <a:r>
              <a:rPr lang="en-US" b="1" dirty="0" err="1" smtClean="0">
                <a:solidFill>
                  <a:schemeClr val="tx2"/>
                </a:solidFill>
              </a:rPr>
              <a:t>dejstvu</a:t>
            </a:r>
            <a:r>
              <a:rPr lang="en-US" b="1" dirty="0" smtClean="0">
                <a:solidFill>
                  <a:schemeClr val="tx2"/>
                </a:solidFill>
              </a:rPr>
              <a:t>:</a:t>
            </a:r>
            <a:r>
              <a:rPr lang="sr-Latn-CS" b="1" dirty="0" smtClean="0">
                <a:solidFill>
                  <a:schemeClr val="tx2"/>
                </a:solidFill>
              </a:rPr>
              <a:t> </a:t>
            </a:r>
            <a:r>
              <a:rPr lang="en-US" b="1" dirty="0" err="1" smtClean="0">
                <a:solidFill>
                  <a:schemeClr val="tx2"/>
                </a:solidFill>
              </a:rPr>
              <a:t>ona</a:t>
            </a:r>
            <a:r>
              <a:rPr lang="en-US" b="1" dirty="0" smtClean="0">
                <a:solidFill>
                  <a:schemeClr val="tx2"/>
                </a:solidFill>
              </a:rPr>
              <a:t> </a:t>
            </a:r>
            <a:r>
              <a:rPr lang="en-US" b="1" dirty="0" err="1" smtClean="0">
                <a:solidFill>
                  <a:schemeClr val="tx2"/>
                </a:solidFill>
              </a:rPr>
              <a:t>odr</a:t>
            </a:r>
            <a:r>
              <a:rPr lang="sr-Latn-CS" b="1" dirty="0" smtClean="0">
                <a:solidFill>
                  <a:schemeClr val="tx2"/>
                </a:solidFill>
              </a:rPr>
              <a:t>žava psihofizički potencijal gipkim, jer omogućava praktikovanje  i variranje obrazaca ponašanja” </a:t>
            </a:r>
            <a:r>
              <a:rPr lang="sr-Latn-CS" b="1" dirty="0" smtClean="0">
                <a:solidFill>
                  <a:schemeClr val="tx2"/>
                </a:solidFill>
              </a:rPr>
              <a:t>(</a:t>
            </a:r>
            <a:r>
              <a:rPr lang="sr-Latn-CS" b="1" dirty="0" smtClean="0">
                <a:solidFill>
                  <a:schemeClr val="tx2"/>
                </a:solidFill>
              </a:rPr>
              <a:t>A.</a:t>
            </a:r>
            <a:r>
              <a:rPr lang="sr-Latn-CS" b="1" dirty="0" smtClean="0">
                <a:solidFill>
                  <a:schemeClr val="tx2"/>
                </a:solidFill>
              </a:rPr>
              <a:t> Marjanović</a:t>
            </a:r>
            <a:r>
              <a:rPr lang="sr-Latn-CS" b="1" dirty="0" smtClean="0">
                <a:solidFill>
                  <a:schemeClr val="tx2"/>
                </a:solidFill>
                <a:latin typeface="Comic Sans MS" pitchFamily="66" charset="0"/>
              </a:rPr>
              <a:t>)</a:t>
            </a:r>
            <a:endParaRPr lang="sr-Latn-CS" b="1" dirty="0" smtClean="0">
              <a:solidFill>
                <a:schemeClr val="tx2"/>
              </a:solidFill>
              <a:latin typeface="Comic Sans MS" pitchFamily="66" charset="0"/>
            </a:endParaRPr>
          </a:p>
          <a:p>
            <a:pPr eaLnBrk="1" hangingPunct="1">
              <a:buFont typeface="Wingdings" pitchFamily="2" charset="2"/>
              <a:buNone/>
            </a:pPr>
            <a:r>
              <a:rPr lang="sr-Latn-CS" b="1" dirty="0" smtClean="0">
                <a:solidFill>
                  <a:schemeClr val="tx2"/>
                </a:solidFill>
                <a:cs typeface="Tahoma" pitchFamily="34" charset="0"/>
              </a:rPr>
              <a:t> 2. Dete ima  pravo na igru</a:t>
            </a:r>
            <a:endParaRPr lang="en-US" b="1" dirty="0" smtClean="0">
              <a:solidFill>
                <a:schemeClr val="tx2"/>
              </a:solidFill>
              <a:cs typeface="Tahoma" pitchFamily="34" charset="0"/>
            </a:endParaRPr>
          </a:p>
          <a:p>
            <a:pPr eaLnBrk="1" hangingPunct="1">
              <a:buFont typeface="Wingdings" pitchFamily="2" charset="2"/>
              <a:buNone/>
            </a:pPr>
            <a:endParaRPr lang="en-US" b="1" dirty="0" smtClean="0">
              <a:solidFill>
                <a:schemeClr val="tx2"/>
              </a:solidFill>
              <a:latin typeface="Comic Sans MS" pitchFamily="66"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1150938" y="214313"/>
            <a:ext cx="7793037" cy="928687"/>
          </a:xfrm>
        </p:spPr>
        <p:txBody>
          <a:bodyPr/>
          <a:lstStyle/>
          <a:p>
            <a:pPr eaLnBrk="1" hangingPunct="1"/>
            <a:r>
              <a:rPr lang="en-US" sz="3600" smtClean="0">
                <a:latin typeface="Comic Sans MS" pitchFamily="66" charset="0"/>
              </a:rPr>
              <a:t>Uloga </a:t>
            </a:r>
            <a:r>
              <a:rPr lang="sr-Latn-CS" sz="3600" smtClean="0">
                <a:latin typeface="Comic Sans MS" pitchFamily="66" charset="0"/>
              </a:rPr>
              <a:t>i funkcija iluzornog plana</a:t>
            </a:r>
            <a:endParaRPr lang="en-US" sz="3600" smtClean="0">
              <a:latin typeface="Comic Sans MS" pitchFamily="66" charset="0"/>
            </a:endParaRPr>
          </a:p>
        </p:txBody>
      </p:sp>
      <p:sp>
        <p:nvSpPr>
          <p:cNvPr id="55299" name="Rectangle 3"/>
          <p:cNvSpPr>
            <a:spLocks noGrp="1" noChangeArrowheads="1"/>
          </p:cNvSpPr>
          <p:nvPr>
            <p:ph idx="1"/>
          </p:nvPr>
        </p:nvSpPr>
        <p:spPr>
          <a:xfrm>
            <a:off x="304800" y="2017713"/>
            <a:ext cx="8650288" cy="4114800"/>
          </a:xfrm>
        </p:spPr>
        <p:txBody>
          <a:bodyPr/>
          <a:lstStyle/>
          <a:p>
            <a:pPr eaLnBrk="1" hangingPunct="1"/>
            <a:r>
              <a:rPr lang="sr-Latn-CS" sz="2800" smtClean="0">
                <a:solidFill>
                  <a:schemeClr val="tx2"/>
                </a:solidFill>
                <a:latin typeface="Comic Sans MS" pitchFamily="66" charset="0"/>
              </a:rPr>
              <a:t>Dete se oslobađa brige o posledicama  - sve je kobajagi, nestvarno;</a:t>
            </a:r>
            <a:r>
              <a:rPr lang="sr-Cyrl-CS" sz="2800" smtClean="0">
                <a:solidFill>
                  <a:schemeClr val="tx2"/>
                </a:solidFill>
                <a:latin typeface="Comic Sans MS" pitchFamily="66" charset="0"/>
              </a:rPr>
              <a:t> </a:t>
            </a:r>
            <a:endParaRPr lang="sr-Latn-CS" sz="2800" smtClean="0">
              <a:solidFill>
                <a:schemeClr val="tx2"/>
              </a:solidFill>
              <a:latin typeface="Comic Sans MS" pitchFamily="66" charset="0"/>
            </a:endParaRPr>
          </a:p>
          <a:p>
            <a:pPr eaLnBrk="1" hangingPunct="1"/>
            <a:r>
              <a:rPr lang="sr-Latn-CS" sz="2800" smtClean="0">
                <a:solidFill>
                  <a:schemeClr val="tx2"/>
                </a:solidFill>
                <a:latin typeface="Comic Sans MS" pitchFamily="66" charset="0"/>
              </a:rPr>
              <a:t>Obrazac ponašanja se izdvaja i ispituje u novom kontekstu;</a:t>
            </a:r>
            <a:r>
              <a:rPr lang="sr-Cyrl-CS" sz="2800" smtClean="0">
                <a:solidFill>
                  <a:schemeClr val="tx2"/>
                </a:solidFill>
                <a:latin typeface="Comic Sans MS" pitchFamily="66" charset="0"/>
              </a:rPr>
              <a:t>  </a:t>
            </a:r>
            <a:endParaRPr lang="sr-Latn-CS" sz="2800" smtClean="0">
              <a:solidFill>
                <a:schemeClr val="tx2"/>
              </a:solidFill>
              <a:latin typeface="Comic Sans MS" pitchFamily="66" charset="0"/>
            </a:endParaRPr>
          </a:p>
          <a:p>
            <a:pPr eaLnBrk="1" hangingPunct="1"/>
            <a:r>
              <a:rPr lang="sr-Latn-CS" sz="2800" smtClean="0">
                <a:solidFill>
                  <a:schemeClr val="tx2"/>
                </a:solidFill>
                <a:latin typeface="Comic Sans MS" pitchFamily="66" charset="0"/>
              </a:rPr>
              <a:t>Pomera se psihičko odstojanje dete-zajednica</a:t>
            </a:r>
            <a:endParaRPr lang="sr-Cyrl-CS" sz="2800" smtClean="0">
              <a:solidFill>
                <a:schemeClr val="tx2"/>
              </a:solidFill>
              <a:latin typeface="Comic Sans MS" pitchFamily="66" charset="0"/>
            </a:endParaRPr>
          </a:p>
          <a:p>
            <a:pPr eaLnBrk="1" hangingPunct="1"/>
            <a:r>
              <a:rPr lang="sr-Latn-CS" sz="2800" smtClean="0">
                <a:solidFill>
                  <a:schemeClr val="tx2"/>
                </a:solidFill>
                <a:latin typeface="Comic Sans MS" pitchFamily="66" charset="0"/>
              </a:rPr>
              <a:t>Dete izgrađuje unutrašnji plan  - model intimnosti odrasle osobe  - stvaralaštvo</a:t>
            </a:r>
          </a:p>
          <a:p>
            <a:pPr eaLnBrk="1" hangingPunct="1"/>
            <a:r>
              <a:rPr lang="sr-Latn-CS" sz="2800" smtClean="0">
                <a:solidFill>
                  <a:schemeClr val="tx2"/>
                </a:solidFill>
                <a:latin typeface="Comic Sans MS" pitchFamily="66" charset="0"/>
              </a:rPr>
              <a:t>Dete  razvija metaaktivnost</a:t>
            </a:r>
            <a:endParaRPr lang="en-US" sz="2800" smtClean="0">
              <a:solidFill>
                <a:schemeClr val="tx2"/>
              </a:solidFill>
              <a:latin typeface="Comic Sans MS" pitchFamily="66"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sz="3600" smtClean="0">
                <a:latin typeface="Comic Sans MS" pitchFamily="66" charset="0"/>
              </a:rPr>
              <a:t>Odnos  ilu</a:t>
            </a:r>
            <a:r>
              <a:rPr lang="sr-Latn-CS" sz="3600" smtClean="0">
                <a:latin typeface="Comic Sans MS" pitchFamily="66" charset="0"/>
              </a:rPr>
              <a:t>z</a:t>
            </a:r>
            <a:r>
              <a:rPr lang="en-US" sz="3600" smtClean="0">
                <a:latin typeface="Comic Sans MS" pitchFamily="66" charset="0"/>
              </a:rPr>
              <a:t>ornog plana I pravila</a:t>
            </a:r>
          </a:p>
        </p:txBody>
      </p:sp>
      <p:sp>
        <p:nvSpPr>
          <p:cNvPr id="56323" name="Rectangle 3"/>
          <p:cNvSpPr>
            <a:spLocks noGrp="1" noChangeArrowheads="1"/>
          </p:cNvSpPr>
          <p:nvPr>
            <p:ph idx="1"/>
          </p:nvPr>
        </p:nvSpPr>
        <p:spPr>
          <a:xfrm>
            <a:off x="228600" y="2017713"/>
            <a:ext cx="8726488" cy="4611687"/>
          </a:xfrm>
        </p:spPr>
        <p:txBody>
          <a:bodyPr/>
          <a:lstStyle/>
          <a:p>
            <a:pPr eaLnBrk="1" hangingPunct="1"/>
            <a:r>
              <a:rPr lang="sr-Latn-CS" sz="2400" b="1" smtClean="0">
                <a:solidFill>
                  <a:schemeClr val="tx2"/>
                </a:solidFill>
                <a:latin typeface="Comic Sans MS" pitchFamily="66" charset="0"/>
              </a:rPr>
              <a:t>Iluzorni plan obezbeđuje  materijalne i psihičke uslove za  transformaciju iskustva.</a:t>
            </a:r>
            <a:r>
              <a:rPr lang="sr-Cyrl-CS" sz="2400" b="1" smtClean="0">
                <a:solidFill>
                  <a:schemeClr val="tx2"/>
                </a:solidFill>
                <a:latin typeface="Comic Sans MS" pitchFamily="66" charset="0"/>
              </a:rPr>
              <a:t> </a:t>
            </a:r>
            <a:endParaRPr lang="sr-Latn-CS" sz="2400" b="1" smtClean="0">
              <a:solidFill>
                <a:schemeClr val="tx2"/>
              </a:solidFill>
              <a:latin typeface="Comic Sans MS" pitchFamily="66" charset="0"/>
            </a:endParaRPr>
          </a:p>
          <a:p>
            <a:pPr eaLnBrk="1" hangingPunct="1">
              <a:buFont typeface="Wingdings" pitchFamily="2" charset="2"/>
              <a:buNone/>
            </a:pPr>
            <a:endParaRPr lang="sr-Latn-CS" sz="2400" b="1" smtClean="0">
              <a:solidFill>
                <a:schemeClr val="tx2"/>
              </a:solidFill>
              <a:latin typeface="Comic Sans MS" pitchFamily="66" charset="0"/>
            </a:endParaRPr>
          </a:p>
          <a:p>
            <a:pPr eaLnBrk="1" hangingPunct="1"/>
            <a:r>
              <a:rPr lang="sr-Latn-CS" sz="2400" b="1" smtClean="0">
                <a:solidFill>
                  <a:schemeClr val="tx2"/>
                </a:solidFill>
                <a:latin typeface="Comic Sans MS" pitchFamily="66" charset="0"/>
              </a:rPr>
              <a:t>Pravila igre održavaju  transformaciju jer  obezbeđuju da se ona ostvaruje</a:t>
            </a:r>
            <a:endParaRPr lang="en-US" sz="2400" b="1" smtClean="0">
              <a:solidFill>
                <a:schemeClr val="tx2"/>
              </a:solidFill>
              <a:latin typeface="Comic Sans MS" pitchFamily="66"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normAutofit fontScale="90000"/>
          </a:bodyPr>
          <a:lstStyle/>
          <a:p>
            <a:pPr eaLnBrk="1" hangingPunct="1"/>
            <a:r>
              <a:rPr lang="sr-Latn-CS" sz="3600" smtClean="0">
                <a:latin typeface="Comic Sans MS" pitchFamily="66" charset="0"/>
              </a:rPr>
              <a:t> Zašto se deca igraju: p</a:t>
            </a:r>
            <a:r>
              <a:rPr lang="en-US" sz="3600" smtClean="0">
                <a:latin typeface="Comic Sans MS" pitchFamily="66" charset="0"/>
              </a:rPr>
              <a:t>rioriteti deteta u igri</a:t>
            </a:r>
          </a:p>
        </p:txBody>
      </p:sp>
      <p:sp>
        <p:nvSpPr>
          <p:cNvPr id="58371" name="Rectangle 3"/>
          <p:cNvSpPr>
            <a:spLocks noGrp="1" noChangeArrowheads="1"/>
          </p:cNvSpPr>
          <p:nvPr>
            <p:ph idx="1"/>
          </p:nvPr>
        </p:nvSpPr>
        <p:spPr>
          <a:xfrm>
            <a:off x="381000" y="2017713"/>
            <a:ext cx="8574088" cy="4611687"/>
          </a:xfrm>
        </p:spPr>
        <p:txBody>
          <a:bodyPr/>
          <a:lstStyle/>
          <a:p>
            <a:pPr eaLnBrk="1" hangingPunct="1">
              <a:lnSpc>
                <a:spcPct val="80000"/>
              </a:lnSpc>
            </a:pPr>
            <a:r>
              <a:rPr lang="sr-Cyrl-CS" sz="2400" smtClean="0">
                <a:solidFill>
                  <a:schemeClr val="tx2"/>
                </a:solidFill>
                <a:latin typeface="Comic Sans MS" pitchFamily="66" charset="0"/>
              </a:rPr>
              <a:t>konstruisati i  graditi; </a:t>
            </a:r>
          </a:p>
          <a:p>
            <a:pPr eaLnBrk="1" hangingPunct="1">
              <a:lnSpc>
                <a:spcPct val="80000"/>
              </a:lnSpc>
            </a:pPr>
            <a:r>
              <a:rPr lang="sr-Cyrl-CS" sz="2400" smtClean="0">
                <a:solidFill>
                  <a:schemeClr val="tx2"/>
                </a:solidFill>
                <a:latin typeface="Comic Sans MS" pitchFamily="66" charset="0"/>
              </a:rPr>
              <a:t>kreirati, uređivati male prostore za igru; </a:t>
            </a:r>
          </a:p>
          <a:p>
            <a:pPr eaLnBrk="1" hangingPunct="1">
              <a:lnSpc>
                <a:spcPct val="80000"/>
              </a:lnSpc>
            </a:pPr>
            <a:r>
              <a:rPr lang="sr-Cyrl-CS" sz="2400" smtClean="0">
                <a:solidFill>
                  <a:schemeClr val="tx2"/>
                </a:solidFill>
                <a:latin typeface="Comic Sans MS" pitchFamily="66" charset="0"/>
              </a:rPr>
              <a:t>igrati se  stvarnim predmetima svakodnevne upotrebe;  </a:t>
            </a:r>
          </a:p>
          <a:p>
            <a:pPr eaLnBrk="1" hangingPunct="1">
              <a:lnSpc>
                <a:spcPct val="80000"/>
              </a:lnSpc>
            </a:pPr>
            <a:r>
              <a:rPr lang="sr-Cyrl-CS" sz="2400" smtClean="0">
                <a:solidFill>
                  <a:schemeClr val="tx2"/>
                </a:solidFill>
                <a:latin typeface="Comic Sans MS" pitchFamily="66" charset="0"/>
              </a:rPr>
              <a:t>transportovati, prenositi; angažovati   i pokretati celo telo; </a:t>
            </a:r>
          </a:p>
          <a:p>
            <a:pPr eaLnBrk="1" hangingPunct="1">
              <a:lnSpc>
                <a:spcPct val="80000"/>
              </a:lnSpc>
            </a:pPr>
            <a:r>
              <a:rPr lang="sr-Cyrl-CS" sz="2400" smtClean="0">
                <a:solidFill>
                  <a:schemeClr val="tx2"/>
                </a:solidFill>
                <a:latin typeface="Comic Sans MS" pitchFamily="66" charset="0"/>
              </a:rPr>
              <a:t>igrati se  vodom, peskom, zemljom; </a:t>
            </a:r>
          </a:p>
          <a:p>
            <a:pPr eaLnBrk="1" hangingPunct="1">
              <a:lnSpc>
                <a:spcPct val="80000"/>
              </a:lnSpc>
            </a:pPr>
            <a:r>
              <a:rPr lang="sr-Cyrl-CS" sz="2400" smtClean="0">
                <a:solidFill>
                  <a:schemeClr val="tx2"/>
                </a:solidFill>
                <a:latin typeface="Comic Sans MS" pitchFamily="66" charset="0"/>
              </a:rPr>
              <a:t>stavljati u novi kontekst, igrati  društvene, kulturne vrednosti i događaje kroz igru uloga; </a:t>
            </a:r>
          </a:p>
          <a:p>
            <a:pPr eaLnBrk="1" hangingPunct="1">
              <a:lnSpc>
                <a:spcPct val="80000"/>
              </a:lnSpc>
            </a:pPr>
            <a:r>
              <a:rPr lang="sr-Cyrl-CS" sz="2400" smtClean="0">
                <a:solidFill>
                  <a:schemeClr val="tx2"/>
                </a:solidFill>
                <a:latin typeface="Comic Sans MS" pitchFamily="66" charset="0"/>
              </a:rPr>
              <a:t>aktivno učestvovati u stvaranju, smišljanju   pričanju</a:t>
            </a:r>
            <a:r>
              <a:rPr lang="sr-Latn-CS" sz="2400" smtClean="0">
                <a:solidFill>
                  <a:schemeClr val="tx2"/>
                </a:solidFill>
                <a:latin typeface="Comic Sans MS" pitchFamily="66" charset="0"/>
              </a:rPr>
              <a:t> i </a:t>
            </a:r>
            <a:r>
              <a:rPr lang="sr-Cyrl-CS" sz="2400" smtClean="0">
                <a:solidFill>
                  <a:schemeClr val="tx2"/>
                </a:solidFill>
                <a:latin typeface="Comic Sans MS" pitchFamily="66" charset="0"/>
              </a:rPr>
              <a:t> predstavljanju;</a:t>
            </a:r>
          </a:p>
          <a:p>
            <a:pPr eaLnBrk="1" hangingPunct="1">
              <a:lnSpc>
                <a:spcPct val="80000"/>
              </a:lnSpc>
            </a:pPr>
            <a:r>
              <a:rPr lang="sr-Cyrl-CS" sz="2400" smtClean="0">
                <a:solidFill>
                  <a:schemeClr val="tx2"/>
                </a:solidFill>
                <a:latin typeface="Comic Sans MS" pitchFamily="66" charset="0"/>
              </a:rPr>
              <a:t>stvarati kada je ponuđen izbor  različitih materijala;</a:t>
            </a:r>
          </a:p>
          <a:p>
            <a:pPr eaLnBrk="1" hangingPunct="1">
              <a:lnSpc>
                <a:spcPct val="80000"/>
              </a:lnSpc>
            </a:pPr>
            <a:r>
              <a:rPr lang="sr-Cyrl-CS" sz="2400" smtClean="0">
                <a:solidFill>
                  <a:schemeClr val="tx2"/>
                </a:solidFill>
                <a:latin typeface="Comic Sans MS" pitchFamily="66" charset="0"/>
              </a:rPr>
              <a:t>tražiti, uključivati druge koji su spremni  da pruže podršku u ključnom momentu igre.</a:t>
            </a:r>
            <a:r>
              <a:rPr lang="en-US" sz="2400" smtClean="0">
                <a:solidFill>
                  <a:schemeClr val="tx2"/>
                </a:solidFill>
                <a:latin typeface="Comic Sans MS" pitchFamily="66"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checkerboard(across)">
                                      <p:cBhvr>
                                        <p:cTn id="7" dur="500"/>
                                        <p:tgtEl>
                                          <p:spTgt spid="583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58371">
                                            <p:txEl>
                                              <p:pRg st="1" end="1"/>
                                            </p:txEl>
                                          </p:spTgt>
                                        </p:tgtEl>
                                        <p:attrNameLst>
                                          <p:attrName>style.visibility</p:attrName>
                                        </p:attrNameLst>
                                      </p:cBhvr>
                                      <p:to>
                                        <p:strVal val="visible"/>
                                      </p:to>
                                    </p:set>
                                    <p:animEffect transition="in" filter="checkerboard(across)">
                                      <p:cBhvr>
                                        <p:cTn id="12" dur="500"/>
                                        <p:tgtEl>
                                          <p:spTgt spid="583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58371">
                                            <p:txEl>
                                              <p:pRg st="2" end="2"/>
                                            </p:txEl>
                                          </p:spTgt>
                                        </p:tgtEl>
                                        <p:attrNameLst>
                                          <p:attrName>style.visibility</p:attrName>
                                        </p:attrNameLst>
                                      </p:cBhvr>
                                      <p:to>
                                        <p:strVal val="visible"/>
                                      </p:to>
                                    </p:set>
                                    <p:animEffect transition="in" filter="checkerboard(across)">
                                      <p:cBhvr>
                                        <p:cTn id="17" dur="500"/>
                                        <p:tgtEl>
                                          <p:spTgt spid="583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58371">
                                            <p:txEl>
                                              <p:pRg st="3" end="3"/>
                                            </p:txEl>
                                          </p:spTgt>
                                        </p:tgtEl>
                                        <p:attrNameLst>
                                          <p:attrName>style.visibility</p:attrName>
                                        </p:attrNameLst>
                                      </p:cBhvr>
                                      <p:to>
                                        <p:strVal val="visible"/>
                                      </p:to>
                                    </p:set>
                                    <p:animEffect transition="in" filter="checkerboard(across)">
                                      <p:cBhvr>
                                        <p:cTn id="22" dur="500"/>
                                        <p:tgtEl>
                                          <p:spTgt spid="5837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58371">
                                            <p:txEl>
                                              <p:pRg st="4" end="4"/>
                                            </p:txEl>
                                          </p:spTgt>
                                        </p:tgtEl>
                                        <p:attrNameLst>
                                          <p:attrName>style.visibility</p:attrName>
                                        </p:attrNameLst>
                                      </p:cBhvr>
                                      <p:to>
                                        <p:strVal val="visible"/>
                                      </p:to>
                                    </p:set>
                                    <p:animEffect transition="in" filter="checkerboard(across)">
                                      <p:cBhvr>
                                        <p:cTn id="27" dur="500"/>
                                        <p:tgtEl>
                                          <p:spTgt spid="5837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58371">
                                            <p:txEl>
                                              <p:pRg st="5" end="5"/>
                                            </p:txEl>
                                          </p:spTgt>
                                        </p:tgtEl>
                                        <p:attrNameLst>
                                          <p:attrName>style.visibility</p:attrName>
                                        </p:attrNameLst>
                                      </p:cBhvr>
                                      <p:to>
                                        <p:strVal val="visible"/>
                                      </p:to>
                                    </p:set>
                                    <p:animEffect transition="in" filter="checkerboard(across)">
                                      <p:cBhvr>
                                        <p:cTn id="32" dur="500"/>
                                        <p:tgtEl>
                                          <p:spTgt spid="5837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58371">
                                            <p:txEl>
                                              <p:pRg st="6" end="6"/>
                                            </p:txEl>
                                          </p:spTgt>
                                        </p:tgtEl>
                                        <p:attrNameLst>
                                          <p:attrName>style.visibility</p:attrName>
                                        </p:attrNameLst>
                                      </p:cBhvr>
                                      <p:to>
                                        <p:strVal val="visible"/>
                                      </p:to>
                                    </p:set>
                                    <p:animEffect transition="in" filter="checkerboard(across)">
                                      <p:cBhvr>
                                        <p:cTn id="37" dur="500"/>
                                        <p:tgtEl>
                                          <p:spTgt spid="5837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58371">
                                            <p:txEl>
                                              <p:pRg st="7" end="7"/>
                                            </p:txEl>
                                          </p:spTgt>
                                        </p:tgtEl>
                                        <p:attrNameLst>
                                          <p:attrName>style.visibility</p:attrName>
                                        </p:attrNameLst>
                                      </p:cBhvr>
                                      <p:to>
                                        <p:strVal val="visible"/>
                                      </p:to>
                                    </p:set>
                                    <p:animEffect transition="in" filter="checkerboard(across)">
                                      <p:cBhvr>
                                        <p:cTn id="42" dur="500"/>
                                        <p:tgtEl>
                                          <p:spTgt spid="58371">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58371">
                                            <p:txEl>
                                              <p:pRg st="8" end="8"/>
                                            </p:txEl>
                                          </p:spTgt>
                                        </p:tgtEl>
                                        <p:attrNameLst>
                                          <p:attrName>style.visibility</p:attrName>
                                        </p:attrNameLst>
                                      </p:cBhvr>
                                      <p:to>
                                        <p:strVal val="visible"/>
                                      </p:to>
                                    </p:set>
                                    <p:animEffect transition="in" filter="checkerboard(across)">
                                      <p:cBhvr>
                                        <p:cTn id="47" dur="500"/>
                                        <p:tgtEl>
                                          <p:spTgt spid="5837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066800" y="152400"/>
            <a:ext cx="7793038" cy="1462088"/>
          </a:xfrm>
        </p:spPr>
        <p:txBody>
          <a:bodyPr/>
          <a:lstStyle/>
          <a:p>
            <a:pPr eaLnBrk="1" hangingPunct="1"/>
            <a:r>
              <a:rPr lang="sr-Latn-CS" sz="3600" dirty="0" smtClean="0">
                <a:latin typeface="Comic Sans MS" pitchFamily="66" charset="0"/>
              </a:rPr>
              <a:t>Još  nešto o karakteristikama...</a:t>
            </a:r>
            <a:endParaRPr lang="en-US" sz="3600" dirty="0" smtClean="0">
              <a:latin typeface="Comic Sans MS" pitchFamily="66" charset="0"/>
            </a:endParaRPr>
          </a:p>
        </p:txBody>
      </p:sp>
      <p:sp>
        <p:nvSpPr>
          <p:cNvPr id="43011" name="Rectangle 3"/>
          <p:cNvSpPr>
            <a:spLocks noGrp="1" noChangeArrowheads="1"/>
          </p:cNvSpPr>
          <p:nvPr>
            <p:ph idx="1"/>
          </p:nvPr>
        </p:nvSpPr>
        <p:spPr>
          <a:xfrm>
            <a:off x="457200" y="2017713"/>
            <a:ext cx="8497888" cy="4687887"/>
          </a:xfrm>
        </p:spPr>
        <p:txBody>
          <a:bodyPr/>
          <a:lstStyle/>
          <a:p>
            <a:pPr eaLnBrk="1" hangingPunct="1">
              <a:lnSpc>
                <a:spcPct val="80000"/>
              </a:lnSpc>
              <a:buFont typeface="Wingdings" pitchFamily="2" charset="2"/>
              <a:buNone/>
            </a:pPr>
            <a:endParaRPr lang="sr-Latn-CS" sz="1800" dirty="0" smtClean="0">
              <a:solidFill>
                <a:schemeClr val="tx2"/>
              </a:solidFill>
              <a:latin typeface="Comic Sans MS" pitchFamily="66" charset="0"/>
            </a:endParaRPr>
          </a:p>
          <a:p>
            <a:pPr eaLnBrk="1" hangingPunct="1">
              <a:lnSpc>
                <a:spcPct val="80000"/>
              </a:lnSpc>
            </a:pPr>
            <a:r>
              <a:rPr lang="sr-Latn-CS" sz="2400" dirty="0" smtClean="0">
                <a:solidFill>
                  <a:schemeClr val="folHlink"/>
                </a:solidFill>
              </a:rPr>
              <a:t>Igra omogućava da se igrač oseća moćno i delotvorno</a:t>
            </a:r>
            <a:endParaRPr lang="sr-Cyrl-CS" sz="2400" dirty="0" smtClean="0">
              <a:solidFill>
                <a:schemeClr val="folHlink"/>
              </a:solidFill>
            </a:endParaRPr>
          </a:p>
          <a:p>
            <a:pPr eaLnBrk="1" hangingPunct="1">
              <a:lnSpc>
                <a:spcPct val="80000"/>
              </a:lnSpc>
            </a:pPr>
            <a:r>
              <a:rPr lang="en-US" sz="2400" dirty="0" err="1" smtClean="0">
                <a:solidFill>
                  <a:schemeClr val="folHlink"/>
                </a:solidFill>
              </a:rPr>
              <a:t>Unutra</a:t>
            </a:r>
            <a:r>
              <a:rPr lang="sr-Latn-CS" sz="2400" dirty="0" smtClean="0">
                <a:solidFill>
                  <a:schemeClr val="folHlink"/>
                </a:solidFill>
              </a:rPr>
              <a:t>šnje motivisana</a:t>
            </a:r>
          </a:p>
          <a:p>
            <a:pPr eaLnBrk="1" hangingPunct="1">
              <a:lnSpc>
                <a:spcPct val="80000"/>
              </a:lnSpc>
            </a:pPr>
            <a:r>
              <a:rPr lang="sr-Latn-CS" sz="2400" dirty="0" smtClean="0">
                <a:solidFill>
                  <a:schemeClr val="folHlink"/>
                </a:solidFill>
              </a:rPr>
              <a:t>Ne služi se spoljašnjim pritiskom</a:t>
            </a:r>
          </a:p>
          <a:p>
            <a:pPr eaLnBrk="1" hangingPunct="1">
              <a:lnSpc>
                <a:spcPct val="80000"/>
              </a:lnSpc>
            </a:pPr>
            <a:r>
              <a:rPr lang="sr-Latn-CS" sz="2400" dirty="0" smtClean="0">
                <a:solidFill>
                  <a:schemeClr val="folHlink"/>
                </a:solidFill>
              </a:rPr>
              <a:t>Omogućava posvećenost i koncentraciju</a:t>
            </a:r>
          </a:p>
          <a:p>
            <a:pPr eaLnBrk="1" hangingPunct="1">
              <a:lnSpc>
                <a:spcPct val="80000"/>
              </a:lnSpc>
            </a:pPr>
            <a:r>
              <a:rPr lang="sr-Latn-CS" sz="2400" dirty="0" smtClean="0">
                <a:solidFill>
                  <a:schemeClr val="folHlink"/>
                </a:solidFill>
              </a:rPr>
              <a:t>Igrač dostiže najviši nivo delovanja:kreativan je, originalan, inovativan</a:t>
            </a:r>
            <a:endParaRPr lang="sr-Cyrl-CS" sz="2400" dirty="0" smtClean="0">
              <a:solidFill>
                <a:schemeClr val="folHlink"/>
              </a:solidFill>
            </a:endParaRPr>
          </a:p>
          <a:p>
            <a:pPr eaLnBrk="1" hangingPunct="1">
              <a:lnSpc>
                <a:spcPct val="80000"/>
              </a:lnSpc>
            </a:pPr>
            <a:r>
              <a:rPr lang="sr-Latn-CS" sz="2400" dirty="0" smtClean="0">
                <a:solidFill>
                  <a:schemeClr val="folHlink"/>
                </a:solidFill>
              </a:rPr>
              <a:t>Uživanje u idejama, osećanjima, akcijama</a:t>
            </a:r>
          </a:p>
          <a:p>
            <a:pPr eaLnBrk="1" hangingPunct="1">
              <a:lnSpc>
                <a:spcPct val="80000"/>
              </a:lnSpc>
            </a:pPr>
            <a:r>
              <a:rPr lang="sr-Latn-CS" sz="2400" dirty="0" smtClean="0">
                <a:solidFill>
                  <a:schemeClr val="folHlink"/>
                </a:solidFill>
              </a:rPr>
              <a:t>Povezuje saznanje i metasaznanje</a:t>
            </a:r>
            <a:endParaRPr lang="sr-Cyrl-CS" sz="2400" dirty="0" smtClean="0">
              <a:solidFill>
                <a:schemeClr val="folHlink"/>
              </a:solidFill>
            </a:endParaRPr>
          </a:p>
          <a:p>
            <a:pPr eaLnBrk="1" hangingPunct="1">
              <a:lnSpc>
                <a:spcPct val="80000"/>
              </a:lnSpc>
            </a:pPr>
            <a:r>
              <a:rPr lang="sr-Latn-CS" sz="2400" dirty="0" smtClean="0">
                <a:solidFill>
                  <a:schemeClr val="folHlink"/>
                </a:solidFill>
              </a:rPr>
              <a:t>Koristi ranija iskustva igrača</a:t>
            </a:r>
            <a:endParaRPr lang="sr-Cyrl-CS" sz="2400" dirty="0" smtClean="0">
              <a:solidFill>
                <a:schemeClr val="folHlink"/>
              </a:solidFill>
            </a:endParaRPr>
          </a:p>
          <a:p>
            <a:pPr eaLnBrk="1" hangingPunct="1">
              <a:lnSpc>
                <a:spcPct val="80000"/>
              </a:lnSpc>
            </a:pPr>
            <a:r>
              <a:rPr lang="sr-Latn-CS" sz="2400" dirty="0" smtClean="0">
                <a:solidFill>
                  <a:schemeClr val="folHlink"/>
                </a:solidFill>
              </a:rPr>
              <a:t>Delujemo drugačije  nego u stvarnom kontekstu</a:t>
            </a:r>
            <a:endParaRPr lang="sr-Cyrl-CS" sz="2400" dirty="0" smtClean="0">
              <a:solidFill>
                <a:schemeClr val="folHlink"/>
              </a:solidFill>
            </a:endParaRPr>
          </a:p>
          <a:p>
            <a:pPr eaLnBrk="1" hangingPunct="1">
              <a:lnSpc>
                <a:spcPct val="80000"/>
              </a:lnSpc>
            </a:pPr>
            <a:r>
              <a:rPr lang="sr-Latn-CS" sz="2400" dirty="0" smtClean="0">
                <a:solidFill>
                  <a:schemeClr val="folHlink"/>
                </a:solidFill>
              </a:rPr>
              <a:t>Spaja ono što znamo, učimo, osećamo, možemo</a:t>
            </a:r>
          </a:p>
          <a:p>
            <a:pPr eaLnBrk="1" hangingPunct="1">
              <a:lnSpc>
                <a:spcPct val="80000"/>
              </a:lnSpc>
            </a:pPr>
            <a:r>
              <a:rPr lang="sr-Latn-CS" sz="2400" dirty="0" smtClean="0">
                <a:solidFill>
                  <a:schemeClr val="folHlink"/>
                </a:solidFill>
                <a:latin typeface="Comic Sans MS" pitchFamily="66" charset="0"/>
              </a:rPr>
              <a:t>.....</a:t>
            </a:r>
            <a:endParaRPr lang="en-US" sz="2400" dirty="0" smtClean="0">
              <a:solidFill>
                <a:schemeClr val="folHlink"/>
              </a:solidFill>
              <a:latin typeface="Comic Sans MS" pitchFamily="66" charset="0"/>
            </a:endParaRPr>
          </a:p>
          <a:p>
            <a:pPr eaLnBrk="1" hangingPunct="1">
              <a:lnSpc>
                <a:spcPct val="80000"/>
              </a:lnSpc>
            </a:pPr>
            <a:endParaRPr lang="en-US" sz="2000" dirty="0" smtClean="0">
              <a:solidFill>
                <a:schemeClr val="folHlink"/>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3011">
                                            <p:txEl>
                                              <p:pRg st="1" end="1"/>
                                            </p:txEl>
                                          </p:spTgt>
                                        </p:tgtEl>
                                        <p:attrNameLst>
                                          <p:attrName>style.visibility</p:attrName>
                                        </p:attrNameLst>
                                      </p:cBhvr>
                                      <p:to>
                                        <p:strVal val="visible"/>
                                      </p:to>
                                    </p:set>
                                    <p:animEffect transition="in" filter="diamond(in)">
                                      <p:cBhvr>
                                        <p:cTn id="7" dur="2000"/>
                                        <p:tgtEl>
                                          <p:spTgt spid="4301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3011">
                                            <p:txEl>
                                              <p:pRg st="2" end="2"/>
                                            </p:txEl>
                                          </p:spTgt>
                                        </p:tgtEl>
                                        <p:attrNameLst>
                                          <p:attrName>style.visibility</p:attrName>
                                        </p:attrNameLst>
                                      </p:cBhvr>
                                      <p:to>
                                        <p:strVal val="visible"/>
                                      </p:to>
                                    </p:set>
                                    <p:animEffect transition="in" filter="diamond(in)">
                                      <p:cBhvr>
                                        <p:cTn id="12" dur="2000"/>
                                        <p:tgtEl>
                                          <p:spTgt spid="430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43011">
                                            <p:txEl>
                                              <p:pRg st="3" end="3"/>
                                            </p:txEl>
                                          </p:spTgt>
                                        </p:tgtEl>
                                        <p:attrNameLst>
                                          <p:attrName>style.visibility</p:attrName>
                                        </p:attrNameLst>
                                      </p:cBhvr>
                                      <p:to>
                                        <p:strVal val="visible"/>
                                      </p:to>
                                    </p:set>
                                    <p:animEffect transition="in" filter="diamond(in)">
                                      <p:cBhvr>
                                        <p:cTn id="17" dur="2000"/>
                                        <p:tgtEl>
                                          <p:spTgt spid="4301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43011">
                                            <p:txEl>
                                              <p:pRg st="4" end="4"/>
                                            </p:txEl>
                                          </p:spTgt>
                                        </p:tgtEl>
                                        <p:attrNameLst>
                                          <p:attrName>style.visibility</p:attrName>
                                        </p:attrNameLst>
                                      </p:cBhvr>
                                      <p:to>
                                        <p:strVal val="visible"/>
                                      </p:to>
                                    </p:set>
                                    <p:animEffect transition="in" filter="diamond(in)">
                                      <p:cBhvr>
                                        <p:cTn id="22" dur="2000"/>
                                        <p:tgtEl>
                                          <p:spTgt spid="4301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43011">
                                            <p:txEl>
                                              <p:pRg st="5" end="5"/>
                                            </p:txEl>
                                          </p:spTgt>
                                        </p:tgtEl>
                                        <p:attrNameLst>
                                          <p:attrName>style.visibility</p:attrName>
                                        </p:attrNameLst>
                                      </p:cBhvr>
                                      <p:to>
                                        <p:strVal val="visible"/>
                                      </p:to>
                                    </p:set>
                                    <p:animEffect transition="in" filter="diamond(in)">
                                      <p:cBhvr>
                                        <p:cTn id="27" dur="2000"/>
                                        <p:tgtEl>
                                          <p:spTgt spid="4301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nodeType="clickEffect">
                                  <p:stCondLst>
                                    <p:cond delay="0"/>
                                  </p:stCondLst>
                                  <p:childTnLst>
                                    <p:set>
                                      <p:cBhvr>
                                        <p:cTn id="31" dur="1" fill="hold">
                                          <p:stCondLst>
                                            <p:cond delay="0"/>
                                          </p:stCondLst>
                                        </p:cTn>
                                        <p:tgtEl>
                                          <p:spTgt spid="43011">
                                            <p:txEl>
                                              <p:pRg st="6" end="6"/>
                                            </p:txEl>
                                          </p:spTgt>
                                        </p:tgtEl>
                                        <p:attrNameLst>
                                          <p:attrName>style.visibility</p:attrName>
                                        </p:attrNameLst>
                                      </p:cBhvr>
                                      <p:to>
                                        <p:strVal val="visible"/>
                                      </p:to>
                                    </p:set>
                                    <p:animEffect transition="in" filter="diamond(in)">
                                      <p:cBhvr>
                                        <p:cTn id="32" dur="2000"/>
                                        <p:tgtEl>
                                          <p:spTgt spid="43011">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nodeType="clickEffect">
                                  <p:stCondLst>
                                    <p:cond delay="0"/>
                                  </p:stCondLst>
                                  <p:childTnLst>
                                    <p:set>
                                      <p:cBhvr>
                                        <p:cTn id="36" dur="1" fill="hold">
                                          <p:stCondLst>
                                            <p:cond delay="0"/>
                                          </p:stCondLst>
                                        </p:cTn>
                                        <p:tgtEl>
                                          <p:spTgt spid="43011">
                                            <p:txEl>
                                              <p:pRg st="7" end="7"/>
                                            </p:txEl>
                                          </p:spTgt>
                                        </p:tgtEl>
                                        <p:attrNameLst>
                                          <p:attrName>style.visibility</p:attrName>
                                        </p:attrNameLst>
                                      </p:cBhvr>
                                      <p:to>
                                        <p:strVal val="visible"/>
                                      </p:to>
                                    </p:set>
                                    <p:animEffect transition="in" filter="diamond(in)">
                                      <p:cBhvr>
                                        <p:cTn id="37" dur="2000"/>
                                        <p:tgtEl>
                                          <p:spTgt spid="43011">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nodeType="clickEffect">
                                  <p:stCondLst>
                                    <p:cond delay="0"/>
                                  </p:stCondLst>
                                  <p:childTnLst>
                                    <p:set>
                                      <p:cBhvr>
                                        <p:cTn id="41" dur="1" fill="hold">
                                          <p:stCondLst>
                                            <p:cond delay="0"/>
                                          </p:stCondLst>
                                        </p:cTn>
                                        <p:tgtEl>
                                          <p:spTgt spid="43011">
                                            <p:txEl>
                                              <p:pRg st="8" end="8"/>
                                            </p:txEl>
                                          </p:spTgt>
                                        </p:tgtEl>
                                        <p:attrNameLst>
                                          <p:attrName>style.visibility</p:attrName>
                                        </p:attrNameLst>
                                      </p:cBhvr>
                                      <p:to>
                                        <p:strVal val="visible"/>
                                      </p:to>
                                    </p:set>
                                    <p:animEffect transition="in" filter="diamond(in)">
                                      <p:cBhvr>
                                        <p:cTn id="42" dur="2000"/>
                                        <p:tgtEl>
                                          <p:spTgt spid="43011">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nodeType="clickEffect">
                                  <p:stCondLst>
                                    <p:cond delay="0"/>
                                  </p:stCondLst>
                                  <p:childTnLst>
                                    <p:set>
                                      <p:cBhvr>
                                        <p:cTn id="46" dur="1" fill="hold">
                                          <p:stCondLst>
                                            <p:cond delay="0"/>
                                          </p:stCondLst>
                                        </p:cTn>
                                        <p:tgtEl>
                                          <p:spTgt spid="43011">
                                            <p:txEl>
                                              <p:pRg st="9" end="9"/>
                                            </p:txEl>
                                          </p:spTgt>
                                        </p:tgtEl>
                                        <p:attrNameLst>
                                          <p:attrName>style.visibility</p:attrName>
                                        </p:attrNameLst>
                                      </p:cBhvr>
                                      <p:to>
                                        <p:strVal val="visible"/>
                                      </p:to>
                                    </p:set>
                                    <p:animEffect transition="in" filter="diamond(in)">
                                      <p:cBhvr>
                                        <p:cTn id="47" dur="2000"/>
                                        <p:tgtEl>
                                          <p:spTgt spid="43011">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8" presetClass="entr" presetSubtype="16" fill="hold" nodeType="clickEffect">
                                  <p:stCondLst>
                                    <p:cond delay="0"/>
                                  </p:stCondLst>
                                  <p:childTnLst>
                                    <p:set>
                                      <p:cBhvr>
                                        <p:cTn id="51" dur="1" fill="hold">
                                          <p:stCondLst>
                                            <p:cond delay="0"/>
                                          </p:stCondLst>
                                        </p:cTn>
                                        <p:tgtEl>
                                          <p:spTgt spid="43011">
                                            <p:txEl>
                                              <p:pRg st="10" end="10"/>
                                            </p:txEl>
                                          </p:spTgt>
                                        </p:tgtEl>
                                        <p:attrNameLst>
                                          <p:attrName>style.visibility</p:attrName>
                                        </p:attrNameLst>
                                      </p:cBhvr>
                                      <p:to>
                                        <p:strVal val="visible"/>
                                      </p:to>
                                    </p:set>
                                    <p:animEffect transition="in" filter="diamond(in)">
                                      <p:cBhvr>
                                        <p:cTn id="52" dur="2000"/>
                                        <p:tgtEl>
                                          <p:spTgt spid="43011">
                                            <p:txEl>
                                              <p:pRg st="10" end="10"/>
                                            </p:txEl>
                                          </p:spTgt>
                                        </p:tgtEl>
                                      </p:cBhvr>
                                    </p:animEffect>
                                  </p:childTnLst>
                                </p:cTn>
                              </p:par>
                              <p:par>
                                <p:cTn id="53" presetID="8" presetClass="entr" presetSubtype="16" fill="hold" nodeType="withEffect">
                                  <p:stCondLst>
                                    <p:cond delay="0"/>
                                  </p:stCondLst>
                                  <p:childTnLst>
                                    <p:set>
                                      <p:cBhvr>
                                        <p:cTn id="54" dur="1" fill="hold">
                                          <p:stCondLst>
                                            <p:cond delay="0"/>
                                          </p:stCondLst>
                                        </p:cTn>
                                        <p:tgtEl>
                                          <p:spTgt spid="43011">
                                            <p:txEl>
                                              <p:pRg st="11" end="11"/>
                                            </p:txEl>
                                          </p:spTgt>
                                        </p:tgtEl>
                                        <p:attrNameLst>
                                          <p:attrName>style.visibility</p:attrName>
                                        </p:attrNameLst>
                                      </p:cBhvr>
                                      <p:to>
                                        <p:strVal val="visible"/>
                                      </p:to>
                                    </p:set>
                                    <p:animEffect transition="in" filter="diamond(in)">
                                      <p:cBhvr>
                                        <p:cTn id="55" dur="2000"/>
                                        <p:tgtEl>
                                          <p:spTgt spid="43011">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idx="1"/>
          </p:nvPr>
        </p:nvSpPr>
        <p:spPr/>
        <p:txBody>
          <a:bodyPr/>
          <a:lstStyle/>
          <a:p>
            <a:pPr eaLnBrk="1" hangingPunct="1"/>
            <a:r>
              <a:rPr lang="en-US" sz="3600" smtClean="0">
                <a:solidFill>
                  <a:schemeClr val="tx2"/>
                </a:solidFill>
                <a:latin typeface="Comic Sans MS" pitchFamily="66" charset="0"/>
              </a:rPr>
              <a:t>Funkcije  igre </a:t>
            </a:r>
            <a:r>
              <a:rPr lang="sr-Latn-CS" sz="3600" smtClean="0">
                <a:solidFill>
                  <a:schemeClr val="tx2"/>
                </a:solidFill>
                <a:latin typeface="Comic Sans MS" pitchFamily="66" charset="0"/>
              </a:rPr>
              <a:t>i dobrobit za dete?</a:t>
            </a:r>
          </a:p>
          <a:p>
            <a:pPr eaLnBrk="1" hangingPunct="1"/>
            <a:r>
              <a:rPr lang="sr-Latn-CS" sz="3600" smtClean="0">
                <a:solidFill>
                  <a:schemeClr val="tx2"/>
                </a:solidFill>
                <a:latin typeface="Comic Sans MS" pitchFamily="66" charset="0"/>
              </a:rPr>
              <a:t>Šta znači “kultivisanje dečje igre”?</a:t>
            </a:r>
          </a:p>
          <a:p>
            <a:pPr eaLnBrk="1" hangingPunct="1"/>
            <a:r>
              <a:rPr lang="sr-Latn-CS" sz="3600" smtClean="0">
                <a:solidFill>
                  <a:schemeClr val="tx2"/>
                </a:solidFill>
                <a:latin typeface="Comic Sans MS" pitchFamily="66" charset="0"/>
              </a:rPr>
              <a:t>Uloge  i odgovornosti odraslih?</a:t>
            </a:r>
            <a:endParaRPr lang="en-US" sz="3600" smtClean="0">
              <a:solidFill>
                <a:schemeClr val="tx2"/>
              </a:solidFill>
              <a:latin typeface="Comic Sans MS" pitchFamily="66"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sr-Cyrl-CS" sz="3200" b="1" smtClean="0">
                <a:latin typeface="Comic Sans MS" pitchFamily="66" charset="0"/>
              </a:rPr>
              <a:t>Istraživanje i  re</a:t>
            </a:r>
            <a:r>
              <a:rPr lang="ru-RU" sz="3200" b="1" smtClean="0">
                <a:latin typeface="Comic Sans MS" pitchFamily="66" charset="0"/>
              </a:rPr>
              <a:t>/</a:t>
            </a:r>
            <a:r>
              <a:rPr lang="sr-Cyrl-CS" sz="3200" b="1" smtClean="0">
                <a:latin typeface="Comic Sans MS" pitchFamily="66" charset="0"/>
              </a:rPr>
              <a:t>konstrukcija u igri</a:t>
            </a:r>
            <a:r>
              <a:rPr lang="en-US" smtClean="0"/>
              <a:t> </a:t>
            </a:r>
          </a:p>
        </p:txBody>
      </p:sp>
      <p:sp>
        <p:nvSpPr>
          <p:cNvPr id="60419" name="Rectangle 3"/>
          <p:cNvSpPr>
            <a:spLocks noGrp="1" noChangeArrowheads="1"/>
          </p:cNvSpPr>
          <p:nvPr>
            <p:ph idx="1"/>
          </p:nvPr>
        </p:nvSpPr>
        <p:spPr/>
        <p:txBody>
          <a:bodyPr/>
          <a:lstStyle/>
          <a:p>
            <a:pPr eaLnBrk="1" hangingPunct="1">
              <a:lnSpc>
                <a:spcPct val="80000"/>
              </a:lnSpc>
            </a:pPr>
            <a:r>
              <a:rPr lang="ru-RU" sz="2800" smtClean="0">
                <a:solidFill>
                  <a:schemeClr val="tx2"/>
                </a:solidFill>
                <a:latin typeface="Comic Sans MS" pitchFamily="66" charset="0"/>
              </a:rPr>
              <a:t>U igri dete  istražuje </a:t>
            </a:r>
            <a:r>
              <a:rPr lang="ru-RU" sz="2800" b="1" smtClean="0">
                <a:solidFill>
                  <a:schemeClr val="tx2"/>
                </a:solidFill>
                <a:latin typeface="Comic Sans MS" pitchFamily="66" charset="0"/>
              </a:rPr>
              <a:t>domen mogućeg</a:t>
            </a:r>
            <a:r>
              <a:rPr lang="ru-RU" sz="2800" smtClean="0">
                <a:solidFill>
                  <a:schemeClr val="tx2"/>
                </a:solidFill>
                <a:latin typeface="Comic Sans MS" pitchFamily="66" charset="0"/>
              </a:rPr>
              <a:t> u odnosu na sebe, predmete</a:t>
            </a:r>
            <a:r>
              <a:rPr lang="sr-Cyrl-CS" sz="2800" smtClean="0">
                <a:solidFill>
                  <a:schemeClr val="tx2"/>
                </a:solidFill>
                <a:latin typeface="Comic Sans MS" pitchFamily="66" charset="0"/>
              </a:rPr>
              <a:t>,  događaje </a:t>
            </a:r>
            <a:r>
              <a:rPr lang="ru-RU" sz="2800" smtClean="0">
                <a:solidFill>
                  <a:schemeClr val="tx2"/>
                </a:solidFill>
                <a:latin typeface="Comic Sans MS" pitchFamily="66" charset="0"/>
              </a:rPr>
              <a:t>u svom okruž</a:t>
            </a:r>
            <a:r>
              <a:rPr lang="sr-Cyrl-CS" sz="2800" smtClean="0">
                <a:solidFill>
                  <a:schemeClr val="tx2"/>
                </a:solidFill>
                <a:latin typeface="Comic Sans MS" pitchFamily="66" charset="0"/>
              </a:rPr>
              <a:t>enju i tako  rekonstruiše prethodna iskusutva, saznanja, načine delovanja i gradi nova. </a:t>
            </a:r>
            <a:endParaRPr lang="sr-Latn-CS" sz="2800" smtClean="0">
              <a:solidFill>
                <a:schemeClr val="tx2"/>
              </a:solidFill>
              <a:latin typeface="Comic Sans MS" pitchFamily="66" charset="0"/>
            </a:endParaRPr>
          </a:p>
          <a:p>
            <a:pPr eaLnBrk="1" hangingPunct="1">
              <a:lnSpc>
                <a:spcPct val="80000"/>
              </a:lnSpc>
            </a:pPr>
            <a:r>
              <a:rPr lang="sr-Cyrl-CS" sz="2800" smtClean="0">
                <a:solidFill>
                  <a:schemeClr val="tx2"/>
                </a:solidFill>
                <a:latin typeface="Comic Sans MS" pitchFamily="66" charset="0"/>
              </a:rPr>
              <a:t>Istraživanje u igri omo</a:t>
            </a:r>
            <a:r>
              <a:rPr lang="sr-Latn-CS" sz="2800" smtClean="0">
                <a:solidFill>
                  <a:schemeClr val="tx2"/>
                </a:solidFill>
                <a:latin typeface="Comic Sans MS" pitchFamily="66" charset="0"/>
              </a:rPr>
              <a:t>gu</a:t>
            </a:r>
            <a:r>
              <a:rPr lang="sr-Cyrl-CS" sz="2800" smtClean="0">
                <a:solidFill>
                  <a:schemeClr val="tx2"/>
                </a:solidFill>
                <a:latin typeface="Comic Sans MS" pitchFamily="66" charset="0"/>
              </a:rPr>
              <a:t>ćava detetu ne samo ispitivanje događaja</a:t>
            </a:r>
            <a:r>
              <a:rPr lang="sr-Latn-CS" sz="2800" smtClean="0">
                <a:solidFill>
                  <a:schemeClr val="tx2"/>
                </a:solidFill>
                <a:latin typeface="Comic Sans MS" pitchFamily="66" charset="0"/>
              </a:rPr>
              <a:t>, </a:t>
            </a:r>
            <a:r>
              <a:rPr lang="sr-Cyrl-CS" sz="2800" smtClean="0">
                <a:solidFill>
                  <a:schemeClr val="tx2"/>
                </a:solidFill>
                <a:latin typeface="Comic Sans MS" pitchFamily="66" charset="0"/>
              </a:rPr>
              <a:t>materijala, predmeta,  i ovladavanje  načinim</a:t>
            </a:r>
            <a:r>
              <a:rPr lang="en-US" sz="2800" smtClean="0">
                <a:solidFill>
                  <a:schemeClr val="tx2"/>
                </a:solidFill>
                <a:latin typeface="Comic Sans MS" pitchFamily="66" charset="0"/>
              </a:rPr>
              <a:t>a</a:t>
            </a:r>
            <a:r>
              <a:rPr lang="sr-Cyrl-CS" sz="2800" smtClean="0">
                <a:solidFill>
                  <a:schemeClr val="tx2"/>
                </a:solidFill>
                <a:latin typeface="Comic Sans MS" pitchFamily="66" charset="0"/>
              </a:rPr>
              <a:t> njihove upotrebe  nego i stvaranje novog konteksta upotrebe  i smišljanje alternativa šta sve oni mogu biti. </a:t>
            </a:r>
            <a:endParaRPr lang="en-US" sz="2800" smtClean="0">
              <a:solidFill>
                <a:schemeClr val="tx2"/>
              </a:solidFill>
              <a:latin typeface="Comic Sans MS" pitchFamily="66"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sr-Cyrl-CS" sz="3600" b="1" smtClean="0">
                <a:latin typeface="Comic Sans MS" pitchFamily="66" charset="0"/>
              </a:rPr>
              <a:t>Građenje  </a:t>
            </a:r>
            <a:r>
              <a:rPr lang="ru-RU" sz="3600" b="1" smtClean="0">
                <a:latin typeface="Comic Sans MS" pitchFamily="66" charset="0"/>
              </a:rPr>
              <a:t>identiteta  u igr</a:t>
            </a:r>
            <a:r>
              <a:rPr lang="sr-Cyrl-CS" sz="3600" b="1" smtClean="0">
                <a:latin typeface="Comic Sans MS" pitchFamily="66" charset="0"/>
              </a:rPr>
              <a:t>i</a:t>
            </a:r>
            <a:endParaRPr lang="en-US" smtClean="0"/>
          </a:p>
        </p:txBody>
      </p:sp>
      <p:sp>
        <p:nvSpPr>
          <p:cNvPr id="61443" name="Rectangle 3"/>
          <p:cNvSpPr>
            <a:spLocks noGrp="1" noChangeArrowheads="1"/>
          </p:cNvSpPr>
          <p:nvPr>
            <p:ph idx="1"/>
          </p:nvPr>
        </p:nvSpPr>
        <p:spPr/>
        <p:txBody>
          <a:bodyPr/>
          <a:lstStyle/>
          <a:p>
            <a:pPr eaLnBrk="1" hangingPunct="1"/>
            <a:r>
              <a:rPr lang="sr-Cyrl-CS" sz="2800" smtClean="0">
                <a:solidFill>
                  <a:schemeClr val="tx2"/>
                </a:solidFill>
                <a:latin typeface="Comic Sans MS" pitchFamily="66" charset="0"/>
              </a:rPr>
              <a:t>Kroz igru dete upoznaje sebe, ono je u igri  manje  zaokupljeno  akcijama  usmerenim na predmete</a:t>
            </a:r>
            <a:r>
              <a:rPr lang="sr-Latn-CS" sz="2800" smtClean="0">
                <a:solidFill>
                  <a:schemeClr val="tx2"/>
                </a:solidFill>
                <a:latin typeface="Comic Sans MS" pitchFamily="66" charset="0"/>
              </a:rPr>
              <a:t>, </a:t>
            </a:r>
            <a:r>
              <a:rPr lang="sr-Cyrl-CS" sz="2800" smtClean="0">
                <a:solidFill>
                  <a:schemeClr val="tx2"/>
                </a:solidFill>
                <a:latin typeface="Comic Sans MS" pitchFamily="66" charset="0"/>
              </a:rPr>
              <a:t>a više potvrđivanjem sebe kroz sopstvene akcije. </a:t>
            </a:r>
            <a:endParaRPr lang="sr-Latn-CS" sz="2800" smtClean="0">
              <a:solidFill>
                <a:schemeClr val="tx2"/>
              </a:solidFill>
              <a:latin typeface="Comic Sans MS" pitchFamily="66" charset="0"/>
            </a:endParaRPr>
          </a:p>
          <a:p>
            <a:pPr eaLnBrk="1" hangingPunct="1"/>
            <a:r>
              <a:rPr lang="sr-Cyrl-CS" sz="2800" smtClean="0">
                <a:solidFill>
                  <a:schemeClr val="tx2"/>
                </a:solidFill>
                <a:latin typeface="Comic Sans MS" pitchFamily="66" charset="0"/>
              </a:rPr>
              <a:t>U igri  se dete  identifikuje  sa različitim ulogama</a:t>
            </a:r>
            <a:r>
              <a:rPr lang="sr-Latn-CS" sz="2800" smtClean="0">
                <a:solidFill>
                  <a:schemeClr val="tx2"/>
                </a:solidFill>
                <a:latin typeface="Comic Sans MS" pitchFamily="66" charset="0"/>
              </a:rPr>
              <a:t>, </a:t>
            </a:r>
            <a:r>
              <a:rPr lang="sr-Cyrl-CS" sz="2800" smtClean="0">
                <a:solidFill>
                  <a:schemeClr val="tx2"/>
                </a:solidFill>
                <a:latin typeface="Comic Sans MS" pitchFamily="66" charset="0"/>
              </a:rPr>
              <a:t>pravi i prepoznaje  razlike u odnosu na sebe</a:t>
            </a:r>
            <a:r>
              <a:rPr lang="sr-Latn-CS" sz="2800" smtClean="0">
                <a:solidFill>
                  <a:schemeClr val="tx2"/>
                </a:solidFill>
                <a:latin typeface="Comic Sans MS" pitchFamily="66" charset="0"/>
              </a:rPr>
              <a:t> (lični identitet)</a:t>
            </a:r>
          </a:p>
          <a:p>
            <a:pPr eaLnBrk="1" hangingPunct="1"/>
            <a:r>
              <a:rPr lang="sr-Latn-CS" sz="2800" smtClean="0">
                <a:solidFill>
                  <a:schemeClr val="tx2"/>
                </a:solidFill>
                <a:latin typeface="Comic Sans MS" pitchFamily="66" charset="0"/>
              </a:rPr>
              <a:t>U igrama sa pravilima i tradicionalnim igrama(grupni i kulturni identitet</a:t>
            </a:r>
            <a:r>
              <a:rPr lang="sr-Latn-CS" sz="2800" smtClean="0"/>
              <a:t>)</a:t>
            </a:r>
            <a:r>
              <a:rPr lang="en-US" sz="2800" smtClean="0"/>
              <a:t>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sr-Cyrl-CS" sz="3600" b="1" i="1" smtClean="0">
                <a:latin typeface="Comic Sans MS" pitchFamily="66" charset="0"/>
              </a:rPr>
              <a:t>Komunikacija i interakcija  u igri</a:t>
            </a:r>
            <a:r>
              <a:rPr lang="en-US" smtClean="0"/>
              <a:t> </a:t>
            </a:r>
          </a:p>
        </p:txBody>
      </p:sp>
      <p:sp>
        <p:nvSpPr>
          <p:cNvPr id="62467" name="Rectangle 3"/>
          <p:cNvSpPr>
            <a:spLocks noGrp="1" noChangeArrowheads="1"/>
          </p:cNvSpPr>
          <p:nvPr>
            <p:ph idx="1"/>
          </p:nvPr>
        </p:nvSpPr>
        <p:spPr/>
        <p:txBody>
          <a:bodyPr/>
          <a:lstStyle/>
          <a:p>
            <a:pPr eaLnBrk="1" hangingPunct="1">
              <a:lnSpc>
                <a:spcPct val="80000"/>
              </a:lnSpc>
            </a:pPr>
            <a:r>
              <a:rPr lang="sr-Cyrl-CS" sz="2800" smtClean="0">
                <a:solidFill>
                  <a:schemeClr val="tx2"/>
                </a:solidFill>
                <a:latin typeface="Comic Sans MS" pitchFamily="66" charset="0"/>
              </a:rPr>
              <a:t>Igra pomaže  deci da grade i razrađuju  različte načine komunikacije i zajedničkog delovanja  u kontekstu igre. Igra  je okvir  iz kojeg deca  na najadekvatniji način uče saradnju i  razmenu,  jer se radi o okviru  delovanja koji su deca izabrala i koji oni zajedno podržavaju. </a:t>
            </a:r>
            <a:endParaRPr lang="sr-Latn-CS" sz="2800" smtClean="0">
              <a:solidFill>
                <a:schemeClr val="tx2"/>
              </a:solidFill>
              <a:latin typeface="Comic Sans MS" pitchFamily="66" charset="0"/>
            </a:endParaRPr>
          </a:p>
          <a:p>
            <a:pPr eaLnBrk="1" hangingPunct="1">
              <a:lnSpc>
                <a:spcPct val="80000"/>
              </a:lnSpc>
            </a:pPr>
            <a:r>
              <a:rPr lang="sr-Cyrl-CS" sz="2800" smtClean="0">
                <a:solidFill>
                  <a:schemeClr val="tx2"/>
                </a:solidFill>
                <a:latin typeface="Comic Sans MS" pitchFamily="66" charset="0"/>
              </a:rPr>
              <a:t>Kroz komunikaciju i interakciju u igri deca razvijaju  sposobnosti da razmenjuju ideje, komentare, instrukcij</a:t>
            </a:r>
            <a:r>
              <a:rPr lang="sr-Latn-CS" sz="2800" smtClean="0">
                <a:solidFill>
                  <a:schemeClr val="tx2"/>
                </a:solidFill>
                <a:latin typeface="Comic Sans MS" pitchFamily="66" charset="0"/>
              </a:rPr>
              <a:t>e  </a:t>
            </a:r>
            <a:r>
              <a:rPr lang="sr-Cyrl-CS" sz="2800" smtClean="0">
                <a:solidFill>
                  <a:schemeClr val="tx2"/>
                </a:solidFill>
                <a:latin typeface="Comic Sans MS" pitchFamily="66" charset="0"/>
              </a:rPr>
              <a:t>ili zahteve</a:t>
            </a:r>
            <a:r>
              <a:rPr lang="ru-RU" sz="2800" smtClean="0">
                <a:solidFill>
                  <a:schemeClr val="tx2"/>
                </a:solidFill>
                <a:latin typeface="Comic Sans MS" pitchFamily="66" charset="0"/>
              </a:rPr>
              <a:t>, odnosno </a:t>
            </a:r>
            <a:r>
              <a:rPr lang="sr-Cyrl-CS" sz="2800" smtClean="0">
                <a:solidFill>
                  <a:schemeClr val="tx2"/>
                </a:solidFill>
                <a:latin typeface="Comic Sans MS" pitchFamily="66" charset="0"/>
              </a:rPr>
              <a:t>sp</a:t>
            </a:r>
            <a:r>
              <a:rPr lang="sr-Latn-CS" sz="2800" smtClean="0">
                <a:solidFill>
                  <a:schemeClr val="tx2"/>
                </a:solidFill>
                <a:latin typeface="Comic Sans MS" pitchFamily="66" charset="0"/>
              </a:rPr>
              <a:t>o</a:t>
            </a:r>
            <a:r>
              <a:rPr lang="sr-Cyrl-CS" sz="2800" smtClean="0">
                <a:solidFill>
                  <a:schemeClr val="tx2"/>
                </a:solidFill>
                <a:latin typeface="Comic Sans MS" pitchFamily="66" charset="0"/>
              </a:rPr>
              <a:t>sobnosti da  </a:t>
            </a:r>
            <a:r>
              <a:rPr lang="ru-RU" sz="2800" smtClean="0">
                <a:solidFill>
                  <a:schemeClr val="tx2"/>
                </a:solidFill>
                <a:latin typeface="Comic Sans MS" pitchFamily="66" charset="0"/>
              </a:rPr>
              <a:t>zajedno deluj</a:t>
            </a:r>
            <a:r>
              <a:rPr lang="sr-Cyrl-CS" sz="2800" smtClean="0">
                <a:solidFill>
                  <a:schemeClr val="tx2"/>
                </a:solidFill>
                <a:latin typeface="Comic Sans MS" pitchFamily="66" charset="0"/>
              </a:rPr>
              <a:t>u</a:t>
            </a:r>
            <a:r>
              <a:rPr lang="en-US" sz="2800" smtClean="0">
                <a:solidFill>
                  <a:schemeClr val="tx2"/>
                </a:solidFill>
                <a:latin typeface="Comic Sans MS" pitchFamily="66" charset="0"/>
              </a:rPr>
              <a:t> </a:t>
            </a:r>
            <a:r>
              <a:rPr lang="sr-Latn-CS" sz="2800" smtClean="0">
                <a:solidFill>
                  <a:schemeClr val="tx2"/>
                </a:solidFill>
                <a:latin typeface="Comic Sans MS" pitchFamily="66" charset="0"/>
              </a:rPr>
              <a:t>- dijalog</a:t>
            </a:r>
            <a:endParaRPr lang="en-US" sz="2800" smtClean="0">
              <a:solidFill>
                <a:schemeClr val="tx2"/>
              </a:solidFill>
              <a:latin typeface="Comic Sans MS" pitchFamily="66"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fontScale="90000"/>
          </a:bodyPr>
          <a:lstStyle/>
          <a:p>
            <a:pPr eaLnBrk="1" hangingPunct="1"/>
            <a:r>
              <a:rPr lang="sr-Cyrl-CS" sz="3600" b="1" i="1" smtClean="0">
                <a:latin typeface="Comic Sans MS" pitchFamily="66" charset="0"/>
              </a:rPr>
              <a:t>Stvaranje simbola u i</a:t>
            </a:r>
            <a:r>
              <a:rPr lang="sr-Latn-CS" sz="3600" b="1" i="1" smtClean="0">
                <a:latin typeface="Comic Sans MS" pitchFamily="66" charset="0"/>
              </a:rPr>
              <a:t>g</a:t>
            </a:r>
            <a:r>
              <a:rPr lang="sr-Cyrl-CS" sz="3600" b="1" i="1" smtClean="0">
                <a:latin typeface="Comic Sans MS" pitchFamily="66" charset="0"/>
              </a:rPr>
              <a:t>ri.</a:t>
            </a:r>
            <a:r>
              <a:rPr lang="sr-Cyrl-CS" sz="3600" smtClean="0">
                <a:latin typeface="Comic Sans MS" pitchFamily="66" charset="0"/>
              </a:rPr>
              <a:t> </a:t>
            </a:r>
            <a:r>
              <a:rPr lang="sr-Cyrl-CS" sz="3600" b="1" i="1" smtClean="0">
                <a:latin typeface="Comic Sans MS" pitchFamily="66" charset="0"/>
              </a:rPr>
              <a:t>Igra kao transformacija, mašt</a:t>
            </a:r>
            <a:r>
              <a:rPr lang="sr-Latn-CS" sz="3600" b="1" i="1" smtClean="0">
                <a:latin typeface="Comic Sans MS" pitchFamily="66" charset="0"/>
              </a:rPr>
              <a:t>a</a:t>
            </a:r>
            <a:endParaRPr lang="en-US" smtClean="0"/>
          </a:p>
        </p:txBody>
      </p:sp>
      <p:sp>
        <p:nvSpPr>
          <p:cNvPr id="63491" name="Rectangle 3"/>
          <p:cNvSpPr>
            <a:spLocks noGrp="1" noChangeArrowheads="1"/>
          </p:cNvSpPr>
          <p:nvPr>
            <p:ph idx="1"/>
          </p:nvPr>
        </p:nvSpPr>
        <p:spPr/>
        <p:txBody>
          <a:bodyPr/>
          <a:lstStyle/>
          <a:p>
            <a:pPr eaLnBrk="1" hangingPunct="1">
              <a:lnSpc>
                <a:spcPct val="80000"/>
              </a:lnSpc>
            </a:pPr>
            <a:r>
              <a:rPr lang="sr-Cyrl-CS" sz="2400" smtClean="0">
                <a:solidFill>
                  <a:schemeClr val="tx2"/>
                </a:solidFill>
                <a:latin typeface="Comic Sans MS" pitchFamily="66" charset="0"/>
              </a:rPr>
              <a:t>Simbolizovanje najpre uključuje simbolizovanje sopstvenih akcija</a:t>
            </a:r>
            <a:r>
              <a:rPr lang="sr-Latn-CS" sz="2400" smtClean="0">
                <a:solidFill>
                  <a:schemeClr val="tx2"/>
                </a:solidFill>
                <a:latin typeface="Comic Sans MS" pitchFamily="66" charset="0"/>
              </a:rPr>
              <a:t>, </a:t>
            </a:r>
            <a:r>
              <a:rPr lang="sr-Cyrl-CS" sz="2400" smtClean="0">
                <a:solidFill>
                  <a:schemeClr val="tx2"/>
                </a:solidFill>
                <a:latin typeface="Comic Sans MS" pitchFamily="66" charset="0"/>
              </a:rPr>
              <a:t>zatim predmeta</a:t>
            </a:r>
            <a:r>
              <a:rPr lang="sr-Latn-CS" sz="2400" smtClean="0">
                <a:solidFill>
                  <a:schemeClr val="tx2"/>
                </a:solidFill>
                <a:latin typeface="Comic Sans MS" pitchFamily="66" charset="0"/>
              </a:rPr>
              <a:t>, </a:t>
            </a:r>
            <a:r>
              <a:rPr lang="sr-Cyrl-CS" sz="2400" smtClean="0">
                <a:solidFill>
                  <a:schemeClr val="tx2"/>
                </a:solidFill>
                <a:latin typeface="Comic Sans MS" pitchFamily="66" charset="0"/>
              </a:rPr>
              <a:t> delov</a:t>
            </a:r>
            <a:r>
              <a:rPr lang="sr-Latn-CS" sz="2400" smtClean="0">
                <a:solidFill>
                  <a:schemeClr val="tx2"/>
                </a:solidFill>
                <a:latin typeface="Comic Sans MS" pitchFamily="66" charset="0"/>
              </a:rPr>
              <a:t>a </a:t>
            </a:r>
            <a:r>
              <a:rPr lang="sr-Cyrl-CS" sz="2400" smtClean="0">
                <a:solidFill>
                  <a:schemeClr val="tx2"/>
                </a:solidFill>
                <a:latin typeface="Comic Sans MS" pitchFamily="66" charset="0"/>
              </a:rPr>
              <a:t>radnji drugih ljudi</a:t>
            </a:r>
            <a:r>
              <a:rPr lang="sr-Latn-CS" sz="2400" smtClean="0">
                <a:solidFill>
                  <a:schemeClr val="tx2"/>
                </a:solidFill>
                <a:latin typeface="Comic Sans MS" pitchFamily="66" charset="0"/>
              </a:rPr>
              <a:t>,</a:t>
            </a:r>
            <a:r>
              <a:rPr lang="sr-Cyrl-CS" sz="2400" smtClean="0">
                <a:solidFill>
                  <a:schemeClr val="tx2"/>
                </a:solidFill>
                <a:latin typeface="Comic Sans MS" pitchFamily="66" charset="0"/>
              </a:rPr>
              <a:t>zatim sekvence dvostruke simbolizacije </a:t>
            </a:r>
            <a:endParaRPr lang="sr-Latn-CS" sz="2400" smtClean="0">
              <a:solidFill>
                <a:schemeClr val="tx2"/>
              </a:solidFill>
              <a:latin typeface="Comic Sans MS" pitchFamily="66" charset="0"/>
            </a:endParaRPr>
          </a:p>
          <a:p>
            <a:pPr eaLnBrk="1" hangingPunct="1">
              <a:lnSpc>
                <a:spcPct val="80000"/>
              </a:lnSpc>
            </a:pPr>
            <a:r>
              <a:rPr lang="sr-Cyrl-CS" sz="2400" smtClean="0">
                <a:solidFill>
                  <a:schemeClr val="tx2"/>
                </a:solidFill>
                <a:latin typeface="Comic Sans MS" pitchFamily="66" charset="0"/>
              </a:rPr>
              <a:t>imitacij</a:t>
            </a:r>
            <a:r>
              <a:rPr lang="sr-Latn-CS" sz="2400" smtClean="0">
                <a:solidFill>
                  <a:schemeClr val="tx2"/>
                </a:solidFill>
                <a:latin typeface="Comic Sans MS" pitchFamily="66" charset="0"/>
              </a:rPr>
              <a:t>a</a:t>
            </a:r>
            <a:r>
              <a:rPr lang="sr-Cyrl-CS" sz="2400" smtClean="0">
                <a:solidFill>
                  <a:schemeClr val="tx2"/>
                </a:solidFill>
                <a:latin typeface="Comic Sans MS" pitchFamily="66" charset="0"/>
              </a:rPr>
              <a:t>  ili reprodukovanja pokreta kao odgovor</a:t>
            </a:r>
            <a:r>
              <a:rPr lang="sr-Latn-CS" sz="2400" smtClean="0">
                <a:solidFill>
                  <a:schemeClr val="tx2"/>
                </a:solidFill>
                <a:latin typeface="Comic Sans MS" pitchFamily="66" charset="0"/>
              </a:rPr>
              <a:t> </a:t>
            </a:r>
            <a:r>
              <a:rPr lang="sr-Cyrl-CS" sz="2400" smtClean="0">
                <a:solidFill>
                  <a:schemeClr val="tx2"/>
                </a:solidFill>
                <a:latin typeface="Comic Sans MS" pitchFamily="66" charset="0"/>
              </a:rPr>
              <a:t>na neposredan doživljaj</a:t>
            </a:r>
            <a:r>
              <a:rPr lang="sr-Latn-CS" sz="2400" smtClean="0">
                <a:solidFill>
                  <a:schemeClr val="tx2"/>
                </a:solidFill>
                <a:latin typeface="Comic Sans MS" pitchFamily="66" charset="0"/>
              </a:rPr>
              <a:t>, </a:t>
            </a:r>
            <a:r>
              <a:rPr lang="sr-Cyrl-CS" sz="2400" smtClean="0">
                <a:solidFill>
                  <a:schemeClr val="tx2"/>
                </a:solidFill>
                <a:latin typeface="Comic Sans MS" pitchFamily="66" charset="0"/>
              </a:rPr>
              <a:t>odložen</a:t>
            </a:r>
            <a:r>
              <a:rPr lang="sr-Latn-CS" sz="2400" smtClean="0">
                <a:solidFill>
                  <a:schemeClr val="tx2"/>
                </a:solidFill>
                <a:latin typeface="Comic Sans MS" pitchFamily="66" charset="0"/>
              </a:rPr>
              <a:t>a </a:t>
            </a:r>
            <a:r>
              <a:rPr lang="sr-Cyrl-CS" sz="2400" smtClean="0">
                <a:solidFill>
                  <a:schemeClr val="tx2"/>
                </a:solidFill>
                <a:latin typeface="Comic Sans MS" pitchFamily="66" charset="0"/>
              </a:rPr>
              <a:t>imitacij</a:t>
            </a:r>
            <a:r>
              <a:rPr lang="sr-Latn-CS" sz="2400" smtClean="0">
                <a:solidFill>
                  <a:schemeClr val="tx2"/>
                </a:solidFill>
                <a:latin typeface="Comic Sans MS" pitchFamily="66" charset="0"/>
              </a:rPr>
              <a:t>a</a:t>
            </a:r>
            <a:r>
              <a:rPr lang="sr-Cyrl-CS" sz="2400" smtClean="0">
                <a:solidFill>
                  <a:schemeClr val="tx2"/>
                </a:solidFill>
                <a:latin typeface="Comic Sans MS" pitchFamily="66" charset="0"/>
              </a:rPr>
              <a:t>  </a:t>
            </a:r>
            <a:r>
              <a:rPr lang="sr-Latn-CS" sz="2400" smtClean="0">
                <a:solidFill>
                  <a:schemeClr val="tx2"/>
                </a:solidFill>
                <a:latin typeface="Comic Sans MS" pitchFamily="66" charset="0"/>
              </a:rPr>
              <a:t>(</a:t>
            </a:r>
            <a:r>
              <a:rPr lang="sr-Cyrl-CS" sz="2400" smtClean="0">
                <a:solidFill>
                  <a:schemeClr val="tx2"/>
                </a:solidFill>
                <a:latin typeface="Comic Sans MS" pitchFamily="66" charset="0"/>
              </a:rPr>
              <a:t>dvogodišnjaci podražavaju  radnje koje nisu trenutno vi</a:t>
            </a:r>
            <a:r>
              <a:rPr lang="sr-Latn-CS" sz="2400" smtClean="0">
                <a:solidFill>
                  <a:schemeClr val="tx2"/>
                </a:solidFill>
                <a:latin typeface="Comic Sans MS" pitchFamily="66" charset="0"/>
              </a:rPr>
              <a:t>d</a:t>
            </a:r>
            <a:r>
              <a:rPr lang="sr-Cyrl-CS" sz="2400" smtClean="0">
                <a:solidFill>
                  <a:schemeClr val="tx2"/>
                </a:solidFill>
                <a:latin typeface="Comic Sans MS" pitchFamily="66" charset="0"/>
              </a:rPr>
              <a:t>ljive, a što su prethodno radili odrasli ili druga deca</a:t>
            </a:r>
            <a:r>
              <a:rPr lang="sr-Latn-CS" sz="2400" smtClean="0">
                <a:solidFill>
                  <a:schemeClr val="tx2"/>
                </a:solidFill>
                <a:latin typeface="Comic Sans MS" pitchFamily="66" charset="0"/>
              </a:rPr>
              <a:t>)</a:t>
            </a:r>
          </a:p>
          <a:p>
            <a:pPr eaLnBrk="1" hangingPunct="1">
              <a:lnSpc>
                <a:spcPct val="80000"/>
              </a:lnSpc>
            </a:pPr>
            <a:r>
              <a:rPr lang="sr-Cyrl-CS" sz="2400" smtClean="0">
                <a:solidFill>
                  <a:schemeClr val="tx2"/>
                </a:solidFill>
                <a:latin typeface="Comic Sans MS" pitchFamily="66" charset="0"/>
              </a:rPr>
              <a:t>od oponašanja ka pretvaranju  odnosno poistovećivanju i  prihvatanju uloga, ka  igra</a:t>
            </a:r>
            <a:r>
              <a:rPr lang="sr-Latn-CS" sz="2400" smtClean="0">
                <a:solidFill>
                  <a:schemeClr val="tx2"/>
                </a:solidFill>
                <a:latin typeface="Comic Sans MS" pitchFamily="66" charset="0"/>
              </a:rPr>
              <a:t>nju</a:t>
            </a:r>
            <a:r>
              <a:rPr lang="sr-Cyrl-CS" sz="2400" smtClean="0">
                <a:solidFill>
                  <a:schemeClr val="tx2"/>
                </a:solidFill>
                <a:latin typeface="Comic Sans MS" pitchFamily="66" charset="0"/>
              </a:rPr>
              <a:t> nekoliko uloga istovremeno </a:t>
            </a:r>
            <a:endParaRPr lang="en-US" sz="2400" smtClean="0">
              <a:solidFill>
                <a:schemeClr val="tx2"/>
              </a:solidFill>
              <a:latin typeface="Comic Sans MS" pitchFamily="66"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idx="1"/>
          </p:nvPr>
        </p:nvSpPr>
        <p:spPr>
          <a:xfrm>
            <a:off x="1066800" y="2133600"/>
            <a:ext cx="7772400" cy="4724400"/>
          </a:xfrm>
        </p:spPr>
        <p:txBody>
          <a:bodyPr/>
          <a:lstStyle/>
          <a:p>
            <a:pPr eaLnBrk="1" hangingPunct="1">
              <a:lnSpc>
                <a:spcPct val="80000"/>
              </a:lnSpc>
            </a:pPr>
            <a:r>
              <a:rPr lang="sr-Cyrl-CS" sz="2800" smtClean="0">
                <a:solidFill>
                  <a:schemeClr val="tx2"/>
                </a:solidFill>
                <a:latin typeface="Comic Sans MS" pitchFamily="66" charset="0"/>
              </a:rPr>
              <a:t>Odnos realne radnje i </a:t>
            </a:r>
            <a:r>
              <a:rPr lang="ru-RU" sz="2800" smtClean="0">
                <a:solidFill>
                  <a:schemeClr val="tx2"/>
                </a:solidFill>
                <a:latin typeface="Comic Sans MS" pitchFamily="66" charset="0"/>
              </a:rPr>
              <a:t>značenja u simboličkoj igri</a:t>
            </a:r>
            <a:endParaRPr lang="sr-Latn-CS" sz="2800" smtClean="0">
              <a:solidFill>
                <a:schemeClr val="tx2"/>
              </a:solidFill>
              <a:latin typeface="Comic Sans MS" pitchFamily="66" charset="0"/>
            </a:endParaRPr>
          </a:p>
          <a:p>
            <a:pPr eaLnBrk="1" hangingPunct="1">
              <a:lnSpc>
                <a:spcPct val="80000"/>
              </a:lnSpc>
              <a:buFont typeface="Wingdings" pitchFamily="2" charset="2"/>
              <a:buNone/>
            </a:pPr>
            <a:endParaRPr lang="sr-Latn-CS" sz="2800" smtClean="0">
              <a:solidFill>
                <a:schemeClr val="tx2"/>
              </a:solidFill>
              <a:latin typeface="Comic Sans MS" pitchFamily="66" charset="0"/>
            </a:endParaRPr>
          </a:p>
          <a:p>
            <a:pPr eaLnBrk="1" hangingPunct="1">
              <a:lnSpc>
                <a:spcPct val="80000"/>
              </a:lnSpc>
            </a:pPr>
            <a:r>
              <a:rPr lang="sr-Cyrl-CS" sz="2800" smtClean="0">
                <a:solidFill>
                  <a:schemeClr val="tx2"/>
                </a:solidFill>
                <a:latin typeface="Comic Sans MS" pitchFamily="66" charset="0"/>
              </a:rPr>
              <a:t> Kod četvorogodišnjaka i pe</a:t>
            </a:r>
            <a:r>
              <a:rPr lang="en-US" sz="2800" smtClean="0">
                <a:solidFill>
                  <a:schemeClr val="tx2"/>
                </a:solidFill>
                <a:latin typeface="Comic Sans MS" pitchFamily="66" charset="0"/>
              </a:rPr>
              <a:t>to</a:t>
            </a:r>
            <a:r>
              <a:rPr lang="sr-Cyrl-CS" sz="2800" smtClean="0">
                <a:solidFill>
                  <a:schemeClr val="tx2"/>
                </a:solidFill>
                <a:latin typeface="Comic Sans MS" pitchFamily="66" charset="0"/>
              </a:rPr>
              <a:t>godišnjaka se razvija sve veća tajanstvenost  igrovnih simbola  i sve veća ne</a:t>
            </a:r>
            <a:r>
              <a:rPr lang="sr-Latn-CS" sz="2800" smtClean="0">
                <a:solidFill>
                  <a:schemeClr val="tx2"/>
                </a:solidFill>
                <a:latin typeface="Comic Sans MS" pitchFamily="66" charset="0"/>
              </a:rPr>
              <a:t>prozirnost</a:t>
            </a:r>
            <a:r>
              <a:rPr lang="sr-Cyrl-CS" sz="2800" smtClean="0">
                <a:solidFill>
                  <a:schemeClr val="tx2"/>
                </a:solidFill>
                <a:latin typeface="Comic Sans MS" pitchFamily="66" charset="0"/>
              </a:rPr>
              <a:t>   pri</a:t>
            </a:r>
            <a:r>
              <a:rPr lang="sr-Latn-CS" sz="2800" smtClean="0">
                <a:solidFill>
                  <a:schemeClr val="tx2"/>
                </a:solidFill>
                <a:latin typeface="Comic Sans MS" pitchFamily="66" charset="0"/>
              </a:rPr>
              <a:t>r</a:t>
            </a:r>
            <a:r>
              <a:rPr lang="sr-Cyrl-CS" sz="2800" smtClean="0">
                <a:solidFill>
                  <a:schemeClr val="tx2"/>
                </a:solidFill>
                <a:latin typeface="Comic Sans MS" pitchFamily="66" charset="0"/>
              </a:rPr>
              <a:t>ode iluzornog plana u igri za  posmatrače  sa strane, kojima sve može izgledati šematizovano i pojednostavljeno. </a:t>
            </a:r>
            <a:endParaRPr lang="en-US" sz="2800" smtClean="0">
              <a:solidFill>
                <a:schemeClr val="tx2"/>
              </a:solidFill>
              <a:latin typeface="Comic Sans MS"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p:txBody>
          <a:bodyPr/>
          <a:lstStyle/>
          <a:p>
            <a:pPr eaLnBrk="1" hangingPunct="1"/>
            <a:endParaRPr lang="sr-Latn-RS" b="1" dirty="0" smtClean="0">
              <a:solidFill>
                <a:schemeClr val="tx2"/>
              </a:solidFill>
            </a:endParaRPr>
          </a:p>
          <a:p>
            <a:pPr eaLnBrk="1" hangingPunct="1"/>
            <a:endParaRPr lang="sr-Latn-RS" b="1" dirty="0">
              <a:solidFill>
                <a:schemeClr val="tx2"/>
              </a:solidFill>
            </a:endParaRPr>
          </a:p>
          <a:p>
            <a:pPr eaLnBrk="1" hangingPunct="1"/>
            <a:r>
              <a:rPr lang="sr-Cyrl-CS" b="1" dirty="0" smtClean="0">
                <a:solidFill>
                  <a:schemeClr val="tx2"/>
                </a:solidFill>
              </a:rPr>
              <a:t>„</a:t>
            </a:r>
            <a:r>
              <a:rPr lang="sr-Cyrl-CS" b="1" i="1" dirty="0" smtClean="0">
                <a:solidFill>
                  <a:schemeClr val="tx2"/>
                </a:solidFill>
              </a:rPr>
              <a:t>Igra je nadublji odziv deteta, njegovih  bitnih ljudskih mogućnosti: da transformiše svet po vlastitoj meri a sebe</a:t>
            </a:r>
            <a:r>
              <a:rPr lang="sr-Cyrl-CS" b="1" dirty="0" smtClean="0">
                <a:solidFill>
                  <a:schemeClr val="tx2"/>
                </a:solidFill>
              </a:rPr>
              <a:t> </a:t>
            </a:r>
            <a:r>
              <a:rPr lang="sr-Cyrl-CS" b="1" i="1" dirty="0" smtClean="0">
                <a:solidFill>
                  <a:schemeClr val="tx2"/>
                </a:solidFill>
              </a:rPr>
              <a:t> strukturira  i adaptira sledeći  ovu transformaciju“ </a:t>
            </a:r>
            <a:r>
              <a:rPr lang="sr-Cyrl-CS" dirty="0" smtClean="0">
                <a:solidFill>
                  <a:schemeClr val="tx2"/>
                </a:solidFill>
              </a:rPr>
              <a:t>(</a:t>
            </a:r>
            <a:r>
              <a:rPr lang="sr-Latn-CS" dirty="0" smtClean="0">
                <a:solidFill>
                  <a:schemeClr val="tx2"/>
                </a:solidFill>
              </a:rPr>
              <a:t> </a:t>
            </a:r>
            <a:r>
              <a:rPr lang="sr-Latn-CS" dirty="0" smtClean="0">
                <a:solidFill>
                  <a:schemeClr val="tx2"/>
                </a:solidFill>
              </a:rPr>
              <a:t>A.</a:t>
            </a:r>
            <a:r>
              <a:rPr lang="sr-Latn-CS" dirty="0" smtClean="0">
                <a:solidFill>
                  <a:schemeClr val="tx2"/>
                </a:solidFill>
              </a:rPr>
              <a:t> </a:t>
            </a:r>
            <a:r>
              <a:rPr lang="sr-Cyrl-CS" dirty="0" smtClean="0">
                <a:solidFill>
                  <a:schemeClr val="tx2"/>
                </a:solidFill>
              </a:rPr>
              <a:t>Marjanović</a:t>
            </a:r>
            <a:r>
              <a:rPr lang="sr-Cyrl-CS" dirty="0" smtClean="0">
                <a:solidFill>
                  <a:schemeClr val="tx2"/>
                </a:solidFill>
              </a:rPr>
              <a:t>,)</a:t>
            </a:r>
            <a:endParaRPr lang="en-US" dirty="0" smtClean="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sr-Latn-CS" sz="3600" smtClean="0">
                <a:latin typeface="Comic Sans MS" pitchFamily="66" charset="0"/>
              </a:rPr>
              <a:t>Šta znači “kultivisanje” dečje  igre </a:t>
            </a:r>
            <a:endParaRPr lang="en-US" sz="3600" smtClean="0">
              <a:latin typeface="Comic Sans MS" pitchFamily="66" charset="0"/>
            </a:endParaRPr>
          </a:p>
        </p:txBody>
      </p:sp>
      <p:sp>
        <p:nvSpPr>
          <p:cNvPr id="65539" name="Rectangle 3"/>
          <p:cNvSpPr>
            <a:spLocks noGrp="1" noChangeArrowheads="1"/>
          </p:cNvSpPr>
          <p:nvPr>
            <p:ph idx="1"/>
          </p:nvPr>
        </p:nvSpPr>
        <p:spPr/>
        <p:txBody>
          <a:bodyPr/>
          <a:lstStyle/>
          <a:p>
            <a:pPr eaLnBrk="1" hangingPunct="1">
              <a:lnSpc>
                <a:spcPct val="90000"/>
              </a:lnSpc>
            </a:pPr>
            <a:r>
              <a:rPr lang="sr-Latn-CS" sz="2800" smtClean="0">
                <a:solidFill>
                  <a:schemeClr val="tx2"/>
                </a:solidFill>
                <a:latin typeface="Comic Sans MS" pitchFamily="66" charset="0"/>
              </a:rPr>
              <a:t>Koncept  obrazovanja</a:t>
            </a:r>
            <a:r>
              <a:rPr lang="en-US" sz="2800" smtClean="0">
                <a:solidFill>
                  <a:schemeClr val="tx2"/>
                </a:solidFill>
                <a:latin typeface="Comic Sans MS" pitchFamily="66" charset="0"/>
              </a:rPr>
              <a:t> /</a:t>
            </a:r>
            <a:r>
              <a:rPr lang="sr-Latn-CS" sz="2800" smtClean="0">
                <a:solidFill>
                  <a:schemeClr val="tx2"/>
                </a:solidFill>
                <a:latin typeface="Comic Sans MS" pitchFamily="66" charset="0"/>
              </a:rPr>
              <a:t>kurikulum</a:t>
            </a:r>
          </a:p>
          <a:p>
            <a:pPr eaLnBrk="1" hangingPunct="1">
              <a:lnSpc>
                <a:spcPct val="90000"/>
              </a:lnSpc>
            </a:pPr>
            <a:r>
              <a:rPr lang="sr-Latn-CS" sz="2800" smtClean="0">
                <a:solidFill>
                  <a:schemeClr val="tx2"/>
                </a:solidFill>
                <a:latin typeface="Comic Sans MS" pitchFamily="66" charset="0"/>
              </a:rPr>
              <a:t>Transformacija institucije (obrazovna i društvena: Otvoreni sistem</a:t>
            </a:r>
          </a:p>
          <a:p>
            <a:pPr eaLnBrk="1" hangingPunct="1">
              <a:lnSpc>
                <a:spcPct val="90000"/>
              </a:lnSpc>
            </a:pPr>
            <a:r>
              <a:rPr lang="sr-Latn-CS" sz="2800" smtClean="0">
                <a:solidFill>
                  <a:schemeClr val="tx2"/>
                </a:solidFill>
                <a:latin typeface="Comic Sans MS" pitchFamily="66" charset="0"/>
              </a:rPr>
              <a:t>Elementi igre i stvaralaštva: </a:t>
            </a:r>
          </a:p>
          <a:p>
            <a:pPr eaLnBrk="1" hangingPunct="1">
              <a:lnSpc>
                <a:spcPct val="90000"/>
              </a:lnSpc>
              <a:buFont typeface="Wingdings" pitchFamily="2" charset="2"/>
              <a:buNone/>
            </a:pPr>
            <a:r>
              <a:rPr lang="sr-Latn-CS" sz="2800" smtClean="0">
                <a:solidFill>
                  <a:schemeClr val="tx2"/>
                </a:solidFill>
                <a:latin typeface="Comic Sans MS" pitchFamily="66" charset="0"/>
              </a:rPr>
              <a:t>ritam, uravnotežavanje, izmenjivanje, kontrast, povezivanje </a:t>
            </a:r>
          </a:p>
          <a:p>
            <a:pPr eaLnBrk="1" hangingPunct="1">
              <a:lnSpc>
                <a:spcPct val="90000"/>
              </a:lnSpc>
              <a:buFont typeface="Wingdings" pitchFamily="2" charset="2"/>
              <a:buNone/>
            </a:pPr>
            <a:r>
              <a:rPr lang="sr-Latn-CS" sz="2800" smtClean="0">
                <a:solidFill>
                  <a:schemeClr val="tx2"/>
                </a:solidFill>
                <a:latin typeface="Comic Sans MS" pitchFamily="66" charset="0"/>
              </a:rPr>
              <a:t>Koncentracija, unutrašnja motivacija, dobrovoljnost,  posvećenost, pažnja, različiti načini izražavanja ......</a:t>
            </a:r>
            <a:endParaRPr lang="en-US" sz="2800" smtClean="0">
              <a:solidFill>
                <a:schemeClr val="tx2"/>
              </a:solidFill>
              <a:latin typeface="Comic Sans MS" pitchFamily="66"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normAutofit fontScale="90000"/>
          </a:bodyPr>
          <a:lstStyle/>
          <a:p>
            <a:pPr eaLnBrk="1" hangingPunct="1"/>
            <a:r>
              <a:rPr lang="sr-Latn-CS" sz="3600" smtClean="0">
                <a:latin typeface="Comic Sans MS" pitchFamily="66" charset="0"/>
              </a:rPr>
              <a:t>Uloge odraslih</a:t>
            </a:r>
            <a:r>
              <a:rPr lang="en-US" sz="3600" smtClean="0">
                <a:latin typeface="Comic Sans MS" pitchFamily="66" charset="0"/>
              </a:rPr>
              <a:t>: posmatranje, slu</a:t>
            </a:r>
            <a:r>
              <a:rPr lang="sr-Latn-CS" sz="3600" smtClean="0">
                <a:latin typeface="Comic Sans MS" pitchFamily="66" charset="0"/>
              </a:rPr>
              <a:t>šanje, dijalog</a:t>
            </a:r>
            <a:endParaRPr lang="en-US" sz="3600" smtClean="0">
              <a:latin typeface="Comic Sans MS" pitchFamily="66" charset="0"/>
            </a:endParaRPr>
          </a:p>
        </p:txBody>
      </p:sp>
      <p:sp>
        <p:nvSpPr>
          <p:cNvPr id="66563" name="Rectangle 3"/>
          <p:cNvSpPr>
            <a:spLocks noGrp="1" noChangeArrowheads="1"/>
          </p:cNvSpPr>
          <p:nvPr>
            <p:ph idx="1"/>
          </p:nvPr>
        </p:nvSpPr>
        <p:spPr/>
        <p:txBody>
          <a:bodyPr/>
          <a:lstStyle/>
          <a:p>
            <a:pPr eaLnBrk="1" hangingPunct="1">
              <a:lnSpc>
                <a:spcPct val="80000"/>
              </a:lnSpc>
            </a:pPr>
            <a:r>
              <a:rPr lang="sr-Latn-CS" sz="2400" b="1" smtClean="0">
                <a:solidFill>
                  <a:schemeClr val="tx2"/>
                </a:solidFill>
                <a:latin typeface="Comic Sans MS" pitchFamily="66" charset="0"/>
              </a:rPr>
              <a:t>Odrasli </a:t>
            </a:r>
            <a:r>
              <a:rPr lang="en-US" sz="2400" b="1" smtClean="0">
                <a:solidFill>
                  <a:schemeClr val="tx2"/>
                </a:solidFill>
                <a:latin typeface="Comic Sans MS" pitchFamily="66" charset="0"/>
              </a:rPr>
              <a:t>kao pažljivi posmatrač</a:t>
            </a:r>
            <a:r>
              <a:rPr lang="sr-Latn-CS" sz="2400" smtClean="0">
                <a:solidFill>
                  <a:schemeClr val="tx2"/>
                </a:solidFill>
                <a:latin typeface="Comic Sans MS" pitchFamily="66" charset="0"/>
              </a:rPr>
              <a:t>:</a:t>
            </a:r>
            <a:r>
              <a:rPr lang="en-US" sz="2400" smtClean="0">
                <a:solidFill>
                  <a:schemeClr val="tx2"/>
                </a:solidFill>
                <a:latin typeface="Comic Sans MS" pitchFamily="66" charset="0"/>
              </a:rPr>
              <a:t>  pravljenje </a:t>
            </a:r>
            <a:r>
              <a:rPr lang="sr-Latn-CS" sz="2400" smtClean="0">
                <a:solidFill>
                  <a:schemeClr val="tx2"/>
                </a:solidFill>
                <a:latin typeface="Comic Sans MS" pitchFamily="66" charset="0"/>
              </a:rPr>
              <a:t>narativnih, </a:t>
            </a:r>
            <a:r>
              <a:rPr lang="en-US" sz="2400" smtClean="0">
                <a:solidFill>
                  <a:schemeClr val="tx2"/>
                </a:solidFill>
                <a:latin typeface="Comic Sans MS" pitchFamily="66" charset="0"/>
              </a:rPr>
              <a:t>anegdotskih beleški,</a:t>
            </a:r>
            <a:r>
              <a:rPr lang="sr-Latn-CS" sz="2400" smtClean="0">
                <a:solidFill>
                  <a:schemeClr val="tx2"/>
                </a:solidFill>
                <a:latin typeface="Comic Sans MS" pitchFamily="66" charset="0"/>
              </a:rPr>
              <a:t> ček lista...</a:t>
            </a:r>
          </a:p>
          <a:p>
            <a:pPr eaLnBrk="1" hangingPunct="1">
              <a:lnSpc>
                <a:spcPct val="80000"/>
              </a:lnSpc>
            </a:pPr>
            <a:r>
              <a:rPr lang="en-US" sz="2400" b="1" smtClean="0">
                <a:solidFill>
                  <a:schemeClr val="tx2"/>
                </a:solidFill>
                <a:latin typeface="Comic Sans MS" pitchFamily="66" charset="0"/>
              </a:rPr>
              <a:t>Stavljanje na stanovište deteta</a:t>
            </a:r>
            <a:r>
              <a:rPr lang="sr-Latn-CS" sz="2400" b="1" smtClean="0">
                <a:solidFill>
                  <a:schemeClr val="tx2"/>
                </a:solidFill>
                <a:latin typeface="Comic Sans MS" pitchFamily="66" charset="0"/>
              </a:rPr>
              <a:t>:</a:t>
            </a:r>
            <a:r>
              <a:rPr lang="sr-Latn-CS" sz="2400" smtClean="0">
                <a:solidFill>
                  <a:schemeClr val="tx2"/>
                </a:solidFill>
                <a:latin typeface="Comic Sans MS" pitchFamily="66" charset="0"/>
              </a:rPr>
              <a:t>pokušaj da se razume jedinstveno iskustvo deteta</a:t>
            </a:r>
          </a:p>
          <a:p>
            <a:pPr eaLnBrk="1" hangingPunct="1">
              <a:lnSpc>
                <a:spcPct val="80000"/>
              </a:lnSpc>
            </a:pPr>
            <a:r>
              <a:rPr lang="sr-Latn-CS" sz="2400" b="1" smtClean="0">
                <a:solidFill>
                  <a:schemeClr val="tx2"/>
                </a:solidFill>
                <a:latin typeface="Comic Sans MS" pitchFamily="66" charset="0"/>
              </a:rPr>
              <a:t>Odrasli</a:t>
            </a:r>
            <a:r>
              <a:rPr lang="en-US" sz="2400" b="1" smtClean="0">
                <a:solidFill>
                  <a:schemeClr val="tx2"/>
                </a:solidFill>
                <a:latin typeface="Comic Sans MS" pitchFamily="66" charset="0"/>
              </a:rPr>
              <a:t> kao "scenograf“</a:t>
            </a:r>
            <a:r>
              <a:rPr lang="sr-Latn-CS" sz="2400" b="1" smtClean="0">
                <a:solidFill>
                  <a:schemeClr val="tx2"/>
                </a:solidFill>
                <a:latin typeface="Comic Sans MS" pitchFamily="66" charset="0"/>
              </a:rPr>
              <a:t>:</a:t>
            </a:r>
            <a:r>
              <a:rPr lang="en-US" sz="2400" smtClean="0">
                <a:solidFill>
                  <a:schemeClr val="tx2"/>
                </a:solidFill>
                <a:latin typeface="Comic Sans MS" pitchFamily="66" charset="0"/>
              </a:rPr>
              <a:t>organizuje sredinu</a:t>
            </a:r>
            <a:r>
              <a:rPr lang="sr-Latn-CS" sz="2400" smtClean="0">
                <a:solidFill>
                  <a:schemeClr val="tx2"/>
                </a:solidFill>
                <a:latin typeface="Comic Sans MS" pitchFamily="66" charset="0"/>
              </a:rPr>
              <a:t>, </a:t>
            </a:r>
            <a:r>
              <a:rPr lang="en-US" sz="2400" smtClean="0">
                <a:solidFill>
                  <a:schemeClr val="tx2"/>
                </a:solidFill>
                <a:latin typeface="Comic Sans MS" pitchFamily="66" charset="0"/>
              </a:rPr>
              <a:t>predviđa prostorni raspored, osnovne materijale, pribor, i vreme </a:t>
            </a:r>
            <a:endParaRPr lang="en-US" sz="2400" smtClean="0">
              <a:solidFill>
                <a:schemeClr val="tx2"/>
              </a:solidFill>
            </a:endParaRPr>
          </a:p>
          <a:p>
            <a:pPr eaLnBrk="1" hangingPunct="1">
              <a:lnSpc>
                <a:spcPct val="80000"/>
              </a:lnSpc>
            </a:pPr>
            <a:r>
              <a:rPr lang="sr-Latn-CS" sz="2400" b="1" smtClean="0">
                <a:solidFill>
                  <a:schemeClr val="tx2"/>
                </a:solidFill>
                <a:latin typeface="Comic Sans MS" pitchFamily="66" charset="0"/>
              </a:rPr>
              <a:t>Otkrivanje značenja-dijalog</a:t>
            </a:r>
            <a:r>
              <a:rPr lang="sr-Latn-CS" sz="2400" smtClean="0">
                <a:solidFill>
                  <a:schemeClr val="tx2"/>
                </a:solidFill>
                <a:latin typeface="Comic Sans MS" pitchFamily="66" charset="0"/>
              </a:rPr>
              <a:t>: </a:t>
            </a:r>
            <a:r>
              <a:rPr lang="en-US" sz="2400" smtClean="0">
                <a:solidFill>
                  <a:schemeClr val="tx2"/>
                </a:solidFill>
                <a:latin typeface="Comic Sans MS" pitchFamily="66" charset="0"/>
              </a:rPr>
              <a:t> Ponekad se značenje pojavljuje dok odrasli i dete zajedno pokušavaju da otkriju kako se izgovara nova reč. Ponekad se ono pojavljuje kada mu drugovi predlože novi temelj za zgradu od kocki, ili novi kostim za neku ulogu. Dečija interakcija sa odraslima i drugom decom u grupi predstavlja kontekst gde znanje dobija smisao.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sr-Latn-CS" sz="4000" smtClean="0">
                <a:latin typeface="Comic Sans MS" pitchFamily="66" charset="0"/>
              </a:rPr>
              <a:t>Kultivisanje</a:t>
            </a:r>
            <a:r>
              <a:rPr lang="sr-Latn-CS" smtClean="0"/>
              <a:t> </a:t>
            </a:r>
            <a:r>
              <a:rPr lang="sr-Latn-CS" sz="4000" smtClean="0">
                <a:latin typeface="Comic Sans MS" pitchFamily="66" charset="0"/>
              </a:rPr>
              <a:t>dečje igre</a:t>
            </a:r>
            <a:r>
              <a:rPr lang="sr-Latn-CS" smtClean="0"/>
              <a:t> </a:t>
            </a:r>
            <a:endParaRPr lang="en-US" smtClean="0"/>
          </a:p>
        </p:txBody>
      </p:sp>
      <p:sp>
        <p:nvSpPr>
          <p:cNvPr id="67587" name="Rectangle 3"/>
          <p:cNvSpPr>
            <a:spLocks noGrp="1" noChangeArrowheads="1"/>
          </p:cNvSpPr>
          <p:nvPr>
            <p:ph idx="1"/>
          </p:nvPr>
        </p:nvSpPr>
        <p:spPr/>
        <p:txBody>
          <a:bodyPr/>
          <a:lstStyle/>
          <a:p>
            <a:pPr eaLnBrk="1" hangingPunct="1">
              <a:lnSpc>
                <a:spcPct val="90000"/>
              </a:lnSpc>
            </a:pPr>
            <a:r>
              <a:rPr lang="sr-Latn-CS" sz="2400" smtClean="0">
                <a:solidFill>
                  <a:schemeClr val="tx2"/>
                </a:solidFill>
                <a:latin typeface="Comic Sans MS" pitchFamily="66" charset="0"/>
              </a:rPr>
              <a:t>Kultivisati – održavati, negovati, zaštiti od štetnih uticaja</a:t>
            </a:r>
          </a:p>
          <a:p>
            <a:pPr eaLnBrk="1" hangingPunct="1">
              <a:lnSpc>
                <a:spcPct val="90000"/>
              </a:lnSpc>
            </a:pPr>
            <a:r>
              <a:rPr lang="sr-Latn-CS" sz="2400" smtClean="0">
                <a:solidFill>
                  <a:schemeClr val="tx2"/>
                </a:solidFill>
                <a:latin typeface="Comic Sans MS" pitchFamily="66" charset="0"/>
              </a:rPr>
              <a:t>Polazimo od:</a:t>
            </a:r>
          </a:p>
          <a:p>
            <a:pPr eaLnBrk="1" hangingPunct="1">
              <a:lnSpc>
                <a:spcPct val="90000"/>
              </a:lnSpc>
              <a:buFont typeface="Wingdings" pitchFamily="2" charset="2"/>
              <a:buNone/>
            </a:pPr>
            <a:r>
              <a:rPr lang="sr-Latn-CS" sz="2400" smtClean="0">
                <a:solidFill>
                  <a:schemeClr val="tx2"/>
                </a:solidFill>
                <a:latin typeface="Comic Sans MS" pitchFamily="66" charset="0"/>
              </a:rPr>
              <a:t>1.Funkcije igre (istraživanje i re</a:t>
            </a:r>
            <a:r>
              <a:rPr lang="en-US" sz="2400" smtClean="0">
                <a:solidFill>
                  <a:schemeClr val="tx2"/>
                </a:solidFill>
                <a:latin typeface="Comic Sans MS" pitchFamily="66" charset="0"/>
              </a:rPr>
              <a:t>/</a:t>
            </a:r>
            <a:r>
              <a:rPr lang="sr-Latn-CS" sz="2400" smtClean="0">
                <a:solidFill>
                  <a:schemeClr val="tx2"/>
                </a:solidFill>
                <a:latin typeface="Comic Sans MS" pitchFamily="66" charset="0"/>
              </a:rPr>
              <a:t>konstrukcija, građenje identiteta, komunikacija i interakcija, stvaraje simbola)</a:t>
            </a:r>
          </a:p>
          <a:p>
            <a:pPr eaLnBrk="1" hangingPunct="1">
              <a:lnSpc>
                <a:spcPct val="90000"/>
              </a:lnSpc>
              <a:buFont typeface="Wingdings" pitchFamily="2" charset="2"/>
              <a:buNone/>
            </a:pPr>
            <a:r>
              <a:rPr lang="sr-Latn-CS" sz="2400" smtClean="0">
                <a:solidFill>
                  <a:schemeClr val="tx2"/>
                </a:solidFill>
                <a:latin typeface="Comic Sans MS" pitchFamily="66" charset="0"/>
              </a:rPr>
              <a:t>2. Karakteristike igre (samostalnost, unutrašnja motivacija, koncentracija, inicijativa,posvećenost)</a:t>
            </a:r>
          </a:p>
          <a:p>
            <a:pPr eaLnBrk="1" hangingPunct="1">
              <a:lnSpc>
                <a:spcPct val="90000"/>
              </a:lnSpc>
              <a:buFont typeface="Wingdings" pitchFamily="2" charset="2"/>
              <a:buNone/>
            </a:pPr>
            <a:r>
              <a:rPr lang="sr-Latn-CS" sz="2400" smtClean="0">
                <a:solidFill>
                  <a:schemeClr val="tx2"/>
                </a:solidFill>
                <a:latin typeface="Comic Sans MS" pitchFamily="66" charset="0"/>
              </a:rPr>
              <a:t>3. Uslovi (prihvatanje, sigurnost, dovoljno  vremena, bliski kontakti,razumevanje, igračka razmena...)</a:t>
            </a:r>
            <a:endParaRPr lang="en-US" sz="2400" smtClean="0">
              <a:solidFill>
                <a:schemeClr val="tx2"/>
              </a:solidFill>
              <a:latin typeface="Comic Sans MS" pitchFamily="66"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Priprema za školu</a:t>
            </a:r>
            <a:endParaRPr lang="en-US" dirty="0"/>
          </a:p>
        </p:txBody>
      </p:sp>
      <p:sp>
        <p:nvSpPr>
          <p:cNvPr id="3" name="Content Placeholder 2"/>
          <p:cNvSpPr>
            <a:spLocks noGrp="1"/>
          </p:cNvSpPr>
          <p:nvPr>
            <p:ph idx="1"/>
          </p:nvPr>
        </p:nvSpPr>
        <p:spPr/>
        <p:txBody>
          <a:bodyPr>
            <a:normAutofit lnSpcReduction="10000"/>
          </a:bodyPr>
          <a:lstStyle/>
          <a:p>
            <a:r>
              <a:rPr lang="sr-Latn-RS" dirty="0" smtClean="0"/>
              <a:t>Poseban značaj imaju didaktičke igre i igre dramatizacije (doprinose razvoju komunikacije i stvaralaštva)</a:t>
            </a:r>
          </a:p>
          <a:p>
            <a:r>
              <a:rPr lang="sr-Latn-RS" dirty="0" smtClean="0"/>
              <a:t>Razvijaju se saznajni procesi srodni onima koji ih očekuju na školskom uzrastu</a:t>
            </a:r>
          </a:p>
          <a:p>
            <a:r>
              <a:rPr lang="sr-Latn-RS" dirty="0" smtClean="0"/>
              <a:t>Više nego i u jednoj drugoj aktivnosti, igra omogućava razvoj samostalnosti, sposobnost voljnog upravljanja svojim ponašanjem, istrajnost u naporima, saradnički odnos i spremnost za timski rad, dobronamernost, fer-plej odnose...</a:t>
            </a:r>
            <a:endParaRPr lang="en-US" dirty="0"/>
          </a:p>
        </p:txBody>
      </p:sp>
    </p:spTree>
    <p:extLst>
      <p:ext uri="{BB962C8B-B14F-4D97-AF65-F5344CB8AC3E}">
        <p14:creationId xmlns:p14="http://schemas.microsoft.com/office/powerpoint/2010/main" val="391842181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sr-Latn-RS" dirty="0" smtClean="0"/>
              <a:t>Igra „garantuje“ najviša dostignuća u mnogim domenima, jer su deca motivisanija, pa samim tim ulažu veći trud za postizanje određenih ciljeva (više nego u drugim- dirigovanim aktivnostima)</a:t>
            </a:r>
          </a:p>
          <a:p>
            <a:r>
              <a:rPr lang="sr-Latn-RS" dirty="0" smtClean="0"/>
              <a:t>U igri se pored saznajnih motiva, javljaju situacije rešavanja problema, traganje za odgovorima, samokontrola... </a:t>
            </a:r>
            <a:r>
              <a:rPr lang="sr-Latn-RS" dirty="0"/>
              <a:t>š</a:t>
            </a:r>
            <a:r>
              <a:rPr lang="sr-Latn-RS" dirty="0" smtClean="0"/>
              <a:t>to se (u nešto izmenjenom obliku) nalazi u školskim oblicima učenja</a:t>
            </a:r>
            <a:endParaRPr lang="en-US" dirty="0"/>
          </a:p>
        </p:txBody>
      </p:sp>
    </p:spTree>
    <p:extLst>
      <p:ext uri="{BB962C8B-B14F-4D97-AF65-F5344CB8AC3E}">
        <p14:creationId xmlns:p14="http://schemas.microsoft.com/office/powerpoint/2010/main" val="4582890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52160"/>
          </a:xfrm>
        </p:spPr>
        <p:txBody>
          <a:bodyPr>
            <a:normAutofit lnSpcReduction="10000"/>
          </a:bodyPr>
          <a:lstStyle/>
          <a:p>
            <a:r>
              <a:rPr lang="sr-Latn-RS" dirty="0" smtClean="0"/>
              <a:t>U pripremnoj grupi, igra i učenje imaju ravnopravno mesto u organizaciji dnevnih aktivnosti</a:t>
            </a:r>
          </a:p>
          <a:p>
            <a:r>
              <a:rPr lang="sr-Latn-RS" dirty="0" smtClean="0"/>
              <a:t>Za povoljan razvoj ličnosti šestogodišnjaka, neophodno je zadovoljavanje njegovih osnovnih potreba za igrom (igra kao pravo deteta)</a:t>
            </a:r>
          </a:p>
          <a:p>
            <a:r>
              <a:rPr lang="sr-Latn-RS" dirty="0" smtClean="0"/>
              <a:t>Ako to nije slučaj (kroz proces skolarizacije aktivnosti), postoji opasnost da se otežavaju procesi učenja</a:t>
            </a:r>
          </a:p>
          <a:p>
            <a:r>
              <a:rPr lang="sr-Latn-RS" dirty="0" smtClean="0"/>
              <a:t>Pogrešne su predrasude da je igra značajna samo mlađoj predškolskoj deci (šestogodišnjake treba učiti onome što ih očekuje u školi????)</a:t>
            </a:r>
            <a:endParaRPr lang="en-US" dirty="0"/>
          </a:p>
        </p:txBody>
      </p:sp>
    </p:spTree>
    <p:extLst>
      <p:ext uri="{BB962C8B-B14F-4D97-AF65-F5344CB8AC3E}">
        <p14:creationId xmlns:p14="http://schemas.microsoft.com/office/powerpoint/2010/main" val="33532673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RS" dirty="0" smtClean="0"/>
              <a:t>Uloga vaspitača u igrama dece pripremne grupe</a:t>
            </a:r>
            <a:endParaRPr lang="en-US" dirty="0"/>
          </a:p>
        </p:txBody>
      </p:sp>
      <p:sp>
        <p:nvSpPr>
          <p:cNvPr id="3" name="Content Placeholder 2"/>
          <p:cNvSpPr>
            <a:spLocks noGrp="1"/>
          </p:cNvSpPr>
          <p:nvPr>
            <p:ph idx="1"/>
          </p:nvPr>
        </p:nvSpPr>
        <p:spPr/>
        <p:txBody>
          <a:bodyPr>
            <a:normAutofit fontScale="92500" lnSpcReduction="20000"/>
          </a:bodyPr>
          <a:lstStyle/>
          <a:p>
            <a:r>
              <a:rPr lang="sr-Latn-RS" dirty="0" smtClean="0"/>
              <a:t>Problematika najneposrednije vezana za probleme kultivisanja dečje igre</a:t>
            </a:r>
          </a:p>
          <a:p>
            <a:r>
              <a:rPr lang="sr-Latn-RS" dirty="0" smtClean="0"/>
              <a:t>Odgovornost vaspitača da svojim delovanjem ne naruši osnovne karakteristike i vrednosti dečje igre (kada igra prestaje da bude igra?)</a:t>
            </a:r>
          </a:p>
          <a:p>
            <a:r>
              <a:rPr lang="sr-Latn-RS" dirty="0" smtClean="0"/>
              <a:t>Kada je u pitanju igra,  pedagoški vrednije  je indirektno uticanje vaspitača na tok i sadržaj igre</a:t>
            </a:r>
          </a:p>
          <a:p>
            <a:r>
              <a:rPr lang="sr-Latn-RS" dirty="0" smtClean="0"/>
              <a:t>Koje su sve moguće intervencije vaspitača u razvijanju igre?</a:t>
            </a:r>
          </a:p>
          <a:p>
            <a:r>
              <a:rPr lang="sr-Latn-RS" dirty="0" smtClean="0"/>
              <a:t>Kako treba?</a:t>
            </a:r>
          </a:p>
          <a:p>
            <a:r>
              <a:rPr lang="sr-Latn-RS" dirty="0" smtClean="0"/>
              <a:t>Šta treba izbegavati</a:t>
            </a:r>
          </a:p>
          <a:p>
            <a:r>
              <a:rPr lang="sr-Latn-RS" smtClean="0"/>
              <a:t>Kako graditi ODNOSE u igri?</a:t>
            </a:r>
            <a:endParaRPr lang="en-US" dirty="0"/>
          </a:p>
        </p:txBody>
      </p:sp>
    </p:spTree>
    <p:extLst>
      <p:ext uri="{BB962C8B-B14F-4D97-AF65-F5344CB8AC3E}">
        <p14:creationId xmlns:p14="http://schemas.microsoft.com/office/powerpoint/2010/main" val="3028995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pPr eaLnBrk="1" hangingPunct="1"/>
            <a:r>
              <a:rPr lang="sr-Latn-CS" b="1" smtClean="0">
                <a:latin typeface="Comic Sans MS" pitchFamily="66" charset="0"/>
              </a:rPr>
              <a:t>Fleksibilnost –najpoželjnije svojstvo u evoluciji</a:t>
            </a:r>
            <a:r>
              <a:rPr lang="sr-Cyrl-CS" sz="3600" b="1" smtClean="0">
                <a:latin typeface="Comic Sans MS" pitchFamily="66" charset="0"/>
              </a:rPr>
              <a:t> </a:t>
            </a:r>
            <a:endParaRPr lang="en-US" sz="3600" b="1" smtClean="0">
              <a:latin typeface="Comic Sans MS" pitchFamily="66" charset="0"/>
            </a:endParaRPr>
          </a:p>
        </p:txBody>
      </p:sp>
      <p:sp>
        <p:nvSpPr>
          <p:cNvPr id="14339" name="Rectangle 3"/>
          <p:cNvSpPr>
            <a:spLocks noGrp="1" noChangeArrowheads="1"/>
          </p:cNvSpPr>
          <p:nvPr>
            <p:ph idx="1"/>
          </p:nvPr>
        </p:nvSpPr>
        <p:spPr/>
        <p:txBody>
          <a:bodyPr/>
          <a:lstStyle/>
          <a:p>
            <a:pPr eaLnBrk="1" hangingPunct="1">
              <a:buFont typeface="Wingdings" pitchFamily="2" charset="2"/>
              <a:buNone/>
            </a:pPr>
            <a:endParaRPr lang="sr-Cyrl-CS" b="1" smtClean="0"/>
          </a:p>
          <a:p>
            <a:pPr eaLnBrk="1" hangingPunct="1"/>
            <a:r>
              <a:rPr lang="sr-Latn-CS" b="1" smtClean="0">
                <a:solidFill>
                  <a:schemeClr val="tx2"/>
                </a:solidFill>
              </a:rPr>
              <a:t>Fleksibilnost omogućava da  se izdvoje obrasci ponašanja  iz realnog konteksta  i da ih  praktikujemo, usavršavamo, odvojeno od  mogućih posledica</a:t>
            </a:r>
            <a:r>
              <a:rPr lang="sr-Cyrl-CS" smtClean="0"/>
              <a:t> </a:t>
            </a:r>
            <a:endParaRPr lang="sr-Latn-CS" smtClean="0"/>
          </a:p>
          <a:p>
            <a:pPr eaLnBrk="1" hangingPunct="1"/>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sr-Latn-CS" b="1" smtClean="0">
                <a:latin typeface="Comic Sans MS" pitchFamily="66" charset="0"/>
              </a:rPr>
              <a:t>Fleksibilnost u dejstvu?</a:t>
            </a:r>
            <a:endParaRPr lang="en-US" b="1" smtClean="0">
              <a:latin typeface="Comic Sans MS" pitchFamily="66" charset="0"/>
            </a:endParaRPr>
          </a:p>
        </p:txBody>
      </p:sp>
      <p:sp>
        <p:nvSpPr>
          <p:cNvPr id="15363" name="Rectangle 3"/>
          <p:cNvSpPr>
            <a:spLocks noGrp="1" noChangeArrowheads="1"/>
          </p:cNvSpPr>
          <p:nvPr>
            <p:ph idx="1"/>
          </p:nvPr>
        </p:nvSpPr>
        <p:spPr/>
        <p:txBody>
          <a:bodyPr/>
          <a:lstStyle/>
          <a:p>
            <a:pPr eaLnBrk="1" hangingPunct="1"/>
            <a:r>
              <a:rPr lang="sr-Latn-CS" b="1" smtClean="0">
                <a:solidFill>
                  <a:schemeClr val="tx2"/>
                </a:solidFill>
              </a:rPr>
              <a:t>Sposobnost</a:t>
            </a:r>
            <a:r>
              <a:rPr lang="en-US" b="1" smtClean="0">
                <a:solidFill>
                  <a:schemeClr val="tx2"/>
                </a:solidFill>
              </a:rPr>
              <a:t> ljudskog </a:t>
            </a:r>
            <a:r>
              <a:rPr lang="sr-Latn-CS" b="1" smtClean="0">
                <a:solidFill>
                  <a:schemeClr val="tx2"/>
                </a:solidFill>
              </a:rPr>
              <a:t>bića da svoje iskustvo formuliše kao nešto zamišljeno  i da svoj aktivitet  podredi  unutrašnjoj slici  ili ideji</a:t>
            </a:r>
            <a:endParaRPr lang="en-US" b="1" smtClean="0">
              <a:solidFill>
                <a:schemeClr val="tx2"/>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eaLnBrk="1" hangingPunct="1"/>
            <a:r>
              <a:rPr lang="sr-Latn-CS" sz="3600" b="1" smtClean="0">
                <a:latin typeface="Comic Sans MS" pitchFamily="66" charset="0"/>
              </a:rPr>
              <a:t>Veza  igre, stvaralaštva i fleksibilnosti</a:t>
            </a:r>
            <a:endParaRPr lang="en-US" sz="3600" b="1" smtClean="0">
              <a:latin typeface="Comic Sans MS" pitchFamily="66" charset="0"/>
            </a:endParaRPr>
          </a:p>
        </p:txBody>
      </p:sp>
      <p:sp>
        <p:nvSpPr>
          <p:cNvPr id="16387" name="Rectangle 3"/>
          <p:cNvSpPr>
            <a:spLocks noGrp="1" noChangeArrowheads="1"/>
          </p:cNvSpPr>
          <p:nvPr>
            <p:ph idx="1"/>
          </p:nvPr>
        </p:nvSpPr>
        <p:spPr/>
        <p:txBody>
          <a:bodyPr/>
          <a:lstStyle/>
          <a:p>
            <a:pPr eaLnBrk="1" hangingPunct="1">
              <a:buFont typeface="Wingdings" pitchFamily="2" charset="2"/>
              <a:buNone/>
            </a:pPr>
            <a:endParaRPr lang="sr-Cyrl-CS" sz="2800" b="1" smtClean="0"/>
          </a:p>
          <a:p>
            <a:pPr eaLnBrk="1" hangingPunct="1"/>
            <a:r>
              <a:rPr lang="sr-Latn-CS" sz="2800" b="1" smtClean="0">
                <a:solidFill>
                  <a:schemeClr val="tx2"/>
                </a:solidFill>
              </a:rPr>
              <a:t>Igra i stvaralaštvo obezbeđuju  raznoliku  upotrebu kapaciteta  fleksibilnosti: odvaja  čin i posledice -  smanjuje pritisak  i ukida  rizik</a:t>
            </a:r>
          </a:p>
          <a:p>
            <a:pPr eaLnBrk="1" hangingPunct="1"/>
            <a:r>
              <a:rPr lang="sr-Latn-CS" sz="2800" b="1" smtClean="0">
                <a:solidFill>
                  <a:schemeClr val="tx2"/>
                </a:solidFill>
              </a:rPr>
              <a:t>Sprečava da  promenjeni obrasci ostanu  fiksirani  i stalno ih vode u novu kombinatoriku</a:t>
            </a:r>
            <a:endParaRPr lang="en-US" sz="2800" b="1" smtClean="0">
              <a:solidFill>
                <a:schemeClr val="tx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fontScale="90000"/>
          </a:bodyPr>
          <a:lstStyle/>
          <a:p>
            <a:r>
              <a:rPr lang="sr-Latn-CS" sz="3600" b="1" dirty="0" smtClean="0">
                <a:latin typeface="Comic Sans MS" pitchFamily="66" charset="0"/>
              </a:rPr>
              <a:t>Promena odnosa prema igri  tokom XVII-XVIII veka</a:t>
            </a:r>
            <a:endParaRPr lang="en-US" sz="3600" b="1" dirty="0" smtClean="0">
              <a:latin typeface="Comic Sans MS" pitchFamily="66" charset="0"/>
            </a:endParaRPr>
          </a:p>
        </p:txBody>
      </p:sp>
      <p:sp>
        <p:nvSpPr>
          <p:cNvPr id="26627" name="Content Placeholder 2"/>
          <p:cNvSpPr>
            <a:spLocks noGrp="1"/>
          </p:cNvSpPr>
          <p:nvPr>
            <p:ph idx="1"/>
          </p:nvPr>
        </p:nvSpPr>
        <p:spPr/>
        <p:txBody>
          <a:bodyPr/>
          <a:lstStyle/>
          <a:p>
            <a:pPr>
              <a:buFont typeface="Wingdings" pitchFamily="2" charset="2"/>
              <a:buNone/>
            </a:pPr>
            <a:r>
              <a:rPr lang="sr-Latn-CS" dirty="0" smtClean="0">
                <a:solidFill>
                  <a:schemeClr val="tx2"/>
                </a:solidFill>
                <a:latin typeface="Comic Sans MS" pitchFamily="66" charset="0"/>
              </a:rPr>
              <a:t>1.Novi odnos prema igri vezuje se za  promenjen odnos prema detinjstvu: briga o očuvanju čistote deteta; zaštita deteta od “nepodesnih” igara i ponuda onih koje se smatraju “podesnim”</a:t>
            </a:r>
          </a:p>
          <a:p>
            <a:pPr>
              <a:buFont typeface="Wingdings" pitchFamily="2" charset="2"/>
              <a:buNone/>
            </a:pPr>
            <a:r>
              <a:rPr lang="sr-Latn-CS" dirty="0" smtClean="0">
                <a:solidFill>
                  <a:schemeClr val="tx2"/>
                </a:solidFill>
                <a:latin typeface="Comic Sans MS" pitchFamily="66" charset="0"/>
              </a:rPr>
              <a:t>2. Promena moralnog odnosa prema razonodi  i zabavi </a:t>
            </a:r>
            <a:endParaRPr lang="en-US" dirty="0" smtClean="0">
              <a:solidFill>
                <a:schemeClr val="tx2"/>
              </a:solidFill>
              <a:latin typeface="Comic Sans MS" pitchFamily="66"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sr-Latn-CS" dirty="0" smtClean="0">
                <a:latin typeface="Comic Sans MS" pitchFamily="66" charset="0"/>
              </a:rPr>
              <a:t>Od osude do prihvatanja</a:t>
            </a:r>
            <a:endParaRPr lang="en-US" dirty="0" smtClean="0">
              <a:latin typeface="Comic Sans MS" pitchFamily="66" charset="0"/>
            </a:endParaRPr>
          </a:p>
        </p:txBody>
      </p:sp>
      <p:sp>
        <p:nvSpPr>
          <p:cNvPr id="26627" name="Content Placeholder 2"/>
          <p:cNvSpPr>
            <a:spLocks noGrp="1"/>
          </p:cNvSpPr>
          <p:nvPr>
            <p:ph idx="1"/>
          </p:nvPr>
        </p:nvSpPr>
        <p:spPr>
          <a:xfrm>
            <a:off x="0" y="2133600"/>
            <a:ext cx="9144000" cy="3276600"/>
          </a:xfrm>
          <a:solidFill>
            <a:schemeClr val="bg1">
              <a:lumMod val="95000"/>
            </a:schemeClr>
          </a:solidFill>
        </p:spPr>
        <p:txBody>
          <a:bodyPr/>
          <a:lstStyle/>
          <a:p>
            <a:pPr>
              <a:buFont typeface="Wingdings" pitchFamily="2" charset="2"/>
              <a:buNone/>
              <a:defRPr/>
            </a:pPr>
            <a:r>
              <a:rPr lang="sr-Latn-CS" dirty="0" smtClean="0"/>
              <a:t> </a:t>
            </a:r>
            <a:endParaRPr lang="en-US" dirty="0" smtClean="0"/>
          </a:p>
        </p:txBody>
      </p:sp>
      <p:sp>
        <p:nvSpPr>
          <p:cNvPr id="4" name="Right Arrow Callout 3"/>
          <p:cNvSpPr/>
          <p:nvPr/>
        </p:nvSpPr>
        <p:spPr bwMode="auto">
          <a:xfrm>
            <a:off x="0" y="2286000"/>
            <a:ext cx="2209800" cy="2514600"/>
          </a:xfrm>
          <a:prstGeom prst="rightArrowCallout">
            <a:avLst/>
          </a:prstGeom>
          <a:solidFill>
            <a:schemeClr val="bg1">
              <a:lumMod val="95000"/>
            </a:schemeClr>
          </a:solidFill>
          <a:ln w="9525" cap="flat" cmpd="sng" algn="ctr">
            <a:noFill/>
            <a:prstDash val="solid"/>
            <a:round/>
            <a:headEnd type="none" w="med" len="med"/>
            <a:tailEnd type="none" w="med" len="med"/>
          </a:ln>
          <a:effectLst>
            <a:glow rad="228600">
              <a:schemeClr val="accent4">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defRPr/>
            </a:pPr>
            <a:r>
              <a:rPr lang="sr-Latn-CS" dirty="0"/>
              <a:t>Srednji vek: igra i zabava kao porok </a:t>
            </a:r>
            <a:endParaRPr lang="en-US" dirty="0"/>
          </a:p>
        </p:txBody>
      </p:sp>
      <p:sp>
        <p:nvSpPr>
          <p:cNvPr id="5" name="Right Arrow Callout 4"/>
          <p:cNvSpPr/>
          <p:nvPr/>
        </p:nvSpPr>
        <p:spPr bwMode="auto">
          <a:xfrm>
            <a:off x="1676400" y="2209800"/>
            <a:ext cx="2590800" cy="2667000"/>
          </a:xfrm>
          <a:prstGeom prst="rightArrowCallout">
            <a:avLst>
              <a:gd name="adj1" fmla="val 25000"/>
              <a:gd name="adj2" fmla="val 24503"/>
              <a:gd name="adj3" fmla="val 24444"/>
              <a:gd name="adj4" fmla="val 64977"/>
            </a:avLst>
          </a:prstGeom>
          <a:solidFill>
            <a:schemeClr val="bg1">
              <a:lumMod val="95000"/>
            </a:schemeClr>
          </a:solidFill>
          <a:ln w="9525" cap="flat" cmpd="sng" algn="ctr">
            <a:noFill/>
            <a:prstDash val="solid"/>
            <a:round/>
            <a:headEnd type="none" w="med" len="med"/>
            <a:tailEnd type="none" w="med" len="med"/>
          </a:ln>
          <a:effectLst>
            <a:glow rad="228600">
              <a:schemeClr val="accent1">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defRPr/>
            </a:pPr>
            <a:r>
              <a:rPr lang="sr-Latn-CS" dirty="0"/>
              <a:t>Renesansa igra  </a:t>
            </a:r>
          </a:p>
          <a:p>
            <a:pPr>
              <a:defRPr/>
            </a:pPr>
            <a:r>
              <a:rPr lang="sr-Latn-CS" dirty="0"/>
              <a:t>kao vrednosti  društva </a:t>
            </a:r>
            <a:endParaRPr lang="en-US" dirty="0"/>
          </a:p>
        </p:txBody>
      </p:sp>
      <p:sp>
        <p:nvSpPr>
          <p:cNvPr id="6" name="Right Arrow Callout 5"/>
          <p:cNvSpPr/>
          <p:nvPr/>
        </p:nvSpPr>
        <p:spPr bwMode="auto">
          <a:xfrm>
            <a:off x="3733800" y="2209800"/>
            <a:ext cx="2362200" cy="2743200"/>
          </a:xfrm>
          <a:prstGeom prst="rightArrowCallout">
            <a:avLst/>
          </a:prstGeom>
          <a:solidFill>
            <a:schemeClr val="bg1">
              <a:lumMod val="95000"/>
            </a:schemeClr>
          </a:solidFill>
          <a:ln w="9525" cap="flat" cmpd="sng" algn="ctr">
            <a:noFill/>
            <a:prstDash val="solid"/>
            <a:round/>
            <a:headEnd type="none" w="med" len="med"/>
            <a:tailEnd type="none" w="med" len="med"/>
          </a:ln>
          <a:effectLst>
            <a:glow rad="101600">
              <a:schemeClr val="accent4">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defRPr/>
            </a:pPr>
            <a:r>
              <a:rPr lang="sr-Latn-CS" dirty="0"/>
              <a:t>Moralist</a:t>
            </a:r>
            <a:r>
              <a:rPr lang="en-US" dirty="0" err="1"/>
              <a:t>i</a:t>
            </a:r>
            <a:r>
              <a:rPr lang="sr-Latn-CS" dirty="0"/>
              <a:t>podesne igre</a:t>
            </a:r>
          </a:p>
          <a:p>
            <a:pPr>
              <a:defRPr/>
            </a:pPr>
            <a:r>
              <a:rPr lang="sr-Latn-CS" dirty="0"/>
              <a:t>Jezuiti  unose igre u koledže</a:t>
            </a:r>
            <a:endParaRPr lang="en-US" dirty="0"/>
          </a:p>
        </p:txBody>
      </p:sp>
      <p:sp>
        <p:nvSpPr>
          <p:cNvPr id="7" name="Right Arrow Callout 6"/>
          <p:cNvSpPr/>
          <p:nvPr/>
        </p:nvSpPr>
        <p:spPr bwMode="auto">
          <a:xfrm>
            <a:off x="7391400" y="2133600"/>
            <a:ext cx="1905000" cy="2667000"/>
          </a:xfrm>
          <a:prstGeom prst="rightArrowCallout">
            <a:avLst/>
          </a:prstGeom>
          <a:solidFill>
            <a:schemeClr val="bg1">
              <a:lumMod val="95000"/>
            </a:schemeClr>
          </a:solidFill>
          <a:ln w="9525" cap="flat" cmpd="sng" algn="ctr">
            <a:noFill/>
            <a:prstDash val="solid"/>
            <a:round/>
            <a:headEnd type="none" w="med" len="med"/>
            <a:tailEnd type="none" w="med" len="med"/>
          </a:ln>
          <a:effectLst>
            <a:glow rad="101600">
              <a:schemeClr val="accent4">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defRPr/>
            </a:pPr>
            <a:r>
              <a:rPr lang="sr-Latn-CS" dirty="0"/>
              <a:t>Igra kao pravo </a:t>
            </a:r>
            <a:endParaRPr lang="en-US" dirty="0"/>
          </a:p>
        </p:txBody>
      </p:sp>
      <p:sp>
        <p:nvSpPr>
          <p:cNvPr id="8" name="Right Arrow Callout 7"/>
          <p:cNvSpPr/>
          <p:nvPr/>
        </p:nvSpPr>
        <p:spPr bwMode="auto">
          <a:xfrm>
            <a:off x="5638800" y="2209800"/>
            <a:ext cx="2209800" cy="2667000"/>
          </a:xfrm>
          <a:prstGeom prst="rightArrowCallout">
            <a:avLst/>
          </a:prstGeom>
          <a:solidFill>
            <a:schemeClr val="bg1">
              <a:lumMod val="95000"/>
            </a:schemeClr>
          </a:solidFill>
          <a:ln w="9525" cap="flat" cmpd="sng" algn="ctr">
            <a:noFill/>
            <a:prstDash val="solid"/>
            <a:round/>
            <a:headEnd type="none" w="med" len="med"/>
            <a:tailEnd type="none" w="med" len="med"/>
          </a:ln>
          <a:effectLst>
            <a:glow rad="101600">
              <a:schemeClr val="accent4">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defRPr/>
            </a:pPr>
            <a:r>
              <a:rPr lang="sr-Latn-CS" dirty="0"/>
              <a:t>Igra  kao  razvojna </a:t>
            </a:r>
          </a:p>
          <a:p>
            <a:pPr>
              <a:defRPr/>
            </a:pPr>
            <a:r>
              <a:rPr lang="sr-Latn-CS" dirty="0"/>
              <a:t>potreba,</a:t>
            </a:r>
          </a:p>
          <a:p>
            <a:pPr>
              <a:defRPr/>
            </a:pPr>
            <a:r>
              <a:rPr lang="sr-Latn-CS" dirty="0"/>
              <a:t>zabava</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2908</TotalTime>
  <Words>2438</Words>
  <Application>Microsoft Office PowerPoint</Application>
  <PresentationFormat>On-screen Show (4:3)</PresentationFormat>
  <Paragraphs>209</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Apex</vt:lpstr>
      <vt:lpstr>DEČJA IGRA</vt:lpstr>
      <vt:lpstr>Karakteristike</vt:lpstr>
      <vt:lpstr>Šta je još igra?</vt:lpstr>
      <vt:lpstr>PowerPoint Presentation</vt:lpstr>
      <vt:lpstr>Fleksibilnost –najpoželjnije svojstvo u evoluciji </vt:lpstr>
      <vt:lpstr>Fleksibilnost u dejstvu?</vt:lpstr>
      <vt:lpstr>Veza  igre, stvaralaštva i fleksibilnosti</vt:lpstr>
      <vt:lpstr>Promena odnosa prema igri  tokom XVII-XVIII veka</vt:lpstr>
      <vt:lpstr>Od osude do prihvatanja</vt:lpstr>
      <vt:lpstr>Shvatanja  igre </vt:lpstr>
      <vt:lpstr>Kognitivni konstruktivizam Ž.Pijažea </vt:lpstr>
      <vt:lpstr> Teorija  Vigotskog </vt:lpstr>
      <vt:lpstr>Podsetnik: Pijaže i Vigotski</vt:lpstr>
      <vt:lpstr>Vigotski:</vt:lpstr>
      <vt:lpstr>Socio-kulturna teorija igre (Rogoff,Edminston,Livinqst, Pay)</vt:lpstr>
      <vt:lpstr>Socio/kulturni konstruktivizam </vt:lpstr>
      <vt:lpstr>Socio/kulturni  konstruktivizam: igra i diskurs postmodernog doba</vt:lpstr>
      <vt:lpstr>Dete ima pravo na igru  (Konvencija o pravima  deteta, član 31)  </vt:lpstr>
      <vt:lpstr>Igra kao pravo </vt:lpstr>
      <vt:lpstr>Igra kao pravo</vt:lpstr>
      <vt:lpstr>Vrste igara</vt:lpstr>
      <vt:lpstr>Vrste igara</vt:lpstr>
      <vt:lpstr>Vrste igara</vt:lpstr>
      <vt:lpstr>Vrste igara</vt:lpstr>
      <vt:lpstr>Redosled  javljanja različitih vrsta igara </vt:lpstr>
      <vt:lpstr>PowerPoint Presentation</vt:lpstr>
      <vt:lpstr>PowerPoint Presentation</vt:lpstr>
      <vt:lpstr>Struktura, strukturalna obeležja  igre: iluzorni plan  i pravila</vt:lpstr>
      <vt:lpstr>Pravila  i iluzorni plan</vt:lpstr>
      <vt:lpstr>Uloga i funkcija iluzornog plana</vt:lpstr>
      <vt:lpstr>Odnos  iluzornog plana I pravila</vt:lpstr>
      <vt:lpstr> Zašto se deca igraju: prioriteti deteta u igri</vt:lpstr>
      <vt:lpstr>Još  nešto o karakteristikama...</vt:lpstr>
      <vt:lpstr>PowerPoint Presentation</vt:lpstr>
      <vt:lpstr>Istraživanje i  re/konstrukcija u igri </vt:lpstr>
      <vt:lpstr>Građenje  identiteta  u igri</vt:lpstr>
      <vt:lpstr>Komunikacija i interakcija  u igri </vt:lpstr>
      <vt:lpstr>Stvaranje simbola u igri. Igra kao transformacija, mašta</vt:lpstr>
      <vt:lpstr>PowerPoint Presentation</vt:lpstr>
      <vt:lpstr>Šta znači “kultivisanje” dečje  igre </vt:lpstr>
      <vt:lpstr>Uloge odraslih: posmatranje, slušanje, dijalog</vt:lpstr>
      <vt:lpstr>Kultivisanje dečje igre </vt:lpstr>
      <vt:lpstr>Priprema za školu</vt:lpstr>
      <vt:lpstr>PowerPoint Presentation</vt:lpstr>
      <vt:lpstr>PowerPoint Presentation</vt:lpstr>
      <vt:lpstr>Uloga vaspitača u igrama dece pripremne grupe</vt:lpstr>
    </vt:vector>
  </TitlesOfParts>
  <Company>BG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Dečja igra i razvijanje stvaralaštva</dc:title>
  <dc:creator>Krnjaja</dc:creator>
  <cp:lastModifiedBy>Mladen007</cp:lastModifiedBy>
  <cp:revision>307</cp:revision>
  <dcterms:created xsi:type="dcterms:W3CDTF">2010-02-09T20:36:53Z</dcterms:created>
  <dcterms:modified xsi:type="dcterms:W3CDTF">2020-04-23T11:00:27Z</dcterms:modified>
</cp:coreProperties>
</file>