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04246AD-C055-4601-AED1-F53BB4703801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832DC23-90E0-4D25-98A3-563D39878A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AKCIONA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07.04.2020.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83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CIKLUS AKCIONOG ISTRAŽIVANJA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Sedmo predavanje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43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Ciklus akcionog 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Metodologija ili put saznanja akcionog istraživanja , koje vaspitnu teoriju stavlja u polje prakse; razlikuje se od istraživačkih metodologija ciji se rezultati  svode na mehaničke, spoljašnje intervencije koje imaju za cilj „popravljanje“ odredjenih dimenzija prakse.</a:t>
            </a:r>
          </a:p>
          <a:p>
            <a:r>
              <a:rPr lang="sr-Latn-RS" dirty="0" smtClean="0"/>
              <a:t>Akciono istraživanje nije propisano van polja prakse, uniformno, isto za sve, „odozgo“, od strane države, ministarstva i sl. </a:t>
            </a:r>
          </a:p>
          <a:p>
            <a:r>
              <a:rPr lang="sr-Latn-RS" dirty="0" smtClean="0"/>
              <a:t>Akciono istraživanje se sprovodi uz istovremeno pedagoško delovanje u konkretnoj vaspitno – obrazovnoj situaciji.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7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Ciklus akcionog istrazivanja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Ciklus akcionog istraživanja predstavlja </a:t>
            </a:r>
            <a:r>
              <a:rPr lang="sr-Latn-RS" u="sng" dirty="0" smtClean="0"/>
              <a:t>spiralni tok </a:t>
            </a:r>
            <a:r>
              <a:rPr lang="sr-Latn-RS" dirty="0" smtClean="0"/>
              <a:t>(str.94, sl.1.), smenjivanja </a:t>
            </a:r>
            <a:r>
              <a:rPr lang="sr-Latn-RS" u="sng" dirty="0" smtClean="0"/>
              <a:t>4 faze</a:t>
            </a:r>
            <a:r>
              <a:rPr lang="sr-Latn-RS" dirty="0" smtClean="0"/>
              <a:t> : </a:t>
            </a:r>
            <a:r>
              <a:rPr lang="sr-Latn-RS" b="1" dirty="0" smtClean="0"/>
              <a:t>posmatranja </a:t>
            </a:r>
            <a:r>
              <a:rPr lang="sr-Latn-RS" dirty="0" smtClean="0"/>
              <a:t>, </a:t>
            </a:r>
            <a:r>
              <a:rPr lang="sr-Latn-RS" b="1" dirty="0" smtClean="0"/>
              <a:t>planiranja</a:t>
            </a:r>
            <a:r>
              <a:rPr lang="sr-Latn-RS" dirty="0" smtClean="0"/>
              <a:t> , </a:t>
            </a:r>
            <a:r>
              <a:rPr lang="sr-Latn-RS" b="1" dirty="0" smtClean="0"/>
              <a:t>akcije </a:t>
            </a:r>
            <a:r>
              <a:rPr lang="sr-Latn-RS" dirty="0" smtClean="0"/>
              <a:t>i </a:t>
            </a:r>
            <a:r>
              <a:rPr lang="sr-Latn-RS" b="1" dirty="0" smtClean="0"/>
              <a:t>refleksije.</a:t>
            </a:r>
          </a:p>
          <a:p>
            <a:r>
              <a:rPr lang="sr-Latn-RS" dirty="0" smtClean="0"/>
              <a:t>Redosled ovih faza nije odredjen  niti je precizirano da uvek počinje od iste </a:t>
            </a:r>
            <a:r>
              <a:rPr lang="sr-Latn-RS" dirty="0" smtClean="0"/>
              <a:t>faze</a:t>
            </a:r>
            <a:r>
              <a:rPr lang="sr-Latn-RS" dirty="0" smtClean="0"/>
              <a:t> </a:t>
            </a:r>
            <a:r>
              <a:rPr lang="sr-Latn-RS" dirty="0" smtClean="0"/>
              <a:t>u ciklusu.</a:t>
            </a:r>
          </a:p>
          <a:p>
            <a:pPr>
              <a:spcBef>
                <a:spcPts val="0"/>
              </a:spcBef>
            </a:pPr>
            <a:r>
              <a:rPr lang="sr-Latn-RS" dirty="0" smtClean="0"/>
              <a:t>Ovaj ciklični tok ima za cilj da premosti jaz između teorije i prakse i da utiče na praksu u smislu njenog poboljsanja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r-Latn-RS" dirty="0" smtClean="0"/>
              <a:t>   „ iznutra“, od strane vaspitača, koji postaju </a:t>
            </a:r>
            <a:r>
              <a:rPr lang="sr-Latn-RS" dirty="0" smtClean="0"/>
              <a:t>istovremeno             istraživači </a:t>
            </a:r>
            <a:r>
              <a:rPr lang="sr-Latn-RS" dirty="0" smtClean="0"/>
              <a:t>i organizatori i kreatori sopstvene prakse.</a:t>
            </a:r>
          </a:p>
          <a:p>
            <a:pPr marL="0" indent="0">
              <a:buNone/>
            </a:pPr>
            <a:r>
              <a:rPr lang="sr-Latn-RS" dirty="0"/>
              <a:t> </a:t>
            </a:r>
            <a:r>
              <a:rPr lang="sr-Latn-RS" dirty="0" smtClean="0"/>
              <a:t>   U praksi , ciklus akcionog istr. </a:t>
            </a:r>
            <a:r>
              <a:rPr lang="sr-Latn-RS" dirty="0"/>
              <a:t>p</a:t>
            </a:r>
            <a:r>
              <a:rPr lang="sr-Latn-RS" dirty="0" smtClean="0"/>
              <a:t>očinje procenom postojećeg stanja odnosno preispitivanjem postojećih uslova i utvrđivanjem da li  je potrebno uvesti neke promene,tj.  poboljšanja.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51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1.Planiranje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 izradi plana akcionog istraživanja treba uvek poći od toga da je vaspitno obrazovna praksa </a:t>
            </a:r>
            <a:r>
              <a:rPr lang="sr-Latn-RS" i="1" dirty="0" smtClean="0"/>
              <a:t>nepredvidiva</a:t>
            </a:r>
            <a:r>
              <a:rPr lang="sr-Latn-RS" dirty="0" smtClean="0"/>
              <a:t>. To znači  svaki plan akcionog istraživanja mora da bude dovoljno </a:t>
            </a:r>
            <a:r>
              <a:rPr lang="sr-Latn-RS" i="1" dirty="0" smtClean="0"/>
              <a:t>fleksibilan</a:t>
            </a:r>
            <a:r>
              <a:rPr lang="sr-Latn-RS" dirty="0" smtClean="0"/>
              <a:t> , kako bi mogao da se prilagodi svim nepredviđenim okolnostima.</a:t>
            </a:r>
          </a:p>
          <a:p>
            <a:r>
              <a:rPr lang="sr-Latn-RS" dirty="0" smtClean="0"/>
              <a:t>U planu treba računati na materijalne i organizacijske prepreke koje mogu da se pojave. </a:t>
            </a:r>
          </a:p>
          <a:p>
            <a:r>
              <a:rPr lang="sr-Latn-RS" dirty="0" smtClean="0"/>
              <a:t>Plan treba da sadrži </a:t>
            </a:r>
            <a:r>
              <a:rPr lang="sr-Latn-RS" i="1" dirty="0" smtClean="0"/>
              <a:t>strategiju</a:t>
            </a:r>
            <a:r>
              <a:rPr lang="sr-Latn-RS" dirty="0" smtClean="0"/>
              <a:t> koja bi omogućila  vaspitačima da pređu granice postojećih prepreka na koje nailaze u kontekstu njihovog rada i da se osposobe za bolji i kvalitetniji  vaspitno obrazovni rad.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0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2. Akcija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Akcija predstavlja mudro smišljenu </a:t>
            </a:r>
            <a:r>
              <a:rPr lang="sr-Latn-RS" i="1" dirty="0" smtClean="0"/>
              <a:t>varijaciju</a:t>
            </a:r>
            <a:r>
              <a:rPr lang="sr-Latn-RS" dirty="0" smtClean="0"/>
              <a:t> postojeće prakse koju treba poboljšati. Ona se oslanja na plan, ali ne može biti u potpunosti njime kontrolisana. Ona je uslovljena prethodnom praksom , </a:t>
            </a:r>
            <a:r>
              <a:rPr lang="sr-Latn-RS" i="1" dirty="0" smtClean="0"/>
              <a:t>dinamična</a:t>
            </a:r>
            <a:r>
              <a:rPr lang="sr-Latn-RS" dirty="0" smtClean="0"/>
              <a:t> je , </a:t>
            </a:r>
            <a:r>
              <a:rPr lang="sr-Latn-RS" i="1" dirty="0" smtClean="0"/>
              <a:t>podložna promenama</a:t>
            </a:r>
            <a:r>
              <a:rPr lang="sr-Latn-RS" dirty="0" smtClean="0"/>
              <a:t> i zahteva </a:t>
            </a:r>
            <a:r>
              <a:rPr lang="sr-Latn-RS" i="1" dirty="0" smtClean="0"/>
              <a:t>brzo odlučivanje</a:t>
            </a:r>
            <a:r>
              <a:rPr lang="sr-Latn-RS" dirty="0" smtClean="0"/>
              <a:t> o onome što u daljoj situaciji treba učiniti. </a:t>
            </a:r>
          </a:p>
          <a:p>
            <a:r>
              <a:rPr lang="sr-Latn-RS" dirty="0" smtClean="0"/>
              <a:t>U akcijama treba pregovarati i </a:t>
            </a:r>
            <a:r>
              <a:rPr lang="sr-Latn-RS" i="1" dirty="0" smtClean="0"/>
              <a:t>činiti kompromise </a:t>
            </a:r>
            <a:r>
              <a:rPr lang="sr-Latn-RS" dirty="0" smtClean="0"/>
              <a:t>i biti uvežban u praktičnom razmišljanju.</a:t>
            </a:r>
          </a:p>
          <a:p>
            <a:r>
              <a:rPr lang="sr-Latn-RS" dirty="0" smtClean="0"/>
              <a:t>U akcijama treba biti </a:t>
            </a:r>
            <a:r>
              <a:rPr lang="sr-Latn-RS" i="1" dirty="0" smtClean="0"/>
              <a:t>zadovoljan</a:t>
            </a:r>
            <a:r>
              <a:rPr lang="sr-Latn-RS" dirty="0" smtClean="0"/>
              <a:t> i </a:t>
            </a:r>
            <a:r>
              <a:rPr lang="sr-Latn-RS" i="1" dirty="0" smtClean="0"/>
              <a:t>skromnim pomacima </a:t>
            </a:r>
            <a:r>
              <a:rPr lang="sr-Latn-RS" dirty="0" smtClean="0"/>
              <a:t>u određenom trenutku a veće promene će se postupno dešavati boljim razumevanjem i poboljsanjem ukupnih okolnosti u kojima se praksa odvija.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79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3. Praćenje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Praćenje i posmatranje je potrebno da bi se utvrdio </a:t>
            </a:r>
            <a:r>
              <a:rPr lang="sr-Latn-RS" i="1" dirty="0" smtClean="0"/>
              <a:t>efekat </a:t>
            </a:r>
            <a:r>
              <a:rPr lang="sr-Latn-RS" dirty="0" smtClean="0"/>
              <a:t>odnosno učinak akcije.</a:t>
            </a:r>
          </a:p>
          <a:p>
            <a:r>
              <a:rPr lang="sr-Latn-RS" dirty="0" smtClean="0"/>
              <a:t>Svaku akciju je nužno pažljivo pratiti jer je ona uvek ograničena preprekama koje donosi nepredvidiva realnost. </a:t>
            </a:r>
          </a:p>
          <a:p>
            <a:r>
              <a:rPr lang="sr-Latn-RS" dirty="0" smtClean="0"/>
              <a:t>Praćenje podrazumeva </a:t>
            </a:r>
            <a:r>
              <a:rPr lang="sr-Latn-RS" i="1" dirty="0" smtClean="0"/>
              <a:t>ostavljanje dokumentacije </a:t>
            </a:r>
            <a:r>
              <a:rPr lang="sr-Latn-RS" dirty="0" smtClean="0"/>
              <a:t>koja služi kao osnova za kasnije korišćenje iskustvima.</a:t>
            </a:r>
          </a:p>
          <a:p>
            <a:r>
              <a:rPr lang="sr-Latn-RS" dirty="0" smtClean="0"/>
              <a:t>Planovi praćenja </a:t>
            </a:r>
            <a:r>
              <a:rPr lang="sr-Latn-RS" i="1" dirty="0" smtClean="0"/>
              <a:t>ne smeju biti usko ograničeni</a:t>
            </a:r>
            <a:r>
              <a:rPr lang="sr-Latn-RS" dirty="0" smtClean="0"/>
              <a:t> sa unapred postavljenim kategorijama praćenja.</a:t>
            </a:r>
          </a:p>
          <a:p>
            <a:r>
              <a:rPr lang="sr-Latn-RS" dirty="0" smtClean="0"/>
              <a:t>Potrebno je pažljivo pratiti </a:t>
            </a:r>
            <a:r>
              <a:rPr lang="sr-Latn-RS" i="1" dirty="0" smtClean="0"/>
              <a:t>proces </a:t>
            </a:r>
            <a:r>
              <a:rPr lang="sr-Latn-RS" dirty="0" smtClean="0"/>
              <a:t>akcije,</a:t>
            </a:r>
            <a:r>
              <a:rPr lang="sr-Latn-RS" i="1" dirty="0" smtClean="0"/>
              <a:t>okolnosti </a:t>
            </a:r>
            <a:r>
              <a:rPr lang="sr-Latn-RS" dirty="0" smtClean="0"/>
              <a:t>pod kojima se akcija odvija, željene i neželjene </a:t>
            </a:r>
            <a:r>
              <a:rPr lang="sr-Latn-RS" i="1" dirty="0" smtClean="0"/>
              <a:t>učinke</a:t>
            </a:r>
            <a:r>
              <a:rPr lang="sr-Latn-RS" dirty="0" smtClean="0"/>
              <a:t>, </a:t>
            </a:r>
            <a:r>
              <a:rPr lang="sr-Latn-RS" i="1" dirty="0" smtClean="0"/>
              <a:t>prepreke</a:t>
            </a:r>
            <a:r>
              <a:rPr lang="sr-Latn-RS" dirty="0" smtClean="0"/>
              <a:t> na koje učesnici nailaze kao i sve ostale pojave koje se dogadjaju.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25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4. Refleksija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Refleksija prestavlja ponovno vraćanje ( </a:t>
            </a:r>
            <a:r>
              <a:rPr lang="sr-Latn-RS" i="1" dirty="0" smtClean="0"/>
              <a:t>retrospektivu</a:t>
            </a:r>
            <a:r>
              <a:rPr lang="sr-Latn-RS" dirty="0" smtClean="0"/>
              <a:t>) na akciju koja je zabeležena praćenjem.</a:t>
            </a:r>
          </a:p>
          <a:p>
            <a:r>
              <a:rPr lang="sr-Latn-RS" dirty="0" smtClean="0"/>
              <a:t>Ona uzima u obzir sve uslove  i okolnosti u kojima se akcija odvijala.</a:t>
            </a:r>
          </a:p>
          <a:p>
            <a:r>
              <a:rPr lang="sr-Latn-RS" dirty="0" smtClean="0"/>
              <a:t>Refleksija uljučuje i </a:t>
            </a:r>
            <a:r>
              <a:rPr lang="sr-Latn-RS" i="1" dirty="0" smtClean="0"/>
              <a:t>diskurs</a:t>
            </a:r>
            <a:r>
              <a:rPr lang="sr-Latn-RS" dirty="0" smtClean="0"/>
              <a:t> tj. raspravu među ucesnicima akcije u kojem treba da se rekonstruiše značenje onoga do čega se došlo, kako bi se stvorio temelj za reviziju plana.</a:t>
            </a:r>
          </a:p>
          <a:p>
            <a:r>
              <a:rPr lang="sr-Latn-RS" dirty="0" smtClean="0"/>
              <a:t>Refleksija ima </a:t>
            </a:r>
            <a:r>
              <a:rPr lang="sr-Latn-RS" i="1" dirty="0" smtClean="0"/>
              <a:t>evaluacijski</a:t>
            </a:r>
            <a:r>
              <a:rPr lang="sr-Latn-RS" dirty="0" smtClean="0"/>
              <a:t> karakter – vrednuje akciju i predlaže način prevladavanja problema na koje se nailazilo u akciji</a:t>
            </a:r>
            <a:r>
              <a:rPr lang="sr-Latn-RS" dirty="0" smtClean="0"/>
              <a:t>.	</a:t>
            </a:r>
            <a:r>
              <a:rPr lang="sr-Latn-RS" sz="1800" dirty="0" smtClean="0"/>
              <a:t>(Skripta: Akciona istraživanja; 93-98.)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62084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117</TotalTime>
  <Words>562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AKCIONA ISTRAŽIVANJA</vt:lpstr>
      <vt:lpstr>CIKLUS AKCIONOG ISTRAŽIVANJA</vt:lpstr>
      <vt:lpstr>Ciklus akcionog istraživanja</vt:lpstr>
      <vt:lpstr>Ciklus akcionog istrazivanja</vt:lpstr>
      <vt:lpstr>1.Planiranje </vt:lpstr>
      <vt:lpstr>2. Akcija</vt:lpstr>
      <vt:lpstr>3. Praćenje</vt:lpstr>
      <vt:lpstr>4. Refleksija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AKCIONA ISTRAŽIVANJA</dc:title>
  <dc:creator>Dragana</dc:creator>
  <cp:lastModifiedBy>Dragana</cp:lastModifiedBy>
  <cp:revision>19</cp:revision>
  <dcterms:created xsi:type="dcterms:W3CDTF">2020-04-05T20:10:52Z</dcterms:created>
  <dcterms:modified xsi:type="dcterms:W3CDTF">2020-04-05T22:11:17Z</dcterms:modified>
</cp:coreProperties>
</file>