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17E6-BE9E-4304-B99F-7F7F19164EB0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92CC-330E-43E5-9A79-1CFE96D7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5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17E6-BE9E-4304-B99F-7F7F19164EB0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92CC-330E-43E5-9A79-1CFE96D7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0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17E6-BE9E-4304-B99F-7F7F19164EB0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92CC-330E-43E5-9A79-1CFE96D7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8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17E6-BE9E-4304-B99F-7F7F19164EB0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92CC-330E-43E5-9A79-1CFE96D7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43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17E6-BE9E-4304-B99F-7F7F19164EB0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92CC-330E-43E5-9A79-1CFE96D7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7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17E6-BE9E-4304-B99F-7F7F19164EB0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92CC-330E-43E5-9A79-1CFE96D7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18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17E6-BE9E-4304-B99F-7F7F19164EB0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92CC-330E-43E5-9A79-1CFE96D7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97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17E6-BE9E-4304-B99F-7F7F19164EB0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92CC-330E-43E5-9A79-1CFE96D7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3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17E6-BE9E-4304-B99F-7F7F19164EB0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92CC-330E-43E5-9A79-1CFE96D7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1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17E6-BE9E-4304-B99F-7F7F19164EB0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92CC-330E-43E5-9A79-1CFE96D7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8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17E6-BE9E-4304-B99F-7F7F19164EB0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92CC-330E-43E5-9A79-1CFE96D7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017E6-BE9E-4304-B99F-7F7F19164EB0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592CC-330E-43E5-9A79-1CFE96D78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1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/>
              <a:t>Тумачење приче за децу и других прозних књижевних текстова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 smtClean="0"/>
              <a:t>Стр. 124-142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997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Тумачење бајке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000" dirty="0" smtClean="0"/>
              <a:t>Око педагошке вредности бајке у литератури постоје опречна мишљења – с једне стране, бајка преноси нетсваран свет испуњен шокантним и идеализованим ситуацијама, а може изазвати страх и нелагодност, али бајка увек има оптимистичку поруку, богатство раскошних потских слика, занимљивих и чудесних ликова</a:t>
            </a:r>
          </a:p>
          <a:p>
            <a:r>
              <a:rPr lang="sr-Cyrl-CS" sz="2000" dirty="0" smtClean="0"/>
              <a:t>Преовладава мишљење да бајка има велику васпитну вредност јер исмејава пороке и садржи дубоке народне мудрости, а поучност је ненаметљива јер је исказана кроз занимљиву фабулу и јасне слике</a:t>
            </a:r>
          </a:p>
          <a:p>
            <a:r>
              <a:rPr lang="sr-Cyrl-CS" sz="2000" dirty="0" smtClean="0"/>
              <a:t>Ипак, деци стално треба указивати на то да је бајка прича у којој је све могуће и да се не може потпуно поистоветити са стварним светом – треба указати на сличности и разлике између та два света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85348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3600" dirty="0" smtClean="0"/>
              <a:t>Ток усмерене активности тумачења бајке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sr-Cyrl-CS" sz="2400" dirty="0" smtClean="0"/>
              <a:t>емоционално-интелектуална припрема деце</a:t>
            </a:r>
          </a:p>
          <a:p>
            <a:pPr marL="457200" indent="-457200">
              <a:buAutoNum type="arabicPeriod"/>
            </a:pPr>
            <a:r>
              <a:rPr lang="sr-Cyrl-CS" sz="2400" dirty="0" smtClean="0"/>
              <a:t>најава и изражајно читање или казивање</a:t>
            </a:r>
          </a:p>
          <a:p>
            <a:pPr marL="457200" indent="-457200">
              <a:buAutoNum type="arabicPeriod"/>
            </a:pPr>
            <a:r>
              <a:rPr lang="sr-Cyrl-CS" sz="2400" dirty="0" smtClean="0"/>
              <a:t>психолошка пауза и провера доживљаја</a:t>
            </a:r>
          </a:p>
          <a:p>
            <a:pPr marL="457200" indent="-457200">
              <a:buAutoNum type="arabicPeriod"/>
            </a:pPr>
            <a:r>
              <a:rPr lang="sr-Cyrl-CS" sz="2400" dirty="0" smtClean="0"/>
              <a:t>препричавање или поновно казивање</a:t>
            </a:r>
          </a:p>
          <a:p>
            <a:pPr marL="457200" indent="-457200">
              <a:buAutoNum type="arabicPeriod"/>
            </a:pPr>
            <a:r>
              <a:rPr lang="sr-Cyrl-CS" sz="2400" dirty="0" smtClean="0"/>
              <a:t>тумачење фабуле</a:t>
            </a:r>
          </a:p>
          <a:p>
            <a:pPr marL="457200" indent="-457200">
              <a:buAutoNum type="arabicPeriod"/>
            </a:pPr>
            <a:r>
              <a:rPr lang="sr-Cyrl-CS" sz="2400" dirty="0" smtClean="0"/>
              <a:t>тумачење ликова и њихових поступака</a:t>
            </a:r>
          </a:p>
          <a:p>
            <a:pPr marL="457200" indent="-457200">
              <a:buAutoNum type="arabicPeriod"/>
            </a:pPr>
            <a:r>
              <a:rPr lang="sr-Cyrl-CS" sz="2400" dirty="0" smtClean="0"/>
              <a:t>уочавање етичког слоја</a:t>
            </a:r>
          </a:p>
          <a:p>
            <a:pPr marL="457200" indent="-457200">
              <a:buAutoNum type="arabicPeriod"/>
            </a:pPr>
            <a:r>
              <a:rPr lang="sr-Cyrl-CS" sz="2400" dirty="0" smtClean="0"/>
              <a:t>уочавање неких језичких и стилских особености</a:t>
            </a:r>
          </a:p>
          <a:p>
            <a:pPr marL="457200" indent="-457200">
              <a:buAutoNum type="arabicPeriod"/>
            </a:pPr>
            <a:r>
              <a:rPr lang="sr-Cyrl-CS" sz="2400" dirty="0" smtClean="0"/>
              <a:t>завршни део активности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2360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Тумачење басне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000" dirty="0" smtClean="0"/>
              <a:t>Посебност басне огледа се у њеном алегоријском значењу</a:t>
            </a:r>
          </a:p>
          <a:p>
            <a:r>
              <a:rPr lang="sr-Cyrl-CS" sz="2000" dirty="0" smtClean="0"/>
              <a:t>У басни је присутан црно-бели начин карактеризације животиња, те се истиче једна доминантна карактеристика док се остале потискују</a:t>
            </a:r>
          </a:p>
          <a:p>
            <a:r>
              <a:rPr lang="sr-Cyrl-CS" sz="2000" dirty="0" smtClean="0"/>
              <a:t>басна има наглашену моралну и дидактичнку усмереност</a:t>
            </a:r>
          </a:p>
          <a:p>
            <a:r>
              <a:rPr lang="sr-Cyrl-CS" sz="2000" dirty="0" smtClean="0"/>
              <a:t>иако понекад басна може изражавати моралне ставове примерене неким ранијим временима, али не и данашњем, било би погрешно мењати завршетак басне, јер би то представљало кршење интегритета уметничког дела</a:t>
            </a:r>
          </a:p>
          <a:p>
            <a:r>
              <a:rPr lang="sr-Cyrl-CS" sz="2000" dirty="0" smtClean="0"/>
              <a:t>о том проблему треба размишљати приликом избора дела, а измене се могу евентуално радити и креативним активностима након читања, али не и у самом тексту</a:t>
            </a:r>
          </a:p>
          <a:p>
            <a:r>
              <a:rPr lang="sr-Cyrl-CS" sz="2000" smtClean="0"/>
              <a:t>по структури усмерене активности обрада басне се не разликује од других епских врста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66625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Емоционално-интелектуална припрема деце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1800" dirty="0" smtClean="0"/>
              <a:t>Пре самог читања/причања мора да постоји одређена емоционално-интелектуална припрема деце, чији је циљ да се она доведу у стање емоционалне напетости и интелектуалне радозналости</a:t>
            </a:r>
          </a:p>
          <a:p>
            <a:r>
              <a:rPr lang="sr-Cyrl-CS" sz="1800" dirty="0" smtClean="0"/>
              <a:t>Та припрема не мора бити строго временски и садржајно одређена, али мора бити у функцији доживљаја дела и процеса сазнавања</a:t>
            </a:r>
          </a:p>
          <a:p>
            <a:r>
              <a:rPr lang="sr-Cyrl-CS" sz="1800" dirty="0" smtClean="0"/>
              <a:t>Уколико у тексту постоје непознате речи њих треба објаснити пре или после читања, али никако не прекидати процес читања</a:t>
            </a:r>
          </a:p>
          <a:p>
            <a:r>
              <a:rPr lang="sr-Cyrl-CS" sz="1800" dirty="0" smtClean="0"/>
              <a:t>Непознате речи могу се искористити и за мотивисање деце, тако што се употребе у говору, а онда се усмери дечја радозналост ка тексту у којем ће се појавити</a:t>
            </a:r>
          </a:p>
          <a:p>
            <a:r>
              <a:rPr lang="sr-Cyrl-CS" sz="1800" dirty="0" smtClean="0"/>
              <a:t>У овој фази потребно је остварити и техничку припрему – постарати се да све што би деци могло да омета пажњу буде отклоњено, сачекати да се деца потпуно умире...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36084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sz="3600" dirty="0" smtClean="0"/>
              <a:t>Интерпретативно читање – причање текста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1800" dirty="0" smtClean="0"/>
              <a:t>Интерпретативно (изражајно) читање или причање је први корак у тумачењу текста</a:t>
            </a:r>
          </a:p>
          <a:p>
            <a:r>
              <a:rPr lang="sr-Cyrl-CS" sz="1800" dirty="0" smtClean="0"/>
              <a:t>То читање не сме бити суво, хладно и равнодушно, већ с топлином, са променама тона и темпа, уверљиво и драмско</a:t>
            </a:r>
          </a:p>
          <a:p>
            <a:r>
              <a:rPr lang="sr-Cyrl-CS" sz="1800" dirty="0" smtClean="0"/>
              <a:t>Да би се избегло опадање пажње деце потребно је да буду удобно смештена, да могу јасно да виде васпитача и сва средства која употребљава. Неудобан положај или седење на поду онемогућавају дужу концентрацију</a:t>
            </a:r>
          </a:p>
          <a:p>
            <a:r>
              <a:rPr lang="sr-Cyrl-CS" sz="1800" dirty="0" smtClean="0"/>
              <a:t>Васпитач треба да чита дело у континуитету, стојећи. Не треба шетати у току читања, нити правити претерану гестикулацију и непотребне гримасе, јер тиме се одвлачи пажња са текста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52004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3200" dirty="0" smtClean="0"/>
              <a:t>Психолошка пауза ради сређивања утисака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000" dirty="0" smtClean="0"/>
              <a:t>По завршетку читања не трба нагло кретати с места читања, нити нагло започињати разговор с децом</a:t>
            </a:r>
          </a:p>
          <a:p>
            <a:r>
              <a:rPr lang="sr-Cyrl-CS" sz="2000" dirty="0" smtClean="0"/>
              <a:t>Након читања треба да уследи неколико тренутака ћутања, како би деца средила утиске, а васпитач имао прилику да осмотри њихове реакције и створену атмосферу</a:t>
            </a:r>
          </a:p>
          <a:p>
            <a:r>
              <a:rPr lang="sr-Cyrl-CS" sz="2000" dirty="0" smtClean="0"/>
              <a:t>Повратак из света књижђевног дела у свет стварности не треба да буде нагао, а васпитач своје прво питање након читања текста треба да прилагоди претпостављеном расположењу деце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25453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Провера доживљаја дела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1800" dirty="0" smtClean="0"/>
              <a:t>После паузе васпитач подстиче децу на изражавање првих утисака</a:t>
            </a:r>
          </a:p>
          <a:p>
            <a:r>
              <a:rPr lang="sr-Cyrl-CS" sz="1800" dirty="0" smtClean="0"/>
              <a:t>Полази се од најснажнијег утиска, тако што се од детета тражи да да саопшти шта се њему највише допала, а шта не, и као се осећало током слушања</a:t>
            </a:r>
          </a:p>
          <a:p>
            <a:r>
              <a:rPr lang="sr-Cyrl-CS" sz="1800" dirty="0" smtClean="0"/>
              <a:t>Након најснажније утиска прелази се на остале, појединачне утиске и закључке</a:t>
            </a:r>
          </a:p>
          <a:p>
            <a:r>
              <a:rPr lang="sr-Cyrl-CS" sz="1800" dirty="0" smtClean="0"/>
              <a:t>Ако се дође до закључка да дело није најправилније схваћено или није оставило значајније утиске, приступамо поновном читању, освеженом новим детаљима и радно-игровним средствима</a:t>
            </a:r>
          </a:p>
          <a:p>
            <a:r>
              <a:rPr lang="sr-Cyrl-CS" sz="1800" dirty="0" smtClean="0"/>
              <a:t>Искуства треба користити приликом следећег читања истог текста наредним генерацијама или групама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71515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Тумачење фабуле књижевног дела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000" dirty="0" smtClean="0"/>
              <a:t>Иако се у пракси овај део своди на препричавање, он не треба да подразумева само то</a:t>
            </a:r>
          </a:p>
          <a:p>
            <a:r>
              <a:rPr lang="sr-Cyrl-CS" sz="2000" dirty="0" smtClean="0"/>
              <a:t>Пажљиво одабраним и добро формулисаним питањима децу водимо кроз читав садржај дела како би га схватила дубље и шире од првобитних утисака</a:t>
            </a:r>
          </a:p>
          <a:p>
            <a:r>
              <a:rPr lang="sr-Cyrl-CS" sz="2000" dirty="0" smtClean="0"/>
              <a:t>Од деце млађег узраста тражимо површне одговоре, а старију децу подстичемо потпитањима да дају опширније одговоре</a:t>
            </a:r>
          </a:p>
          <a:p>
            <a:r>
              <a:rPr lang="sr-Cyrl-CS" sz="2000" dirty="0" smtClean="0"/>
              <a:t>У току разматрања садржаја, уз помоћ питања, слика и других средстава, деца своја запажања могу да вежу за неко своје лично искуство или доживљај</a:t>
            </a:r>
          </a:p>
          <a:p>
            <a:r>
              <a:rPr lang="sr-Cyrl-CS" sz="2000" dirty="0" smtClean="0"/>
              <a:t>Препричавање није само себи циљ – помоћу њега деца утврђују редослед догађаја, сазнају више о времену и месту догађаја, уочавају ликове који су носиоци радњи и идеја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8903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Тумачење ликова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 smtClean="0"/>
              <a:t>Тумачење ликова је веома важна етапа у разматрању садржаја дела</a:t>
            </a:r>
          </a:p>
          <a:p>
            <a:r>
              <a:rPr lang="sr-Cyrl-CS" sz="2400" dirty="0" smtClean="0"/>
              <a:t>Циљ разговора о ликовима је да се уоче спољашње и унутрашње особине, да се прате њихови поступци и да се, у складу са дечјим могућностима, процењују и вреднују</a:t>
            </a:r>
          </a:p>
          <a:p>
            <a:r>
              <a:rPr lang="sr-Cyrl-CS" sz="2400" dirty="0" smtClean="0"/>
              <a:t>Са децом овог узраста не може се радити комплексна анализа, али се могу издвајати појединачне особине које се илуструју одговарајућим поступцима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2416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Етички смисао дела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 smtClean="0"/>
              <a:t>Овај слој је од изузетног значаја за остварење васпитних циљева</a:t>
            </a:r>
          </a:p>
          <a:p>
            <a:r>
              <a:rPr lang="sr-Cyrl-CS" sz="2400" dirty="0" smtClean="0"/>
              <a:t>Не треба тражити да деца експлицитно изразе поруку дела, већ их навести да износе своја сазнања и ставове према ликовима и појавама у делу, да сама процењују шта је позитивно, а шта није</a:t>
            </a:r>
          </a:p>
          <a:p>
            <a:r>
              <a:rPr lang="sr-Cyrl-CS" sz="2400" dirty="0" smtClean="0"/>
              <a:t>Инсистирање и наметање етичке поруке није препоручљиво – закључци су најсврсисходнији уколико дете само дође до њих у току рада на садржају дела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0833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Уочавање језичко-стилских особености дела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000" dirty="0" smtClean="0"/>
              <a:t>Уочавањем распореда делова прозног текста деца се оспособљавају да примећују елементе композиције, да би касније и сама постала способна да се изражавају по неком унапред припремљеном редоследу</a:t>
            </a:r>
          </a:p>
          <a:p>
            <a:r>
              <a:rPr lang="sr-Cyrl-CS" sz="2000" dirty="0" smtClean="0"/>
              <a:t>Тражити од деце да примете ко прича причу, које речи су необичне, шта се постигло њима, коју би реч дете употребило уместо речи које му звуче чудно...</a:t>
            </a:r>
          </a:p>
          <a:p>
            <a:r>
              <a:rPr lang="sr-Cyrl-CS" sz="2000" dirty="0" smtClean="0"/>
              <a:t>На тај начин се анализа књижевног дела наставља у говорну игру</a:t>
            </a:r>
          </a:p>
          <a:p>
            <a:r>
              <a:rPr lang="sr-Cyrl-CS" sz="2000" dirty="0" smtClean="0"/>
              <a:t>Садржај текста може се користити као основа за игровне активности и у пориоду од неколико дана након обраде дела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4942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1033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Тумачење приче за децу и других прозних књижевних текстова</vt:lpstr>
      <vt:lpstr>Емоционално-интелектуална припрема деце</vt:lpstr>
      <vt:lpstr>Интерпретативно читање – причање текста</vt:lpstr>
      <vt:lpstr>Психолошка пауза ради сређивања утисака</vt:lpstr>
      <vt:lpstr>Провера доживљаја дела</vt:lpstr>
      <vt:lpstr>Тумачење фабуле књижевног дела</vt:lpstr>
      <vt:lpstr>Тумачење ликова</vt:lpstr>
      <vt:lpstr>Етички смисао дела</vt:lpstr>
      <vt:lpstr>Уочавање језичко-стилских особености дела</vt:lpstr>
      <vt:lpstr>Тумачење бајке</vt:lpstr>
      <vt:lpstr>Ток усмерене активности тумачења бајке</vt:lpstr>
      <vt:lpstr>Тумачење басне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Тумачење приче за децу и других прозних књижевних текстова</dc:title>
  <dc:creator>Ivan</dc:creator>
  <cp:lastModifiedBy>Ivan</cp:lastModifiedBy>
  <cp:revision>10</cp:revision>
  <dcterms:created xsi:type="dcterms:W3CDTF">2012-05-22T12:26:55Z</dcterms:created>
  <dcterms:modified xsi:type="dcterms:W3CDTF">2012-05-22T14:36:09Z</dcterms:modified>
</cp:coreProperties>
</file>