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88" r:id="rId4"/>
    <p:sldId id="291" r:id="rId5"/>
    <p:sldId id="275" r:id="rId6"/>
    <p:sldId id="273" r:id="rId7"/>
    <p:sldId id="261" r:id="rId8"/>
    <p:sldId id="262" r:id="rId9"/>
    <p:sldId id="263" r:id="rId10"/>
    <p:sldId id="277" r:id="rId11"/>
    <p:sldId id="278" r:id="rId12"/>
    <p:sldId id="279" r:id="rId13"/>
    <p:sldId id="292" r:id="rId14"/>
    <p:sldId id="280" r:id="rId15"/>
    <p:sldId id="281" r:id="rId16"/>
    <p:sldId id="268" r:id="rId17"/>
    <p:sldId id="276" r:id="rId18"/>
    <p:sldId id="282" r:id="rId19"/>
    <p:sldId id="28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ČENJE / IGRA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KAKAV JE STATUS UČENJA KROZ IGRU?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imboličk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igr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ignalizacija – davanje signala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ignifikacija – stvaranje upotreba znakova/simbola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imbolička f-ja – se javlja u 2. god. života: odložena imitacija, gestovi, govor, san, aktivnosti “kao da”, grafičko prikazivanje, mentalne slike, </a:t>
            </a:r>
          </a:p>
          <a:p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Simbolička igra – kombinacija govora, simboličkih objekata , gestova i ličnosti – uloga koje deca igraju,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ete ima dvojnu ulogu i šalje i prima poruke, igra ulogu drugog i posmatrač je te uloge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ikcija, stvaranje iluzornog plana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ašto se javlja simbolička igra?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Z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bog nerealizovanih potreba i želja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ad u detinjsvu ne bi bilo nerealizovanih potreba i želja ne bilo ni igre (Vigotski)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ete želi da bude odraslo, nezavisno, da dominira, da se samopotvrđuje, da smanji odvojenost od sveta odraslih.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Raskorak između potreba i motiva i sposobnosti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r. dete kobajagi spava, pije iz prazne ćaše – radi “u prazno” – ono vežba – </a:t>
            </a:r>
            <a:r>
              <a:rPr lang="sr-Latn-RS" u="sng" dirty="0" smtClean="0">
                <a:latin typeface="Times New Roman" pitchFamily="18" charset="0"/>
                <a:cs typeface="Times New Roman" pitchFamily="18" charset="0"/>
              </a:rPr>
              <a:t>pokušava i uspeva – to dovodi do zadovoljstva, deluje </a:t>
            </a:r>
            <a:r>
              <a:rPr lang="sr-Latn-RS" u="sng" dirty="0" smtClean="0">
                <a:latin typeface="Times New Roman" pitchFamily="18" charset="0"/>
                <a:cs typeface="Times New Roman" pitchFamily="18" charset="0"/>
              </a:rPr>
              <a:t>samonagrađuj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u="sng" dirty="0" smtClean="0">
                <a:latin typeface="Times New Roman" pitchFamily="18" charset="0"/>
                <a:cs typeface="Times New Roman" pitchFamily="18" charset="0"/>
              </a:rPr>
              <a:t>će</a:t>
            </a:r>
            <a:endParaRPr lang="sr-Latn-RS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arakteristike simboličke igre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truktura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: koristi različita simbolička sredstva koja se prepliću.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adržaj igre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: različite socijalne situacije (porodični odnosi, kupovina, venčanje, smrt...)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-je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: usvaja polne uloge, prihvata socijalne norme, potiskuje impulse i egocentrizam, razumeva više emocije.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azvija </a:t>
            </a:r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decentraciju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(razgraničenje svog od tuđeg gledišta).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r.1.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eba je bolesna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. uloge: majka, lekar, dete, realni plan (kognitivni i emocionalni).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r.2. 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Gosti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rihvatanje polne uloge)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Pr.3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.”Ti si svinja”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Stvarno ili kobajagi? 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6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3600" i="1" dirty="0" smtClean="0">
                <a:latin typeface="Times New Roman" pitchFamily="18" charset="0"/>
                <a:cs typeface="Times New Roman" pitchFamily="18" charset="0"/>
              </a:rPr>
              <a:t>ajveća poreba i postignuće – nalaženje smisla našeg života” (Betelhajm)</a:t>
            </a: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“Simbolička igra je celinom okrenuta prema životnoj situaciji deteta i intimnom doživljaju sebe među ljudima.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na je u f-ji dečjih nastojanja da nađu smisao sopstvenog života i života uopšte. (Marjanović, 1987)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arakteristike simboličke igre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ete ne traži predmet, nego ga predmet podstiče na igru, on određuje temu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r.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ete drži kocku, a deluje sapunom (rekvizit)-stvara se nova situacija koja nije pretpostavka nego rezultat igre.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a početku dete ne sakuplja predmete jer nema zamišljene sitacije;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a 6 god. zamišljena situacija prethodi delovanju.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“U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dečjoj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igri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dubok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smisao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 Zašto je obesmišljena?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sr-Latn-R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gra gubi smisao: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kada su deca sasvim prepuštena sebi</a:t>
            </a:r>
            <a:endParaRPr lang="sr-Latn-RS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kada je strogo vođena i dirigovana </a:t>
            </a:r>
            <a:endParaRPr lang="sr-Latn-R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endParaRPr lang="sr-Latn-RS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ultivisanje dečje igre</a:t>
            </a:r>
          </a:p>
          <a:p>
            <a:pPr marL="514350" indent="-514350" algn="ctr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(stavljanje u f-ju razvoja kreativnosti)</a:t>
            </a:r>
            <a:endParaRPr lang="sr-Latn-RS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Traženje prave mere između ekstremne slobode u igri i preteranog mešanja u igru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čenje je ...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vi-VN" sz="5000" dirty="0" smtClean="0">
                <a:latin typeface="Times New Roman" pitchFamily="18" charset="0"/>
                <a:cs typeface="Times New Roman" pitchFamily="18" charset="0"/>
              </a:rPr>
              <a:t>proces </a:t>
            </a:r>
            <a:r>
              <a:rPr lang="vi-VN" sz="5000" b="1" dirty="0" smtClean="0">
                <a:latin typeface="Times New Roman" pitchFamily="18" charset="0"/>
                <a:cs typeface="Times New Roman" pitchFamily="18" charset="0"/>
              </a:rPr>
              <a:t>vlastite izgradnje znanja i umenja</a:t>
            </a:r>
            <a:r>
              <a:rPr lang="vi-VN" sz="5000" dirty="0" smtClean="0">
                <a:latin typeface="Times New Roman" pitchFamily="18" charset="0"/>
                <a:cs typeface="Times New Roman" pitchFamily="18" charset="0"/>
              </a:rPr>
              <a:t>, tj. izgradnje saznanja kroz sopst</a:t>
            </a:r>
            <a:r>
              <a:rPr lang="sr-Latn-RS" sz="5000" dirty="0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vi-VN" sz="5000" dirty="0" smtClean="0">
                <a:latin typeface="Times New Roman" pitchFamily="18" charset="0"/>
                <a:cs typeface="Times New Roman" pitchFamily="18" charset="0"/>
              </a:rPr>
              <a:t>ni </a:t>
            </a:r>
            <a:r>
              <a:rPr lang="vi-VN" sz="5000" b="1" dirty="0" smtClean="0">
                <a:latin typeface="Times New Roman" pitchFamily="18" charset="0"/>
                <a:cs typeface="Times New Roman" pitchFamily="18" charset="0"/>
              </a:rPr>
              <a:t>aktivan odnos </a:t>
            </a:r>
            <a:r>
              <a:rPr lang="vi-VN" sz="5000" dirty="0" smtClean="0">
                <a:latin typeface="Times New Roman" pitchFamily="18" charset="0"/>
                <a:cs typeface="Times New Roman" pitchFamily="18" charset="0"/>
              </a:rPr>
              <a:t>prema svemu onom što dolazi iz fizičke i socijalne sredine</a:t>
            </a:r>
            <a:endParaRPr lang="sr-Latn-RS" sz="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5000" dirty="0" smtClean="0">
                <a:latin typeface="Times New Roman" pitchFamily="18" charset="0"/>
                <a:cs typeface="Times New Roman" pitchFamily="18" charset="0"/>
              </a:rPr>
              <a:t>rirodna aktivnost, potreba slična potrebi za hranom, vodom i počinje od prvog dana života, ako ne i pre (“</a:t>
            </a:r>
            <a:r>
              <a:rPr lang="sr-Latn-RS" sz="5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mačak u čizmama”</a:t>
            </a:r>
            <a:r>
              <a:rPr lang="sr-Latn-RS" sz="5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RS" sz="5000" dirty="0" smtClean="0">
                <a:latin typeface="Times New Roman" pitchFamily="18" charset="0"/>
                <a:cs typeface="Times New Roman" pitchFamily="18" charset="0"/>
              </a:rPr>
              <a:t>ete je genetski opremljeno za intenzivno učenje, ima neka urođena znanja (</a:t>
            </a:r>
            <a:r>
              <a:rPr lang="sr-Latn-RS" sz="5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propriocepcija</a:t>
            </a:r>
            <a:r>
              <a:rPr lang="sr-Latn-RS" sz="50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RS" sz="5000" dirty="0" smtClean="0">
                <a:latin typeface="Times New Roman" pitchFamily="18" charset="0"/>
                <a:cs typeface="Times New Roman" pitchFamily="18" charset="0"/>
              </a:rPr>
              <a:t>ete uči u svakoj prilici i na svakom mestu</a:t>
            </a:r>
          </a:p>
          <a:p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RS" sz="5000" dirty="0" smtClean="0">
                <a:latin typeface="Times New Roman" pitchFamily="18" charset="0"/>
                <a:cs typeface="Times New Roman" pitchFamily="18" charset="0"/>
              </a:rPr>
              <a:t>ete uči činjenjem, posmatranjem, učestvovanjem u svakodnevnim životnim aktivnostima</a:t>
            </a:r>
          </a:p>
          <a:p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Veoma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važni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oblici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dece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ranog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uzrasta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ono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deca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rade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uticaće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šta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meri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razviti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naučiti</a:t>
            </a:r>
            <a:endParaRPr lang="sr-Latn-RS" sz="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5000" dirty="0" smtClean="0">
                <a:latin typeface="Times New Roman" pitchFamily="18" charset="0"/>
                <a:cs typeface="Times New Roman" pitchFamily="18" charset="0"/>
              </a:rPr>
              <a:t>što je praksa učenja činjenjem i učestvovanjem raznolikoja i brojnija deca će sticati više znanja, nervni sistem će se bolje razvijati </a:t>
            </a:r>
            <a:r>
              <a:rPr lang="sr-Latn-RS" sz="5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(“podrezivanje”)</a:t>
            </a:r>
          </a:p>
          <a:p>
            <a:r>
              <a:rPr lang="sr-Latn-RS" sz="5000" dirty="0" smtClean="0">
                <a:latin typeface="Times New Roman" pitchFamily="18" charset="0"/>
                <a:cs typeface="Times New Roman" pitchFamily="18" charset="0"/>
              </a:rPr>
              <a:t>Osnovno načelo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ranog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razvoja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holistički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celoviti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pristup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detetu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njegovom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učenju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razvoju</a:t>
            </a:r>
            <a:r>
              <a:rPr lang="sr-Latn-RS" sz="50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endParaRPr lang="sr-Latn-RS" dirty="0" smtClean="0"/>
          </a:p>
          <a:p>
            <a:endParaRPr lang="sr-Latn-R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eca uče kroz igru i u igri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sz="2400" b="1" dirty="0" smtClean="0">
                <a:latin typeface="Times New Roman" pitchFamily="18" charset="0"/>
                <a:cs typeface="Times New Roman" pitchFamily="18" charset="0"/>
              </a:rPr>
              <a:t>učenje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ig</a:t>
            </a:r>
            <a:r>
              <a:rPr lang="sr-Latn-RS" sz="2400" b="1" dirty="0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b="1" dirty="0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najprirodniji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učenja</a:t>
            </a:r>
            <a:endParaRPr lang="sr-Latn-R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čenje može da bude vrlo zabavna aktivnost a igra vrlo ozbiljna aktivnost. </a:t>
            </a:r>
          </a:p>
          <a:p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Neophodno 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obezbeđivanj</a:t>
            </a:r>
            <a:r>
              <a:rPr lang="sr-Latn-RS" sz="24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povezanosti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igre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učenja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odvojeni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b="1" dirty="0" smtClean="0">
                <a:latin typeface="Times New Roman" pitchFamily="18" charset="0"/>
                <a:cs typeface="Times New Roman" pitchFamily="18" charset="0"/>
              </a:rPr>
              <a:t>niti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suprotstavljeni</a:t>
            </a:r>
            <a:r>
              <a:rPr lang="sr-Latn-R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Igra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učenje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predstavljaju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detetov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– deluju </a:t>
            </a:r>
            <a:r>
              <a:rPr lang="sr-Latn-RS" sz="2400" b="1" dirty="0" smtClean="0">
                <a:latin typeface="Times New Roman" pitchFamily="18" charset="0"/>
                <a:cs typeface="Times New Roman" pitchFamily="18" charset="0"/>
              </a:rPr>
              <a:t>sinhronizovano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na pitanje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Šta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dete</a:t>
            </a:r>
            <a:r>
              <a:rPr lang="sr-Latn-RS" sz="2400" i="1" dirty="0" smtClean="0">
                <a:latin typeface="Times New Roman" pitchFamily="18" charset="0"/>
                <a:cs typeface="Times New Roman" pitchFamily="18" charset="0"/>
              </a:rPr>
              <a:t> dobijemo odgovor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Ništa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igra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se”</a:t>
            </a:r>
            <a:r>
              <a:rPr lang="sr-Latn-RS" sz="2400" i="1" dirty="0" smtClean="0">
                <a:latin typeface="Times New Roman" pitchFamily="18" charset="0"/>
                <a:cs typeface="Times New Roman" pitchFamily="18" charset="0"/>
              </a:rPr>
              <a:t> (D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ete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niko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besmislica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njegove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igre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potvrđuje</a:t>
            </a:r>
            <a:r>
              <a:rPr lang="sr-Latn-RS" sz="2400" i="1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trebalo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znamo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je i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gra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zajedno sa učenjem predstavlja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ozbiljan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detinjstvu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Latn-RS" sz="2400" i="1" dirty="0" smtClean="0">
                <a:latin typeface="Times New Roman" pitchFamily="18" charset="0"/>
                <a:cs typeface="Times New Roman" pitchFamily="18" charset="0"/>
              </a:rPr>
              <a:t>Dete je neko – smislenost njegove igre to potvrđuje). 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gračke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izazovnom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doprinosi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veština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slobodnog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manipulisanja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dostupnim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materijalima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karton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pesak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brašno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pirinač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predmetima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okružuju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ćebad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posuđe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gotovim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igračkama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loga odraslih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sz="4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rhitekte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dečjeg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okruženja</a:t>
            </a:r>
            <a:r>
              <a:rPr lang="sr-Latn-RS" sz="4000" dirty="0" smtClean="0">
                <a:latin typeface="Times New Roman" pitchFamily="18" charset="0"/>
                <a:cs typeface="Times New Roman" pitchFamily="18" charset="0"/>
              </a:rPr>
              <a:t> (stvaranje mogućnosti za igru i učenje)</a:t>
            </a: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Rayvijanje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enzitivnosti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osetljivosti </a:t>
            </a:r>
            <a:r>
              <a:rPr lang="sr-Latn-RS" sz="40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sr-Latn-RS" sz="4000" dirty="0" smtClean="0">
                <a:latin typeface="Times New Roman" pitchFamily="18" charset="0"/>
                <a:cs typeface="Times New Roman" pitchFamily="18" charset="0"/>
              </a:rPr>
              <a:t>dete i njegove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sr-Latn-RS" sz="4000" dirty="0" smtClean="0">
                <a:latin typeface="Times New Roman" pitchFamily="18" charset="0"/>
                <a:cs typeface="Times New Roman" pitchFamily="18" charset="0"/>
              </a:rPr>
              <a:t> za učenjem i igrom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R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4000" dirty="0" smtClean="0">
                <a:latin typeface="Times New Roman" pitchFamily="18" charset="0"/>
                <a:cs typeface="Times New Roman" pitchFamily="18" charset="0"/>
              </a:rPr>
              <a:t>rađenje odnosa zasnovanih na uvažavanju i raspodeli moći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4000" dirty="0" smtClean="0">
                <a:latin typeface="Times New Roman" pitchFamily="18" charset="0"/>
                <a:cs typeface="Times New Roman" pitchFamily="18" charset="0"/>
              </a:rPr>
              <a:t>artnerstvo </a:t>
            </a:r>
          </a:p>
          <a:p>
            <a:endParaRPr lang="sr-Latn-RS" sz="4000" i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Dihotomije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enj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e/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igr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slobod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a/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kontrol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a 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zapostavljenost/eksploatisanost igre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igra osamljujuća/kooperativna aktivnost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gračke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osmljivanje i uteha/saradnja i postignuće (Brajan Saton Smit, 1986)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gr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vni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prostor/životni prostor</a:t>
            </a: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azumevanje učenja/igre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Zašto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su p</a:t>
            </a:r>
            <a:r>
              <a:rPr lang="en-US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otencijali</a:t>
            </a:r>
            <a:r>
              <a:rPr lang="en-US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igre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stavljeni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plan</a:t>
            </a:r>
            <a:r>
              <a:rPr lang="sr-Latn-R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Igra je slobodna, spontana aktivnost koja je sama sebi cilj (utiče </a:t>
            </a:r>
            <a:r>
              <a:rPr lang="pl-PL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aspekte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razvoja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deteta</a:t>
            </a:r>
            <a:r>
              <a:rPr lang="sr-Latn-R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institucionalnoj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praksi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tretira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kao manje ozbiljna aktivnost,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zabava,odmor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opuštanje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gra je vesela, prijatna i zanimljiva  aktivnost”.</a:t>
            </a:r>
          </a:p>
          <a:p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Zašto učenje ima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prevlast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igrom</a:t>
            </a:r>
            <a:r>
              <a:rPr lang="sr-Latn-R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Učenje je organizovana aktivnost čiji je cilj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kognitivni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aspekt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deteta</a:t>
            </a:r>
            <a:r>
              <a:rPr lang="sr-Latn-R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U institucionalnoj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praksi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učenje se ostvaruje prvenstveno kroz (“usmerene”) aktivnosti i tretira kao ozbiljan posao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“Učenje je neveseo, dosadan i neprijatan napor”.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aspodela moći na relaciji odrasli/dete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sr-Latn-R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oć nad”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kontrola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r-Latn-R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gru stavljaju u f-ju unapred postavljenog cilja učenja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odstiču decu da se uključe u igru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rocenjuju igru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graničavaju njeno trajanje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rekidaju igru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graničavaju sredstva za igru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rade “bezbedna” igrališta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sr-Latn-R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“Moć sa” (sloboda)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gra nije forma za prenošenje znanja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zajamnost i prisnost između dece i odraslih i između dece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aučestvovanje, prihvatanje pravila i uspostavljanje novih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Ostavljen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dugi vremenski periodi za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igru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ajedničko planiranje vremena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azvijaju stimulativnu okolinu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3600" dirty="0" smtClean="0"/>
              <a:t/>
            </a:r>
            <a:br>
              <a:rPr lang="sr-Latn-RS" sz="3600" dirty="0" smtClean="0"/>
            </a:br>
            <a:r>
              <a:rPr lang="sr-Latn-RS" sz="4900" i="1" dirty="0" smtClean="0">
                <a:latin typeface="Times New Roman" pitchFamily="18" charset="0"/>
                <a:cs typeface="Times New Roman" pitchFamily="18" charset="0"/>
              </a:rPr>
              <a:t>Zapostavljenost/eksploatisanost igre</a:t>
            </a:r>
            <a:br>
              <a:rPr lang="sr-Latn-RS" sz="4900" i="1" dirty="0" smtClean="0">
                <a:latin typeface="Times New Roman" pitchFamily="18" charset="0"/>
                <a:cs typeface="Times New Roman" pitchFamily="18" charset="0"/>
              </a:rPr>
            </a:br>
            <a:endParaRPr lang="en-US" sz="49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“Igra je najzapostavljenija i najeksploatisanija arena detetovog života”. (Brajan Saton Smit)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apostavljaju je naučnici, stručnjaci, vaspitači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ksploatišu je kompanije za proizvodnju dečjih igračaka i opremu dečjih igrališta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Jedinstvo u dvojnosti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b="1" i="1" dirty="0" smtClean="0">
                <a:latin typeface="Times New Roman" pitchFamily="18" charset="0"/>
                <a:cs typeface="Times New Roman" pitchFamily="18" charset="0"/>
              </a:rPr>
              <a:t>omo komplexus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(Edgar Morin): čovek je detinjasto i racionalno; igrovno u radno, ozbiljno i sklono zanosu...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b="1" i="1" dirty="0" smtClean="0">
                <a:latin typeface="Times New Roman" pitchFamily="18" charset="0"/>
                <a:cs typeface="Times New Roman" pitchFamily="18" charset="0"/>
              </a:rPr>
              <a:t>omo ludens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(J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Hojzing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) čovek 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l-PL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„Čovek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kao 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animal symbolicum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” (Ivan Ivić)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vet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igre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celovit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nedeljiv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tak</a:t>
            </a:r>
            <a:r>
              <a:rPr lang="sr-Latn-R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sr-Latn-R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reba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posmatrati</a:t>
            </a:r>
            <a:r>
              <a:rPr lang="sr-Latn-R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ljudi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Roie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Kajoa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gra je....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Latn-RS" sz="1800" b="1" dirty="0" smtClean="0">
                <a:latin typeface="Times New Roman" pitchFamily="18" charset="0"/>
                <a:cs typeface="Times New Roman" pitchFamily="18" charset="0"/>
              </a:rPr>
              <a:t>Igra </a:t>
            </a:r>
            <a:r>
              <a:rPr lang="sr-Latn-RS" sz="1800" b="1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svak</a:t>
            </a:r>
            <a:r>
              <a:rPr lang="sr-Latn-RS" sz="1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aktivnost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koju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dete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bira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sr-Latn-RS" sz="1800" b="1" dirty="0" smtClean="0">
                <a:latin typeface="Times New Roman" pitchFamily="18" charset="0"/>
                <a:cs typeface="Times New Roman" pitchFamily="18" charset="0"/>
              </a:rPr>
              <a:t>koja izaziva uživanje i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zadovoljstv</a:t>
            </a:r>
            <a:r>
              <a:rPr lang="sr-Latn-RS" sz="1800" b="1" dirty="0" smtClean="0">
                <a:latin typeface="Times New Roman" pitchFamily="18" charset="0"/>
                <a:cs typeface="Times New Roman" pitchFamily="18" charset="0"/>
              </a:rPr>
              <a:t>o.</a:t>
            </a:r>
          </a:p>
          <a:p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Igra je </a:t>
            </a:r>
            <a:r>
              <a:rPr lang="sr-Latn-RS" sz="1800" b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lavni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učenja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ranim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uzrastima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azvojno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najznačajniji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deteta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R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Igra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ozbiljan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detinjstvu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R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igru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deca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razvijaju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fizički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mentalno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socijalno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emocionalno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vežbaju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umenja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važna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odraslom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dobu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R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1800" b="1" dirty="0" smtClean="0">
                <a:latin typeface="Times New Roman" pitchFamily="18" charset="0"/>
                <a:cs typeface="Times New Roman" pitchFamily="18" charset="0"/>
              </a:rPr>
              <a:t>Učenje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igru</a:t>
            </a:r>
            <a:r>
              <a:rPr lang="sr-Latn-RS" sz="1800" b="1" dirty="0" smtClean="0">
                <a:latin typeface="Times New Roman" pitchFamily="18" charset="0"/>
                <a:cs typeface="Times New Roman" pitchFamily="18" charset="0"/>
              </a:rPr>
              <a:t> je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najprirodniji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učenja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dete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stiče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nova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saznanja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važne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životne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veštine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sr-Latn-RS" sz="1800" b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ompetencije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sr-Latn-RS" sz="1800" b="1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ne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usvajaju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podučavanjem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već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istraživanje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učešće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projektima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igri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speh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školi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/životu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dugoročno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zavisi od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izvršne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funkcije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'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kontrola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impulsa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emocionalna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kontrola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nivo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pažnje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radna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memorija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sposobnost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planiranja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organizovanja</a:t>
            </a:r>
            <a:r>
              <a:rPr lang="sr-Latn-R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se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 razvija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u igri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aktivnostima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na igrovnom obascu (Breneselović, 2018)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arakteristike igre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Igra je unutrašnje motivisana,bez spoljnih podsticaja, nije obavezna –</a:t>
            </a:r>
            <a:r>
              <a:rPr lang="sr-Latn-R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dobrovoljna i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slobodna</a:t>
            </a:r>
            <a:r>
              <a:rPr lang="sr-Latn-R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b="1" i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mogućnost da se počne kad se želi i da se isto tako prekine!!!)</a:t>
            </a:r>
            <a:endParaRPr lang="sr-Latn-RS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gra je spontana i samoj sebi svrha - </a:t>
            </a:r>
            <a:r>
              <a:rPr lang="sr-Latn-R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autentična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U igri se postavlja pitanje: “Šta ja mogu sa ovim predmetom ili osobom”</a:t>
            </a:r>
            <a:r>
              <a:rPr lang="sr-Latn-R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neizvesna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Igra nije ozbiljno izvođenje aktivnosti ili ponašanja- </a:t>
            </a:r>
            <a:r>
              <a:rPr lang="sr-Latn-R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nije samo zabava</a:t>
            </a:r>
            <a:endParaRPr lang="sr-Latn-R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Igra je oslobođena spoljašnjih pravila</a:t>
            </a:r>
            <a:r>
              <a:rPr lang="sr-Latn-R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- izdvojena i“propisana”, 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gra uključuje aktivno angažovanje –</a:t>
            </a:r>
            <a:r>
              <a:rPr lang="sr-Latn-R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kombinuje i širi akcije, 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i="1" dirty="0" smtClean="0">
                <a:latin typeface="Times New Roman" pitchFamily="18" charset="0"/>
                <a:cs typeface="Times New Roman" pitchFamily="18" charset="0"/>
              </a:rPr>
              <a:t>(Klarin, 2017; prema Rubin, Fein i Vandenberg, 1983): </a:t>
            </a:r>
            <a:endParaRPr lang="sr-Latn-R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R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neproduktivna, fiktivna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rste igara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funkcionalne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igre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omogućuju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upražnjavanje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nalaze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dnevnom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eksplorativne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igre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istraživanja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konstruktivne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igre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imaginacije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sopstvenih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kombinacija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); 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simboličke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igre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simbolički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realnost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ponašanje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imaginarni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fiktivni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plan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varijeteti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imaginacije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socijalno‑dramske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menjuju se i s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tipova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podstiče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aspekte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razvoja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(celokupna igra-celoviti razvoj)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2012</TotalTime>
  <Words>1398</Words>
  <Application>Microsoft Office PowerPoint</Application>
  <PresentationFormat>On-screen Show (4:3)</PresentationFormat>
  <Paragraphs>128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UČENJE / IGRA</vt:lpstr>
      <vt:lpstr>Dihotomije</vt:lpstr>
      <vt:lpstr>Razumevanje učenja/igre</vt:lpstr>
      <vt:lpstr>Raspodela moći na relaciji odrasli/dete</vt:lpstr>
      <vt:lpstr> Zapostavljenost/eksploatisanost igre </vt:lpstr>
      <vt:lpstr>Jedinstvo u dvojnosti</vt:lpstr>
      <vt:lpstr>Igra je....</vt:lpstr>
      <vt:lpstr>Karakteristike igre</vt:lpstr>
      <vt:lpstr>Vrste igara</vt:lpstr>
      <vt:lpstr>Simbolička igra</vt:lpstr>
      <vt:lpstr>Zašto se javlja simbolička igra?</vt:lpstr>
      <vt:lpstr>Karakteristike simboličke igre</vt:lpstr>
      <vt:lpstr>“Najveća poreba i postignuće – nalaženje smisla našeg života” (Betelhajm)</vt:lpstr>
      <vt:lpstr>Karakteristike simboličke igre</vt:lpstr>
      <vt:lpstr>“U dečjoj je igri često dubok smisao” Zašto je obesmišljena?</vt:lpstr>
      <vt:lpstr>Učenje je ...</vt:lpstr>
      <vt:lpstr>Deca uče kroz igru i u igri</vt:lpstr>
      <vt:lpstr>Igračke </vt:lpstr>
      <vt:lpstr>Uloga odraslih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UČENJE KROZ IGRU</dc:title>
  <dc:creator>PC</dc:creator>
  <cp:lastModifiedBy>PC</cp:lastModifiedBy>
  <cp:revision>158</cp:revision>
  <dcterms:created xsi:type="dcterms:W3CDTF">2006-08-16T00:00:00Z</dcterms:created>
  <dcterms:modified xsi:type="dcterms:W3CDTF">2020-04-01T07:02:03Z</dcterms:modified>
</cp:coreProperties>
</file>