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3" d="100"/>
          <a:sy n="73" d="100"/>
        </p:scale>
        <p:origin x="61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FCD68D2-032E-4F8A-AE37-1434CFEB4012}" type="datetimeFigureOut">
              <a:rPr lang="en-US" smtClean="0"/>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D7FB26-C2F5-4D27-8F4A-B3165EF89517}" type="slidenum">
              <a:rPr lang="en-US" smtClean="0"/>
              <a:t>‹#›</a:t>
            </a:fld>
            <a:endParaRPr lang="en-US"/>
          </a:p>
        </p:txBody>
      </p:sp>
    </p:spTree>
    <p:extLst>
      <p:ext uri="{BB962C8B-B14F-4D97-AF65-F5344CB8AC3E}">
        <p14:creationId xmlns:p14="http://schemas.microsoft.com/office/powerpoint/2010/main" val="1275674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FCD68D2-032E-4F8A-AE37-1434CFEB4012}" type="datetimeFigureOut">
              <a:rPr lang="en-US" smtClean="0"/>
              <a:t>4/9/2020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D7FB26-C2F5-4D27-8F4A-B3165EF89517}" type="slidenum">
              <a:rPr lang="en-US" smtClean="0"/>
              <a:t>‹#›</a:t>
            </a:fld>
            <a:endParaRPr lang="en-US"/>
          </a:p>
        </p:txBody>
      </p:sp>
    </p:spTree>
    <p:extLst>
      <p:ext uri="{BB962C8B-B14F-4D97-AF65-F5344CB8AC3E}">
        <p14:creationId xmlns:p14="http://schemas.microsoft.com/office/powerpoint/2010/main" val="267734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1FCD68D2-032E-4F8A-AE37-1434CFEB4012}" type="datetimeFigureOut">
              <a:rPr lang="en-US" smtClean="0"/>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D7FB26-C2F5-4D27-8F4A-B3165EF89517}" type="slidenum">
              <a:rPr lang="en-US" smtClean="0"/>
              <a:t>‹#›</a:t>
            </a:fld>
            <a:endParaRPr lang="en-US"/>
          </a:p>
        </p:txBody>
      </p:sp>
    </p:spTree>
    <p:extLst>
      <p:ext uri="{BB962C8B-B14F-4D97-AF65-F5344CB8AC3E}">
        <p14:creationId xmlns:p14="http://schemas.microsoft.com/office/powerpoint/2010/main" val="24003930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1FCD68D2-032E-4F8A-AE37-1434CFEB4012}" type="datetimeFigureOut">
              <a:rPr lang="en-US" smtClean="0"/>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D7FB26-C2F5-4D27-8F4A-B3165EF89517}"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3381045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FCD68D2-032E-4F8A-AE37-1434CFEB4012}" type="datetimeFigureOut">
              <a:rPr lang="en-US" smtClean="0"/>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D7FB26-C2F5-4D27-8F4A-B3165EF89517}" type="slidenum">
              <a:rPr lang="en-US" smtClean="0"/>
              <a:t>‹#›</a:t>
            </a:fld>
            <a:endParaRPr lang="en-US"/>
          </a:p>
        </p:txBody>
      </p:sp>
    </p:spTree>
    <p:extLst>
      <p:ext uri="{BB962C8B-B14F-4D97-AF65-F5344CB8AC3E}">
        <p14:creationId xmlns:p14="http://schemas.microsoft.com/office/powerpoint/2010/main" val="23708785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FCD68D2-032E-4F8A-AE37-1434CFEB4012}" type="datetimeFigureOut">
              <a:rPr lang="en-US" smtClean="0"/>
              <a:t>4/9/2020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D7FB26-C2F5-4D27-8F4A-B3165EF89517}" type="slidenum">
              <a:rPr lang="en-US" smtClean="0"/>
              <a:t>‹#›</a:t>
            </a:fld>
            <a:endParaRPr lang="en-US"/>
          </a:p>
        </p:txBody>
      </p:sp>
    </p:spTree>
    <p:extLst>
      <p:ext uri="{BB962C8B-B14F-4D97-AF65-F5344CB8AC3E}">
        <p14:creationId xmlns:p14="http://schemas.microsoft.com/office/powerpoint/2010/main" val="28416601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FCD68D2-032E-4F8A-AE37-1434CFEB4012}" type="datetimeFigureOut">
              <a:rPr lang="en-US" smtClean="0"/>
              <a:t>4/9/2020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D7FB26-C2F5-4D27-8F4A-B3165EF89517}" type="slidenum">
              <a:rPr lang="en-US" smtClean="0"/>
              <a:t>‹#›</a:t>
            </a:fld>
            <a:endParaRPr lang="en-US"/>
          </a:p>
        </p:txBody>
      </p:sp>
    </p:spTree>
    <p:extLst>
      <p:ext uri="{BB962C8B-B14F-4D97-AF65-F5344CB8AC3E}">
        <p14:creationId xmlns:p14="http://schemas.microsoft.com/office/powerpoint/2010/main" val="1435035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CD68D2-032E-4F8A-AE37-1434CFEB4012}" type="datetimeFigureOut">
              <a:rPr lang="en-US" smtClean="0"/>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D7FB26-C2F5-4D27-8F4A-B3165EF89517}" type="slidenum">
              <a:rPr lang="en-US" smtClean="0"/>
              <a:t>‹#›</a:t>
            </a:fld>
            <a:endParaRPr lang="en-US"/>
          </a:p>
        </p:txBody>
      </p:sp>
    </p:spTree>
    <p:extLst>
      <p:ext uri="{BB962C8B-B14F-4D97-AF65-F5344CB8AC3E}">
        <p14:creationId xmlns:p14="http://schemas.microsoft.com/office/powerpoint/2010/main" val="13020162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CD68D2-032E-4F8A-AE37-1434CFEB4012}" type="datetimeFigureOut">
              <a:rPr lang="en-US" smtClean="0"/>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D7FB26-C2F5-4D27-8F4A-B3165EF89517}" type="slidenum">
              <a:rPr lang="en-US" smtClean="0"/>
              <a:t>‹#›</a:t>
            </a:fld>
            <a:endParaRPr lang="en-US"/>
          </a:p>
        </p:txBody>
      </p:sp>
    </p:spTree>
    <p:extLst>
      <p:ext uri="{BB962C8B-B14F-4D97-AF65-F5344CB8AC3E}">
        <p14:creationId xmlns:p14="http://schemas.microsoft.com/office/powerpoint/2010/main" val="3851707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1FCD68D2-032E-4F8A-AE37-1434CFEB4012}" type="datetimeFigureOut">
              <a:rPr lang="en-US" smtClean="0"/>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D7FB26-C2F5-4D27-8F4A-B3165EF89517}" type="slidenum">
              <a:rPr lang="en-US" smtClean="0"/>
              <a:t>‹#›</a:t>
            </a:fld>
            <a:endParaRPr lang="en-US"/>
          </a:p>
        </p:txBody>
      </p:sp>
    </p:spTree>
    <p:extLst>
      <p:ext uri="{BB962C8B-B14F-4D97-AF65-F5344CB8AC3E}">
        <p14:creationId xmlns:p14="http://schemas.microsoft.com/office/powerpoint/2010/main" val="29303488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FCD68D2-032E-4F8A-AE37-1434CFEB4012}" type="datetimeFigureOut">
              <a:rPr lang="en-US" smtClean="0"/>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D7FB26-C2F5-4D27-8F4A-B3165EF89517}" type="slidenum">
              <a:rPr lang="en-US" smtClean="0"/>
              <a:t>‹#›</a:t>
            </a:fld>
            <a:endParaRPr lang="en-US"/>
          </a:p>
        </p:txBody>
      </p:sp>
    </p:spTree>
    <p:extLst>
      <p:ext uri="{BB962C8B-B14F-4D97-AF65-F5344CB8AC3E}">
        <p14:creationId xmlns:p14="http://schemas.microsoft.com/office/powerpoint/2010/main" val="1805197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FCD68D2-032E-4F8A-AE37-1434CFEB4012}" type="datetimeFigureOut">
              <a:rPr lang="en-US" smtClean="0"/>
              <a:t>4/9/2020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D7FB26-C2F5-4D27-8F4A-B3165EF89517}" type="slidenum">
              <a:rPr lang="en-US" smtClean="0"/>
              <a:t>‹#›</a:t>
            </a:fld>
            <a:endParaRPr lang="en-US"/>
          </a:p>
        </p:txBody>
      </p:sp>
    </p:spTree>
    <p:extLst>
      <p:ext uri="{BB962C8B-B14F-4D97-AF65-F5344CB8AC3E}">
        <p14:creationId xmlns:p14="http://schemas.microsoft.com/office/powerpoint/2010/main" val="1297430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FCD68D2-032E-4F8A-AE37-1434CFEB4012}" type="datetimeFigureOut">
              <a:rPr lang="en-US" smtClean="0"/>
              <a:t>4/9/2020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D7FB26-C2F5-4D27-8F4A-B3165EF89517}" type="slidenum">
              <a:rPr lang="en-US" smtClean="0"/>
              <a:t>‹#›</a:t>
            </a:fld>
            <a:endParaRPr lang="en-US"/>
          </a:p>
        </p:txBody>
      </p:sp>
    </p:spTree>
    <p:extLst>
      <p:ext uri="{BB962C8B-B14F-4D97-AF65-F5344CB8AC3E}">
        <p14:creationId xmlns:p14="http://schemas.microsoft.com/office/powerpoint/2010/main" val="4192774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1FCD68D2-032E-4F8A-AE37-1434CFEB4012}" type="datetimeFigureOut">
              <a:rPr lang="en-US" smtClean="0"/>
              <a:t>4/9/2020</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19D7FB26-C2F5-4D27-8F4A-B3165EF89517}" type="slidenum">
              <a:rPr lang="en-US" smtClean="0"/>
              <a:t>‹#›</a:t>
            </a:fld>
            <a:endParaRPr lang="en-US"/>
          </a:p>
        </p:txBody>
      </p:sp>
    </p:spTree>
    <p:extLst>
      <p:ext uri="{BB962C8B-B14F-4D97-AF65-F5344CB8AC3E}">
        <p14:creationId xmlns:p14="http://schemas.microsoft.com/office/powerpoint/2010/main" val="1863630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1FCD68D2-032E-4F8A-AE37-1434CFEB4012}" type="datetimeFigureOut">
              <a:rPr lang="en-US" smtClean="0"/>
              <a:t>4/9/2020</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19D7FB26-C2F5-4D27-8F4A-B3165EF89517}" type="slidenum">
              <a:rPr lang="en-US" smtClean="0"/>
              <a:t>‹#›</a:t>
            </a:fld>
            <a:endParaRPr lang="en-US"/>
          </a:p>
        </p:txBody>
      </p:sp>
    </p:spTree>
    <p:extLst>
      <p:ext uri="{BB962C8B-B14F-4D97-AF65-F5344CB8AC3E}">
        <p14:creationId xmlns:p14="http://schemas.microsoft.com/office/powerpoint/2010/main" val="199242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1FCD68D2-032E-4F8A-AE37-1434CFEB4012}" type="datetimeFigureOut">
              <a:rPr lang="en-US" smtClean="0"/>
              <a:t>4/9/2020</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19D7FB26-C2F5-4D27-8F4A-B3165EF89517}" type="slidenum">
              <a:rPr lang="en-US" smtClean="0"/>
              <a:t>‹#›</a:t>
            </a:fld>
            <a:endParaRPr lang="en-US"/>
          </a:p>
        </p:txBody>
      </p:sp>
    </p:spTree>
    <p:extLst>
      <p:ext uri="{BB962C8B-B14F-4D97-AF65-F5344CB8AC3E}">
        <p14:creationId xmlns:p14="http://schemas.microsoft.com/office/powerpoint/2010/main" val="155574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FCD68D2-032E-4F8A-AE37-1434CFEB4012}" type="datetimeFigureOut">
              <a:rPr lang="en-US" smtClean="0"/>
              <a:t>4/9/2020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D7FB26-C2F5-4D27-8F4A-B3165EF89517}" type="slidenum">
              <a:rPr lang="en-US" smtClean="0"/>
              <a:t>‹#›</a:t>
            </a:fld>
            <a:endParaRPr lang="en-US"/>
          </a:p>
        </p:txBody>
      </p:sp>
    </p:spTree>
    <p:extLst>
      <p:ext uri="{BB962C8B-B14F-4D97-AF65-F5344CB8AC3E}">
        <p14:creationId xmlns:p14="http://schemas.microsoft.com/office/powerpoint/2010/main" val="4160119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1FCD68D2-032E-4F8A-AE37-1434CFEB4012}" type="datetimeFigureOut">
              <a:rPr lang="en-US" smtClean="0"/>
              <a:t>4/9/2020</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19D7FB26-C2F5-4D27-8F4A-B3165EF89517}" type="slidenum">
              <a:rPr lang="en-US" smtClean="0"/>
              <a:t>‹#›</a:t>
            </a:fld>
            <a:endParaRPr lang="en-US"/>
          </a:p>
        </p:txBody>
      </p:sp>
    </p:spTree>
    <p:extLst>
      <p:ext uri="{BB962C8B-B14F-4D97-AF65-F5344CB8AC3E}">
        <p14:creationId xmlns:p14="http://schemas.microsoft.com/office/powerpoint/2010/main" val="1571710858"/>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sr-Cyrl-RS" sz="8000" dirty="0" smtClean="0">
                <a:latin typeface="Times New Roman" panose="02020603050405020304" pitchFamily="18" charset="0"/>
                <a:cs typeface="Times New Roman" panose="02020603050405020304" pitchFamily="18" charset="0"/>
              </a:rPr>
              <a:t>Прича за децу</a:t>
            </a:r>
            <a:endParaRPr lang="en-US" sz="80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lstStyle/>
          <a:p>
            <a:pPr algn="r"/>
            <a:r>
              <a:rPr lang="sr-Cyrl-RS" dirty="0" smtClean="0"/>
              <a:t>16.4.2020.</a:t>
            </a:r>
            <a:endParaRPr lang="en-US" dirty="0"/>
          </a:p>
        </p:txBody>
      </p:sp>
    </p:spTree>
    <p:extLst>
      <p:ext uri="{BB962C8B-B14F-4D97-AF65-F5344CB8AC3E}">
        <p14:creationId xmlns:p14="http://schemas.microsoft.com/office/powerpoint/2010/main" val="39922167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7"/>
            <a:ext cx="11136586" cy="6261591"/>
          </a:xfrm>
        </p:spPr>
        <p:txBody>
          <a:bodyPr/>
          <a:lstStyle/>
          <a:p>
            <a:r>
              <a:rPr lang="sr-Cyrl-RS" sz="2800" dirty="0">
                <a:latin typeface="Times New Roman" panose="02020603050405020304" pitchFamily="18" charset="0"/>
                <a:cs typeface="Times New Roman" panose="02020603050405020304" pitchFamily="18" charset="0"/>
              </a:rPr>
              <a:t/>
            </a:r>
            <a:br>
              <a:rPr lang="sr-Cyrl-RS" sz="2800" dirty="0">
                <a:latin typeface="Times New Roman" panose="02020603050405020304" pitchFamily="18" charset="0"/>
                <a:cs typeface="Times New Roman" panose="02020603050405020304" pitchFamily="18" charset="0"/>
              </a:rPr>
            </a:br>
            <a:r>
              <a:rPr lang="sr-Cyrl-RS" sz="2800" dirty="0" smtClean="0">
                <a:latin typeface="Times New Roman" panose="02020603050405020304" pitchFamily="18" charset="0"/>
                <a:cs typeface="Times New Roman" panose="02020603050405020304" pitchFamily="18" charset="0"/>
              </a:rPr>
              <a:t>- Наивна прича</a:t>
            </a:r>
            <a:br>
              <a:rPr lang="sr-Cyrl-RS" sz="2800" dirty="0" smtClean="0">
                <a:latin typeface="Times New Roman" panose="02020603050405020304" pitchFamily="18" charset="0"/>
                <a:cs typeface="Times New Roman" panose="02020603050405020304" pitchFamily="18" charset="0"/>
              </a:rPr>
            </a:br>
            <a:r>
              <a:rPr lang="sr-Cyrl-RS" sz="2800" dirty="0" smtClean="0">
                <a:latin typeface="Times New Roman" panose="02020603050405020304" pitchFamily="18" charset="0"/>
                <a:cs typeface="Times New Roman" panose="02020603050405020304" pitchFamily="18" charset="0"/>
              </a:rPr>
              <a:t>- Реалистичка прича</a:t>
            </a:r>
            <a:br>
              <a:rPr lang="sr-Cyrl-RS" sz="2800" dirty="0" smtClean="0">
                <a:latin typeface="Times New Roman" panose="02020603050405020304" pitchFamily="18" charset="0"/>
                <a:cs typeface="Times New Roman" panose="02020603050405020304" pitchFamily="18" charset="0"/>
              </a:rPr>
            </a:br>
            <a:r>
              <a:rPr lang="sr-Cyrl-RS" sz="2800" dirty="0" smtClean="0">
                <a:latin typeface="Times New Roman" panose="02020603050405020304" pitchFamily="18" charset="0"/>
                <a:cs typeface="Times New Roman" panose="02020603050405020304" pitchFamily="18" charset="0"/>
              </a:rPr>
              <a:t>- Чудесна прича</a:t>
            </a:r>
            <a:br>
              <a:rPr lang="sr-Cyrl-RS" sz="2800" dirty="0" smtClean="0">
                <a:latin typeface="Times New Roman" panose="02020603050405020304" pitchFamily="18" charset="0"/>
                <a:cs typeface="Times New Roman" panose="02020603050405020304" pitchFamily="18" charset="0"/>
              </a:rPr>
            </a:br>
            <a:r>
              <a:rPr lang="sr-Cyrl-RS" sz="2800" dirty="0" smtClean="0">
                <a:latin typeface="Times New Roman" panose="02020603050405020304" pitchFamily="18" charset="0"/>
                <a:cs typeface="Times New Roman" panose="02020603050405020304" pitchFamily="18" charset="0"/>
              </a:rPr>
              <a:t>- Научно-фантастична прича</a:t>
            </a:r>
            <a:br>
              <a:rPr lang="sr-Cyrl-RS" sz="2800" dirty="0" smtClean="0">
                <a:latin typeface="Times New Roman" panose="02020603050405020304" pitchFamily="18" charset="0"/>
                <a:cs typeface="Times New Roman" panose="02020603050405020304" pitchFamily="18" charset="0"/>
              </a:rPr>
            </a:br>
            <a:r>
              <a:rPr lang="sr-Cyrl-RS" sz="2800" dirty="0" smtClean="0">
                <a:latin typeface="Times New Roman" panose="02020603050405020304" pitchFamily="18" charset="0"/>
                <a:cs typeface="Times New Roman" panose="02020603050405020304" pitchFamily="18" charset="0"/>
              </a:rPr>
              <a:t>- Научна-популарна прича</a:t>
            </a:r>
            <a:br>
              <a:rPr lang="sr-Cyrl-RS" sz="2800" dirty="0" smtClean="0">
                <a:latin typeface="Times New Roman" panose="02020603050405020304" pitchFamily="18" charset="0"/>
                <a:cs typeface="Times New Roman" panose="02020603050405020304" pitchFamily="18" charset="0"/>
              </a:rPr>
            </a:br>
            <a:r>
              <a:rPr lang="sr-Cyrl-RS" sz="2800" dirty="0" smtClean="0">
                <a:latin typeface="Times New Roman" panose="02020603050405020304" pitchFamily="18" charset="0"/>
                <a:cs typeface="Times New Roman" panose="02020603050405020304" pitchFamily="18" charset="0"/>
              </a:rPr>
              <a:t>- Аутобиографска прича</a:t>
            </a:r>
            <a:br>
              <a:rPr lang="sr-Cyrl-RS" sz="2800" dirty="0" smtClean="0">
                <a:latin typeface="Times New Roman" panose="02020603050405020304" pitchFamily="18" charset="0"/>
                <a:cs typeface="Times New Roman" panose="02020603050405020304" pitchFamily="18" charset="0"/>
              </a:rPr>
            </a:br>
            <a:r>
              <a:rPr lang="sr-Cyrl-RS" sz="2800" dirty="0" smtClean="0">
                <a:latin typeface="Times New Roman" panose="02020603050405020304" pitchFamily="18" charset="0"/>
                <a:cs typeface="Times New Roman" panose="02020603050405020304" pitchFamily="18" charset="0"/>
              </a:rPr>
              <a:t>- Шаљива прича</a:t>
            </a:r>
            <a:br>
              <a:rPr lang="sr-Cyrl-RS" sz="2800" dirty="0" smtClean="0">
                <a:latin typeface="Times New Roman" panose="02020603050405020304" pitchFamily="18" charset="0"/>
                <a:cs typeface="Times New Roman" panose="02020603050405020304" pitchFamily="18" charset="0"/>
              </a:rPr>
            </a:br>
            <a:r>
              <a:rPr lang="sr-Cyrl-RS" sz="2800" dirty="0" smtClean="0">
                <a:latin typeface="Times New Roman" panose="02020603050405020304" pitchFamily="18" charset="0"/>
                <a:cs typeface="Times New Roman" panose="02020603050405020304" pitchFamily="18" charset="0"/>
              </a:rPr>
              <a:t>- Народна прича</a:t>
            </a:r>
            <a:br>
              <a:rPr lang="sr-Cyrl-RS" sz="2800" dirty="0" smtClean="0">
                <a:latin typeface="Times New Roman" panose="02020603050405020304" pitchFamily="18" charset="0"/>
                <a:cs typeface="Times New Roman" panose="02020603050405020304" pitchFamily="18" charset="0"/>
              </a:rPr>
            </a:br>
            <a:r>
              <a:rPr lang="sr-Cyrl-RS" sz="2800" dirty="0">
                <a:latin typeface="Times New Roman" panose="02020603050405020304" pitchFamily="18" charset="0"/>
                <a:cs typeface="Times New Roman" panose="02020603050405020304" pitchFamily="18" charset="0"/>
              </a:rPr>
              <a:t/>
            </a:r>
            <a:br>
              <a:rPr lang="sr-Cyrl-RS" sz="2800" dirty="0">
                <a:latin typeface="Times New Roman" panose="02020603050405020304" pitchFamily="18" charset="0"/>
                <a:cs typeface="Times New Roman" panose="02020603050405020304" pitchFamily="18" charset="0"/>
              </a:rPr>
            </a:br>
            <a:r>
              <a:rPr lang="sr-Cyrl-RS" sz="2800" dirty="0" smtClean="0">
                <a:latin typeface="Times New Roman" panose="02020603050405020304" pitchFamily="18" charset="0"/>
                <a:cs typeface="Times New Roman" panose="02020603050405020304" pitchFamily="18" charset="0"/>
              </a:rPr>
              <a:t>Вежбе: прочитати неколико прича по слободном избору и размислити о могућностима </a:t>
            </a:r>
            <a:r>
              <a:rPr lang="sr-Cyrl-RS" sz="2800" smtClean="0">
                <a:latin typeface="Times New Roman" panose="02020603050405020304" pitchFamily="18" charset="0"/>
                <a:cs typeface="Times New Roman" panose="02020603050405020304" pitchFamily="18" charset="0"/>
              </a:rPr>
              <a:t>њихове обраде </a:t>
            </a:r>
            <a:r>
              <a:rPr lang="sr-Cyrl-RS" sz="2800" dirty="0" smtClean="0">
                <a:latin typeface="Times New Roman" panose="02020603050405020304" pitchFamily="18" charset="0"/>
                <a:cs typeface="Times New Roman" panose="02020603050405020304" pitchFamily="18" charset="0"/>
              </a:rPr>
              <a:t>са </a:t>
            </a:r>
            <a:r>
              <a:rPr lang="sr-Cyrl-RS" sz="2800" smtClean="0">
                <a:latin typeface="Times New Roman" panose="02020603050405020304" pitchFamily="18" charset="0"/>
                <a:cs typeface="Times New Roman" panose="02020603050405020304" pitchFamily="18" charset="0"/>
              </a:rPr>
              <a:t>децом у предшколској установи.</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3824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145473"/>
            <a:ext cx="10555289" cy="6359235"/>
          </a:xfrm>
        </p:spPr>
        <p:txBody>
          <a:bodyPr/>
          <a:lstStyle/>
          <a:p>
            <a:r>
              <a:rPr lang="sr-Cyrl-RS" dirty="0" smtClean="0"/>
              <a:t>- </a:t>
            </a:r>
            <a:r>
              <a:rPr lang="sr-Cyrl-RS" sz="2400" dirty="0">
                <a:latin typeface="Times New Roman" panose="02020603050405020304" pitchFamily="18" charset="0"/>
                <a:cs typeface="Times New Roman" panose="02020603050405020304" pitchFamily="18" charset="0"/>
              </a:rPr>
              <a:t>Приче за децу  су посебно значајно средство  у васпитно-образовном раду са децом  предшколског узраста. Помоћу њих могуће је на једноставан, занимљив и интересантан начин  казати многе животне истине, научна сазнања о животу  и стварности уопште, односима међу људима, изразити и најсуптилније мисли и осећања </a:t>
            </a:r>
            <a:r>
              <a:rPr lang="sr-Cyrl-RS" sz="2400" dirty="0" smtClean="0">
                <a:latin typeface="Times New Roman" panose="02020603050405020304" pitchFamily="18" charset="0"/>
                <a:cs typeface="Times New Roman" panose="02020603050405020304" pitchFamily="18" charset="0"/>
              </a:rPr>
              <a:t>људи </a:t>
            </a:r>
            <a:r>
              <a:rPr lang="sr-Cyrl-RS" sz="2400" dirty="0">
                <a:latin typeface="Times New Roman" panose="02020603050405020304" pitchFamily="18" charset="0"/>
                <a:cs typeface="Times New Roman" panose="02020603050405020304" pitchFamily="18" charset="0"/>
              </a:rPr>
              <a:t>и то на једноставан начин који подсећа на свакодневни говор</a:t>
            </a:r>
            <a:r>
              <a:rPr lang="sr-Cyrl-RS" sz="2400" dirty="0" smtClean="0">
                <a:latin typeface="Times New Roman" panose="02020603050405020304" pitchFamily="18" charset="0"/>
                <a:cs typeface="Times New Roman" panose="02020603050405020304" pitchFamily="18" charset="0"/>
              </a:rPr>
              <a:t>.</a:t>
            </a:r>
            <a:br>
              <a:rPr lang="sr-Cyrl-RS" sz="2400" dirty="0" smtClean="0">
                <a:latin typeface="Times New Roman" panose="02020603050405020304" pitchFamily="18" charset="0"/>
                <a:cs typeface="Times New Roman" panose="02020603050405020304" pitchFamily="18" charset="0"/>
              </a:rPr>
            </a:br>
            <a:r>
              <a:rPr lang="sr-Cyrl-RS" sz="2400" dirty="0" smtClean="0">
                <a:latin typeface="Times New Roman" panose="02020603050405020304" pitchFamily="18" charset="0"/>
                <a:cs typeface="Times New Roman" panose="02020603050405020304" pitchFamily="18" charset="0"/>
              </a:rPr>
              <a:t/>
            </a:r>
            <a:br>
              <a:rPr lang="sr-Cyrl-RS" sz="2400" dirty="0" smtClean="0">
                <a:latin typeface="Times New Roman" panose="02020603050405020304" pitchFamily="18" charset="0"/>
                <a:cs typeface="Times New Roman" panose="02020603050405020304" pitchFamily="18" charset="0"/>
              </a:rPr>
            </a:br>
            <a:r>
              <a:rPr lang="sr-Cyrl-RS" sz="2400" dirty="0" smtClean="0">
                <a:latin typeface="Times New Roman" panose="02020603050405020304" pitchFamily="18" charset="0"/>
                <a:cs typeface="Times New Roman" panose="02020603050405020304" pitchFamily="18" charset="0"/>
              </a:rPr>
              <a:t>-  </a:t>
            </a:r>
            <a:r>
              <a:rPr lang="sr-Cyrl-RS" sz="2400" dirty="0">
                <a:latin typeface="Times New Roman" panose="02020603050405020304" pitchFamily="18" charset="0"/>
                <a:cs typeface="Times New Roman" panose="02020603050405020304" pitchFamily="18" charset="0"/>
              </a:rPr>
              <a:t>Слушање, причање и понављање прича, делова прича – учиниће сазнајни и емоционални живот детета пунијим, активни речник детета богатијим и интересовање за лепу реч и сазнање о  животу развијенијим</a:t>
            </a:r>
            <a:r>
              <a:rPr lang="sr-Cyrl-RS" sz="2400" dirty="0" smtClean="0">
                <a:latin typeface="Times New Roman" panose="02020603050405020304" pitchFamily="18" charset="0"/>
                <a:cs typeface="Times New Roman" panose="02020603050405020304" pitchFamily="18" charset="0"/>
              </a:rPr>
              <a:t>.</a:t>
            </a:r>
            <a:br>
              <a:rPr lang="sr-Cyrl-RS" sz="2400" dirty="0" smtClean="0">
                <a:latin typeface="Times New Roman" panose="02020603050405020304" pitchFamily="18" charset="0"/>
                <a:cs typeface="Times New Roman" panose="02020603050405020304" pitchFamily="18" charset="0"/>
              </a:rPr>
            </a:br>
            <a:r>
              <a:rPr lang="sr-Cyrl-RS" sz="2400" dirty="0" smtClean="0">
                <a:latin typeface="Times New Roman" panose="02020603050405020304" pitchFamily="18" charset="0"/>
                <a:cs typeface="Times New Roman" panose="02020603050405020304" pitchFamily="18" charset="0"/>
              </a:rPr>
              <a:t/>
            </a:r>
            <a:br>
              <a:rPr lang="sr-Cyrl-RS" sz="2400" dirty="0" smtClean="0">
                <a:latin typeface="Times New Roman" panose="02020603050405020304" pitchFamily="18" charset="0"/>
                <a:cs typeface="Times New Roman" panose="02020603050405020304" pitchFamily="18" charset="0"/>
              </a:rPr>
            </a:br>
            <a:r>
              <a:rPr lang="sr-Cyrl-RS" sz="2400" dirty="0" smtClean="0">
                <a:latin typeface="Times New Roman" panose="02020603050405020304" pitchFamily="18" charset="0"/>
                <a:cs typeface="Times New Roman" panose="02020603050405020304" pitchFamily="18" charset="0"/>
              </a:rPr>
              <a:t>- </a:t>
            </a:r>
            <a:r>
              <a:rPr lang="sr-Cyrl-RS" sz="2400" dirty="0">
                <a:latin typeface="Times New Roman" panose="02020603050405020304" pitchFamily="18" charset="0"/>
                <a:cs typeface="Times New Roman" panose="02020603050405020304" pitchFamily="18" charset="0"/>
              </a:rPr>
              <a:t>У међусобним разговорима, у разговорима са васпитачем и  родитељима поводом примера из живота и прича код деце почиње да се изграђује свест о добру и злу, буде се морална осећања и спремност  да се залажу за оно што је узвишено, а против неправде и нехуманости.</a:t>
            </a:r>
            <a:r>
              <a:rPr lang="en-US" sz="2800" dirty="0">
                <a:latin typeface="Times New Roman" panose="02020603050405020304" pitchFamily="18" charset="0"/>
                <a:cs typeface="Times New Roman" panose="02020603050405020304" pitchFamily="18" charset="0"/>
              </a:rPr>
              <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a:r>
            <a:br>
              <a:rPr lang="en-US" sz="2800" dirty="0">
                <a:latin typeface="Times New Roman" panose="02020603050405020304" pitchFamily="18" charset="0"/>
                <a:cs typeface="Times New Roman" panose="02020603050405020304" pitchFamily="18" charset="0"/>
              </a:rPr>
            </a:b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92558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261257"/>
            <a:ext cx="10627135" cy="6505303"/>
          </a:xfrm>
        </p:spPr>
        <p:txBody>
          <a:bodyPr/>
          <a:lstStyle/>
          <a:p>
            <a:r>
              <a:rPr lang="sr-Cyrl-RS" sz="2800" dirty="0" smtClean="0">
                <a:latin typeface="Times New Roman" panose="02020603050405020304" pitchFamily="18" charset="0"/>
                <a:cs typeface="Times New Roman" panose="02020603050405020304" pitchFamily="18" charset="0"/>
              </a:rPr>
              <a:t>Деца у причама (развијање пожељних навика)</a:t>
            </a:r>
            <a:br>
              <a:rPr lang="sr-Cyrl-RS" sz="2800" dirty="0" smtClean="0">
                <a:latin typeface="Times New Roman" panose="02020603050405020304" pitchFamily="18" charset="0"/>
                <a:cs typeface="Times New Roman" panose="02020603050405020304" pitchFamily="18" charset="0"/>
              </a:rPr>
            </a:br>
            <a:r>
              <a:rPr lang="sr-Cyrl-RS" sz="2800" dirty="0" smtClean="0">
                <a:latin typeface="Times New Roman" panose="02020603050405020304" pitchFamily="18" charset="0"/>
                <a:cs typeface="Times New Roman" panose="02020603050405020304" pitchFamily="18" charset="0"/>
              </a:rPr>
              <a:t>- </a:t>
            </a:r>
            <a:r>
              <a:rPr lang="sr-Cyrl-RS" sz="2800" dirty="0">
                <a:latin typeface="Times New Roman" panose="02020603050405020304" pitchFamily="18" charset="0"/>
                <a:cs typeface="Times New Roman" panose="02020603050405020304" pitchFamily="18" charset="0"/>
              </a:rPr>
              <a:t>У народној причи ,,Усхли извор</a:t>
            </a:r>
            <a:r>
              <a:rPr lang="sr-Cyrl-RS" sz="2800" i="1" dirty="0">
                <a:latin typeface="Times New Roman" panose="02020603050405020304" pitchFamily="18" charset="0"/>
                <a:cs typeface="Times New Roman" panose="02020603050405020304" pitchFamily="18" charset="0"/>
              </a:rPr>
              <a:t>“, </a:t>
            </a:r>
            <a:r>
              <a:rPr lang="sr-Cyrl-RS" sz="2800" dirty="0">
                <a:latin typeface="Times New Roman" panose="02020603050405020304" pitchFamily="18" charset="0"/>
                <a:cs typeface="Times New Roman" panose="02020603050405020304" pitchFamily="18" charset="0"/>
              </a:rPr>
              <a:t>вода  је пресушила  јер извор није дозволио да воду пије дечак прљавих руку и лица. Када се дечак  умио  и опрао руке, извор је поново почео да да даје воду људима, биљкама и животињама. У овој причи, осим значаја и потребе за личном хигијеном, сликовито се указује на значај воде за живот на земљи и неопходност да људи чувају изворе и не загађују их.</a:t>
            </a:r>
            <a:r>
              <a:rPr lang="en-US" sz="2800" dirty="0">
                <a:latin typeface="Times New Roman" panose="02020603050405020304" pitchFamily="18" charset="0"/>
                <a:cs typeface="Times New Roman" panose="02020603050405020304" pitchFamily="18" charset="0"/>
              </a:rPr>
              <a:t/>
            </a:r>
            <a:br>
              <a:rPr lang="en-US" sz="2800" dirty="0">
                <a:latin typeface="Times New Roman" panose="02020603050405020304" pitchFamily="18" charset="0"/>
                <a:cs typeface="Times New Roman" panose="02020603050405020304" pitchFamily="18" charset="0"/>
              </a:rPr>
            </a:br>
            <a:r>
              <a:rPr lang="sr-Cyrl-RS" sz="2800" dirty="0" smtClean="0">
                <a:latin typeface="Times New Roman" panose="02020603050405020304" pitchFamily="18" charset="0"/>
                <a:cs typeface="Times New Roman" panose="02020603050405020304" pitchFamily="18" charset="0"/>
              </a:rPr>
              <a:t>- </a:t>
            </a:r>
            <a:r>
              <a:rPr lang="sr-Cyrl-RS" sz="2800" dirty="0">
                <a:latin typeface="Times New Roman" panose="02020603050405020304" pitchFamily="18" charset="0"/>
                <a:cs typeface="Times New Roman" panose="02020603050405020304" pitchFamily="18" charset="0"/>
              </a:rPr>
              <a:t>Уредно остављање ствари  за личну употребу  јесте услов за успешно обављање свакодневних послова.  Осим осталих средстава и начина рада за остваривање овог задатка и прича подстиче децу на уредност.  У причи Кетрин Џексон ,,Неуредна девојчица</a:t>
            </a:r>
            <a:r>
              <a:rPr lang="sr-Cyrl-RS" sz="2800" i="1" dirty="0">
                <a:latin typeface="Times New Roman" panose="02020603050405020304" pitchFamily="18" charset="0"/>
                <a:cs typeface="Times New Roman" panose="02020603050405020304" pitchFamily="18" charset="0"/>
              </a:rPr>
              <a:t>“</a:t>
            </a:r>
            <a:r>
              <a:rPr lang="sr-Cyrl-RS" sz="2800" dirty="0">
                <a:latin typeface="Times New Roman" panose="02020603050405020304" pitchFamily="18" charset="0"/>
                <a:cs typeface="Times New Roman" panose="02020603050405020304" pitchFamily="18" charset="0"/>
              </a:rPr>
              <a:t>,  даје се леп пример како девојчица сама долази до сазнања да је добро када ствари после употребе врати на њихово место. Сличан пример илуструје прича ,,Папучица – Маца</a:t>
            </a:r>
            <a:r>
              <a:rPr lang="sr-Cyrl-RS" sz="2800" i="1" dirty="0">
                <a:latin typeface="Times New Roman" panose="02020603050405020304" pitchFamily="18" charset="0"/>
                <a:cs typeface="Times New Roman" panose="02020603050405020304" pitchFamily="18" charset="0"/>
              </a:rPr>
              <a:t>“ </a:t>
            </a:r>
            <a:r>
              <a:rPr lang="sr-Cyrl-RS" sz="2800" dirty="0">
                <a:latin typeface="Times New Roman" panose="02020603050405020304" pitchFamily="18" charset="0"/>
                <a:cs typeface="Times New Roman" panose="02020603050405020304" pitchFamily="18" charset="0"/>
              </a:rPr>
              <a:t>Еле Пероци.</a:t>
            </a:r>
            <a:r>
              <a:rPr lang="en-US" sz="2800" dirty="0">
                <a:latin typeface="Times New Roman" panose="02020603050405020304" pitchFamily="18" charset="0"/>
                <a:cs typeface="Times New Roman" panose="02020603050405020304" pitchFamily="18" charset="0"/>
              </a:rPr>
              <a:t/>
            </a:r>
            <a:br>
              <a:rPr lang="en-US" sz="2800" dirty="0">
                <a:latin typeface="Times New Roman" panose="02020603050405020304" pitchFamily="18" charset="0"/>
                <a:cs typeface="Times New Roman" panose="02020603050405020304" pitchFamily="18" charset="0"/>
              </a:rPr>
            </a:b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64237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817" y="1"/>
            <a:ext cx="11769634" cy="6544490"/>
          </a:xfrm>
        </p:spPr>
        <p:txBody>
          <a:bodyPr/>
          <a:lstStyle/>
          <a:p>
            <a:r>
              <a:rPr lang="sr-Cyrl-RS" sz="2800" dirty="0">
                <a:latin typeface="Times New Roman" panose="02020603050405020304" pitchFamily="18" charset="0"/>
                <a:cs typeface="Times New Roman" panose="02020603050405020304" pitchFamily="18" charset="0"/>
              </a:rPr>
              <a:t> </a:t>
            </a:r>
            <a:r>
              <a:rPr lang="sr-Cyrl-RS" sz="2800" dirty="0" smtClean="0">
                <a:latin typeface="Times New Roman" panose="02020603050405020304" pitchFamily="18" charset="0"/>
                <a:cs typeface="Times New Roman" panose="02020603050405020304" pitchFamily="18" charset="0"/>
              </a:rPr>
              <a:t>Развијање пожељних односа</a:t>
            </a:r>
            <a:br>
              <a:rPr lang="sr-Cyrl-RS" sz="2800" dirty="0" smtClean="0">
                <a:latin typeface="Times New Roman" panose="02020603050405020304" pitchFamily="18" charset="0"/>
                <a:cs typeface="Times New Roman" panose="02020603050405020304" pitchFamily="18" charset="0"/>
              </a:rPr>
            </a:br>
            <a:r>
              <a:rPr lang="sr-Cyrl-RS" sz="2800" dirty="0" smtClean="0">
                <a:latin typeface="Times New Roman" panose="02020603050405020304" pitchFamily="18" charset="0"/>
                <a:cs typeface="Times New Roman" panose="02020603050405020304" pitchFamily="18" charset="0"/>
              </a:rPr>
              <a:t>- Успостављање </a:t>
            </a:r>
            <a:r>
              <a:rPr lang="sr-Cyrl-RS" sz="2800" dirty="0">
                <a:latin typeface="Times New Roman" panose="02020603050405020304" pitchFamily="18" charset="0"/>
                <a:cs typeface="Times New Roman" panose="02020603050405020304" pitchFamily="18" charset="0"/>
              </a:rPr>
              <a:t>међусобних односа у игри је и лако и тешко за децу.  Играчке или прибор за игру могу бити повод  за зближавање, али и повод за </a:t>
            </a:r>
            <a:r>
              <a:rPr lang="sr-Cyrl-RS" sz="2800" dirty="0" smtClean="0">
                <a:latin typeface="Times New Roman" panose="02020603050405020304" pitchFamily="18" charset="0"/>
                <a:cs typeface="Times New Roman" panose="02020603050405020304" pitchFamily="18" charset="0"/>
              </a:rPr>
              <a:t>сукобљавање. </a:t>
            </a:r>
            <a:r>
              <a:rPr lang="sr-Cyrl-RS" sz="2400" dirty="0">
                <a:latin typeface="Times New Roman" panose="02020603050405020304" pitchFamily="18" charset="0"/>
                <a:cs typeface="Times New Roman" panose="02020603050405020304" pitchFamily="18" charset="0"/>
              </a:rPr>
              <a:t>Ови односи у игри утичу на дете и припремају га за успостављање социјалних односа у животу, посебно односа сарадње и узајамног помагања и солидарности која треба да влада међу људима. У причи Б. Иванова ,,Велика лопта</a:t>
            </a:r>
            <a:r>
              <a:rPr lang="sr-Cyrl-RS" sz="2400" i="1" dirty="0">
                <a:latin typeface="Times New Roman" panose="02020603050405020304" pitchFamily="18" charset="0"/>
                <a:cs typeface="Times New Roman" panose="02020603050405020304" pitchFamily="18" charset="0"/>
              </a:rPr>
              <a:t>“, </a:t>
            </a:r>
            <a:r>
              <a:rPr lang="sr-Cyrl-RS" sz="2400" dirty="0">
                <a:latin typeface="Times New Roman" panose="02020603050405020304" pitchFamily="18" charset="0"/>
                <a:cs typeface="Times New Roman" panose="02020603050405020304" pitchFamily="18" charset="0"/>
              </a:rPr>
              <a:t>мала Наташа је срећна што су је старије девојчице примиле у игру. Међутим, она се брзо уверила да је њена улога само у томе да из жбуња извлачи лопту и убрзо су јој руке биле у пликовима. Тако је дошла до сазнања да то нису њене праве другарице и напушта их са речима: ,,Хвала, већ сам научила како се лопта вади из жбуња</a:t>
            </a:r>
            <a:r>
              <a:rPr lang="sr-Cyrl-RS" sz="2400" dirty="0" smtClean="0">
                <a:latin typeface="Times New Roman" panose="02020603050405020304" pitchFamily="18" charset="0"/>
                <a:cs typeface="Times New Roman" panose="02020603050405020304" pitchFamily="18" charset="0"/>
              </a:rPr>
              <a:t>“.</a:t>
            </a:r>
            <a:br>
              <a:rPr lang="sr-Cyrl-RS" sz="2400" dirty="0" smtClean="0">
                <a:latin typeface="Times New Roman" panose="02020603050405020304" pitchFamily="18" charset="0"/>
                <a:cs typeface="Times New Roman" panose="02020603050405020304" pitchFamily="18" charset="0"/>
              </a:rPr>
            </a:br>
            <a:r>
              <a:rPr lang="sr-Cyrl-RS" sz="2800" dirty="0" smtClean="0">
                <a:latin typeface="Times New Roman" panose="02020603050405020304" pitchFamily="18" charset="0"/>
                <a:cs typeface="Times New Roman" panose="02020603050405020304" pitchFamily="18" charset="0"/>
              </a:rPr>
              <a:t/>
            </a:r>
            <a:br>
              <a:rPr lang="sr-Cyrl-RS" sz="2800" dirty="0" smtClean="0">
                <a:latin typeface="Times New Roman" panose="02020603050405020304" pitchFamily="18" charset="0"/>
                <a:cs typeface="Times New Roman" panose="02020603050405020304" pitchFamily="18" charset="0"/>
              </a:rPr>
            </a:br>
            <a:r>
              <a:rPr lang="sr-Cyrl-RS" sz="2800" dirty="0" smtClean="0">
                <a:latin typeface="Times New Roman" panose="02020603050405020304" pitchFamily="18" charset="0"/>
                <a:cs typeface="Times New Roman" panose="02020603050405020304" pitchFamily="18" charset="0"/>
              </a:rPr>
              <a:t>- </a:t>
            </a:r>
            <a:r>
              <a:rPr lang="sr-Cyrl-RS" sz="2800" dirty="0">
                <a:latin typeface="Times New Roman" panose="02020603050405020304" pitchFamily="18" charset="0"/>
                <a:cs typeface="Times New Roman" panose="02020603050405020304" pitchFamily="18" charset="0"/>
              </a:rPr>
              <a:t>Узајамна сарадња и помагање су неопходни у свакодневном животу, па и у игри и раду деце. Како се млађи ослањају  на старије, приказано је у причама за децу. У исто време те приче могу се могу користити и за навикавање деце на културно понашање, као </a:t>
            </a:r>
            <a:r>
              <a:rPr lang="sr-Cyrl-RS" sz="2800" dirty="0" smtClean="0">
                <a:latin typeface="Times New Roman" panose="02020603050405020304" pitchFamily="18" charset="0"/>
                <a:cs typeface="Times New Roman" panose="02020603050405020304" pitchFamily="18" charset="0"/>
              </a:rPr>
              <a:t>нпр. </a:t>
            </a:r>
            <a:r>
              <a:rPr lang="sr-Cyrl-RS" sz="2800" dirty="0">
                <a:latin typeface="Times New Roman" panose="02020603050405020304" pitchFamily="18" charset="0"/>
                <a:cs typeface="Times New Roman" panose="02020603050405020304" pitchFamily="18" charset="0"/>
              </a:rPr>
              <a:t>прича Г. Тартаље ,,Забрањено питање“</a:t>
            </a:r>
            <a:r>
              <a:rPr lang="sr-Cyrl-RS" sz="2800" i="1" dirty="0">
                <a:latin typeface="Times New Roman" panose="02020603050405020304" pitchFamily="18" charset="0"/>
                <a:cs typeface="Times New Roman" panose="02020603050405020304" pitchFamily="18" charset="0"/>
              </a:rPr>
              <a:t>.</a:t>
            </a:r>
            <a:r>
              <a:rPr lang="en-US" sz="2800" dirty="0">
                <a:latin typeface="Times New Roman" panose="02020603050405020304" pitchFamily="18" charset="0"/>
                <a:cs typeface="Times New Roman" panose="02020603050405020304" pitchFamily="18" charset="0"/>
              </a:rPr>
              <a:t/>
            </a:r>
            <a:br>
              <a:rPr lang="en-US" sz="2800" dirty="0">
                <a:latin typeface="Times New Roman" panose="02020603050405020304" pitchFamily="18" charset="0"/>
                <a:cs typeface="Times New Roman" panose="02020603050405020304" pitchFamily="18" charset="0"/>
              </a:rPr>
            </a:b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99568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9451" y="452717"/>
            <a:ext cx="10998926" cy="6144025"/>
          </a:xfrm>
        </p:spPr>
        <p:txBody>
          <a:bodyPr/>
          <a:lstStyle/>
          <a:p>
            <a:r>
              <a:rPr lang="sr-Cyrl-RS" sz="2800" dirty="0" smtClean="0">
                <a:latin typeface="Times New Roman" panose="02020603050405020304" pitchFamily="18" charset="0"/>
                <a:cs typeface="Times New Roman" panose="02020603050405020304" pitchFamily="18" charset="0"/>
              </a:rPr>
              <a:t>Приче о стварима</a:t>
            </a:r>
            <a:br>
              <a:rPr lang="sr-Cyrl-RS" sz="2800" dirty="0" smtClean="0">
                <a:latin typeface="Times New Roman" panose="02020603050405020304" pitchFamily="18" charset="0"/>
                <a:cs typeface="Times New Roman" panose="02020603050405020304" pitchFamily="18" charset="0"/>
              </a:rPr>
            </a:br>
            <a:r>
              <a:rPr lang="sr-Cyrl-RS" sz="2800" dirty="0" smtClean="0">
                <a:latin typeface="Times New Roman" panose="02020603050405020304" pitchFamily="18" charset="0"/>
                <a:cs typeface="Times New Roman" panose="02020603050405020304" pitchFamily="18" charset="0"/>
              </a:rPr>
              <a:t>- </a:t>
            </a:r>
            <a:r>
              <a:rPr lang="sr-Cyrl-RS" sz="2800" dirty="0">
                <a:latin typeface="Times New Roman" panose="02020603050405020304" pitchFamily="18" charset="0"/>
                <a:cs typeface="Times New Roman" panose="02020603050405020304" pitchFamily="18" charset="0"/>
              </a:rPr>
              <a:t>У  књижевности за децу прича о стварима  има релативно мало. То  је у извесној мери и разумљиво јер за стварање такве приче треба  имати много инвентивности и маштовитости, па о столици, мосту, дугмету и другом написати занимљив и интересантан текст. </a:t>
            </a:r>
            <a:r>
              <a:rPr lang="sr-Cyrl-RS" sz="2800" dirty="0" smtClean="0">
                <a:latin typeface="Times New Roman" panose="02020603050405020304" pitchFamily="18" charset="0"/>
                <a:cs typeface="Times New Roman" panose="02020603050405020304" pitchFamily="18" charset="0"/>
              </a:rPr>
              <a:t/>
            </a:r>
            <a:br>
              <a:rPr lang="sr-Cyrl-RS" sz="2800" dirty="0" smtClean="0">
                <a:latin typeface="Times New Roman" panose="02020603050405020304" pitchFamily="18" charset="0"/>
                <a:cs typeface="Times New Roman" panose="02020603050405020304" pitchFamily="18" charset="0"/>
              </a:rPr>
            </a:br>
            <a:r>
              <a:rPr lang="sr-Cyrl-RS" sz="2800" dirty="0" smtClean="0">
                <a:latin typeface="Times New Roman" panose="02020603050405020304" pitchFamily="18" charset="0"/>
                <a:cs typeface="Times New Roman" panose="02020603050405020304" pitchFamily="18" charset="0"/>
              </a:rPr>
              <a:t/>
            </a:r>
            <a:br>
              <a:rPr lang="sr-Cyrl-RS" sz="2800" dirty="0" smtClean="0">
                <a:latin typeface="Times New Roman" panose="02020603050405020304" pitchFamily="18" charset="0"/>
                <a:cs typeface="Times New Roman" panose="02020603050405020304" pitchFamily="18" charset="0"/>
              </a:rPr>
            </a:br>
            <a:r>
              <a:rPr lang="sr-Cyrl-RS" sz="2800" dirty="0" smtClean="0">
                <a:latin typeface="Times New Roman" panose="02020603050405020304" pitchFamily="18" charset="0"/>
                <a:cs typeface="Times New Roman" panose="02020603050405020304" pitchFamily="18" charset="0"/>
              </a:rPr>
              <a:t>- Приче </a:t>
            </a:r>
            <a:r>
              <a:rPr lang="sr-Cyrl-RS" sz="2800" dirty="0">
                <a:latin typeface="Times New Roman" panose="02020603050405020304" pitchFamily="18" charset="0"/>
                <a:cs typeface="Times New Roman" panose="02020603050405020304" pitchFamily="18" charset="0"/>
              </a:rPr>
              <a:t>о стварима  могу да послуже и као повод и подстицај за разговор о особинама предмета. Тако ће се развијати способност уочавања и запажања сличности и разлика међу предметима исте врсте, као и међу различитим  предметима</a:t>
            </a:r>
            <a:r>
              <a:rPr lang="sr-Cyrl-RS" sz="2800" dirty="0" smtClean="0">
                <a:latin typeface="Times New Roman" panose="02020603050405020304" pitchFamily="18" charset="0"/>
                <a:cs typeface="Times New Roman" panose="02020603050405020304" pitchFamily="18" charset="0"/>
              </a:rPr>
              <a:t>.</a:t>
            </a:r>
            <a:br>
              <a:rPr lang="sr-Cyrl-RS" sz="2800" dirty="0" smtClean="0">
                <a:latin typeface="Times New Roman" panose="02020603050405020304" pitchFamily="18" charset="0"/>
                <a:cs typeface="Times New Roman" panose="02020603050405020304" pitchFamily="18" charset="0"/>
              </a:rPr>
            </a:br>
            <a:r>
              <a:rPr lang="sr-Cyrl-RS" sz="2800" dirty="0" smtClean="0">
                <a:latin typeface="Times New Roman" panose="02020603050405020304" pitchFamily="18" charset="0"/>
                <a:cs typeface="Times New Roman" panose="02020603050405020304" pitchFamily="18" charset="0"/>
              </a:rPr>
              <a:t/>
            </a:r>
            <a:br>
              <a:rPr lang="sr-Cyrl-RS" sz="2800" dirty="0" smtClean="0">
                <a:latin typeface="Times New Roman" panose="02020603050405020304" pitchFamily="18" charset="0"/>
                <a:cs typeface="Times New Roman" panose="02020603050405020304" pitchFamily="18" charset="0"/>
              </a:rPr>
            </a:br>
            <a:r>
              <a:rPr lang="sr-Cyrl-RS" sz="2800" dirty="0" smtClean="0">
                <a:latin typeface="Times New Roman" panose="02020603050405020304" pitchFamily="18" charset="0"/>
                <a:cs typeface="Times New Roman" panose="02020603050405020304" pitchFamily="18" charset="0"/>
              </a:rPr>
              <a:t>- Примери: „Дугме” Д. Пењина, „Бајка о кишобрану” В. Станојчића, „Огледалце” Г. Витеза, „Сто столова и шупља фиока” Љ. Ршумовића</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016319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074" y="339635"/>
            <a:ext cx="11103429" cy="6374674"/>
          </a:xfrm>
        </p:spPr>
        <p:txBody>
          <a:bodyPr/>
          <a:lstStyle/>
          <a:p>
            <a:r>
              <a:rPr lang="sr-Cyrl-RS" sz="2800" dirty="0" smtClean="0">
                <a:latin typeface="Times New Roman" panose="02020603050405020304" pitchFamily="18" charset="0"/>
                <a:cs typeface="Times New Roman" panose="02020603050405020304" pitchFamily="18" charset="0"/>
              </a:rPr>
              <a:t>Приче о природним појавама</a:t>
            </a:r>
            <a:r>
              <a:rPr lang="en-US" sz="2800" dirty="0">
                <a:latin typeface="Times New Roman" panose="02020603050405020304" pitchFamily="18" charset="0"/>
                <a:cs typeface="Times New Roman" panose="02020603050405020304" pitchFamily="18" charset="0"/>
              </a:rPr>
              <a:t/>
            </a:r>
            <a:br>
              <a:rPr lang="en-US" sz="2800" dirty="0">
                <a:latin typeface="Times New Roman" panose="02020603050405020304" pitchFamily="18" charset="0"/>
                <a:cs typeface="Times New Roman" panose="02020603050405020304" pitchFamily="18" charset="0"/>
              </a:rPr>
            </a:br>
            <a:r>
              <a:rPr lang="sr-Cyrl-RS" sz="2800" dirty="0" smtClean="0">
                <a:latin typeface="Times New Roman" panose="02020603050405020304" pitchFamily="18" charset="0"/>
                <a:cs typeface="Times New Roman" panose="02020603050405020304" pitchFamily="18" charset="0"/>
              </a:rPr>
              <a:t>- Интересовање </a:t>
            </a:r>
            <a:r>
              <a:rPr lang="sr-Cyrl-RS" sz="2800" dirty="0">
                <a:latin typeface="Times New Roman" panose="02020603050405020304" pitchFamily="18" charset="0"/>
                <a:cs typeface="Times New Roman" panose="02020603050405020304" pitchFamily="18" charset="0"/>
              </a:rPr>
              <a:t>детета  за природу, промене и збивања у њој испољава се веома рано, што се најбоље изражава у бројним питањима којима дете тражи одговорена оно што га узбуђује, што му је непознато, што га плаши или привлачи. Баш зато што су му појаве у природи непознате, не зна им узроке и начин настајања, дете се често окреће ка природи и жели да проникне у њу</a:t>
            </a:r>
            <a:r>
              <a:rPr lang="sr-Cyrl-RS" sz="2800" dirty="0" smtClean="0">
                <a:latin typeface="Times New Roman" panose="02020603050405020304" pitchFamily="18" charset="0"/>
                <a:cs typeface="Times New Roman" panose="02020603050405020304" pitchFamily="18" charset="0"/>
              </a:rPr>
              <a:t>.</a:t>
            </a:r>
            <a:br>
              <a:rPr lang="sr-Cyrl-RS" sz="2800" dirty="0" smtClean="0">
                <a:latin typeface="Times New Roman" panose="02020603050405020304" pitchFamily="18" charset="0"/>
                <a:cs typeface="Times New Roman" panose="02020603050405020304" pitchFamily="18" charset="0"/>
              </a:rPr>
            </a:br>
            <a:r>
              <a:rPr lang="sr-Cyrl-RS" sz="2800" dirty="0" smtClean="0">
                <a:latin typeface="Times New Roman" panose="02020603050405020304" pitchFamily="18" charset="0"/>
                <a:cs typeface="Times New Roman" panose="02020603050405020304" pitchFamily="18" charset="0"/>
              </a:rPr>
              <a:t>- </a:t>
            </a:r>
            <a:r>
              <a:rPr lang="sr-Cyrl-RS" sz="2800" dirty="0">
                <a:latin typeface="Times New Roman" panose="02020603050405020304" pitchFamily="18" charset="0"/>
                <a:cs typeface="Times New Roman" panose="02020603050405020304" pitchFamily="18" charset="0"/>
              </a:rPr>
              <a:t>У причи ,,Врапчић и ватра”</a:t>
            </a:r>
            <a:r>
              <a:rPr lang="sr-Cyrl-RS" sz="2800" i="1" dirty="0">
                <a:latin typeface="Times New Roman" panose="02020603050405020304" pitchFamily="18" charset="0"/>
                <a:cs typeface="Times New Roman" panose="02020603050405020304" pitchFamily="18" charset="0"/>
              </a:rPr>
              <a:t> </a:t>
            </a:r>
            <a:r>
              <a:rPr lang="sr-Cyrl-RS" sz="2800" dirty="0">
                <a:latin typeface="Times New Roman" panose="02020603050405020304" pitchFamily="18" charset="0"/>
                <a:cs typeface="Times New Roman" panose="02020603050405020304" pitchFamily="18" charset="0"/>
              </a:rPr>
              <a:t>указано је на лепоту Сунчеве ватрене лопте и жељу малог врапца  да је боље упозна. Сва убеђивања старе врабице да не лети тако високо нису помогла и врапчић је полетео високо, ка Сунцу, Када је опрљио крилца од топлоте Сунчевих зрак, брзо се вратио мајци. У исто време дете ће схватити и о опасностима које долазе од те пламене лопте, као и зашто треба слушати старије</a:t>
            </a:r>
            <a:r>
              <a:rPr lang="sr-Cyrl-RS" sz="2800" dirty="0" smtClean="0">
                <a:latin typeface="Times New Roman" panose="02020603050405020304" pitchFamily="18" charset="0"/>
                <a:cs typeface="Times New Roman" panose="02020603050405020304" pitchFamily="18" charset="0"/>
              </a:rPr>
              <a:t>.</a:t>
            </a:r>
            <a:br>
              <a:rPr lang="sr-Cyrl-RS" sz="2800" dirty="0" smtClean="0">
                <a:latin typeface="Times New Roman" panose="02020603050405020304" pitchFamily="18" charset="0"/>
                <a:cs typeface="Times New Roman" panose="02020603050405020304" pitchFamily="18" charset="0"/>
              </a:rPr>
            </a:br>
            <a:r>
              <a:rPr lang="sr-Cyrl-RS" sz="2800" dirty="0" smtClean="0">
                <a:latin typeface="Times New Roman" panose="02020603050405020304" pitchFamily="18" charset="0"/>
                <a:cs typeface="Times New Roman" panose="02020603050405020304" pitchFamily="18" charset="0"/>
              </a:rPr>
              <a:t>- „Сунчев певач” Б. Ћопић,  „Дуга”, „Локва”, „Дечак и мраз” Б. Атанацковић</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44486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446" y="287383"/>
            <a:ext cx="11625943" cy="6322423"/>
          </a:xfrm>
        </p:spPr>
        <p:txBody>
          <a:bodyPr/>
          <a:lstStyle/>
          <a:p>
            <a:r>
              <a:rPr lang="sr-Cyrl-RS" sz="2800" dirty="0" smtClean="0">
                <a:latin typeface="Times New Roman" panose="02020603050405020304" pitchFamily="18" charset="0"/>
                <a:cs typeface="Times New Roman" panose="02020603050405020304" pitchFamily="18" charset="0"/>
              </a:rPr>
              <a:t>Приче о биљкама</a:t>
            </a:r>
            <a:br>
              <a:rPr lang="sr-Cyrl-RS" sz="2800" dirty="0" smtClean="0">
                <a:latin typeface="Times New Roman" panose="02020603050405020304" pitchFamily="18" charset="0"/>
                <a:cs typeface="Times New Roman" panose="02020603050405020304" pitchFamily="18" charset="0"/>
              </a:rPr>
            </a:br>
            <a:r>
              <a:rPr lang="sr-Cyrl-RS" sz="2800" dirty="0" smtClean="0">
                <a:latin typeface="Times New Roman" panose="02020603050405020304" pitchFamily="18" charset="0"/>
                <a:cs typeface="Times New Roman" panose="02020603050405020304" pitchFamily="18" charset="0"/>
              </a:rPr>
              <a:t>- За </a:t>
            </a:r>
            <a:r>
              <a:rPr lang="sr-Cyrl-RS" sz="2800" dirty="0">
                <a:latin typeface="Times New Roman" panose="02020603050405020304" pitchFamily="18" charset="0"/>
                <a:cs typeface="Times New Roman" panose="02020603050405020304" pitchFamily="18" charset="0"/>
              </a:rPr>
              <a:t>биљни свет се обично каже да мање привлачи дечју пажњу и изазива мање интересовање  од животињског света. То мишљење долази отуда што деца бурније реагују на појављивање животиња и њихово кретање. Међутим, знамо да деца уживају у природи, да их трава мами да се по њој ваљају, цвеће да га уберу, што је својеврстан начин упознавања биљака</a:t>
            </a:r>
            <a:r>
              <a:rPr lang="sr-Cyrl-RS" sz="2800" dirty="0" smtClean="0">
                <a:latin typeface="Times New Roman" panose="02020603050405020304" pitchFamily="18" charset="0"/>
                <a:cs typeface="Times New Roman" panose="02020603050405020304" pitchFamily="18" charset="0"/>
              </a:rPr>
              <a:t>.</a:t>
            </a:r>
            <a:br>
              <a:rPr lang="sr-Cyrl-RS" sz="2800" dirty="0" smtClean="0">
                <a:latin typeface="Times New Roman" panose="02020603050405020304" pitchFamily="18" charset="0"/>
                <a:cs typeface="Times New Roman" panose="02020603050405020304" pitchFamily="18" charset="0"/>
              </a:rPr>
            </a:br>
            <a:r>
              <a:rPr lang="sr-Cyrl-RS" sz="2800" dirty="0" smtClean="0">
                <a:latin typeface="Times New Roman" panose="02020603050405020304" pitchFamily="18" charset="0"/>
                <a:cs typeface="Times New Roman" panose="02020603050405020304" pitchFamily="18" charset="0"/>
              </a:rPr>
              <a:t/>
            </a:r>
            <a:br>
              <a:rPr lang="sr-Cyrl-RS" sz="2800" dirty="0" smtClean="0">
                <a:latin typeface="Times New Roman" panose="02020603050405020304" pitchFamily="18" charset="0"/>
                <a:cs typeface="Times New Roman" panose="02020603050405020304" pitchFamily="18" charset="0"/>
              </a:rPr>
            </a:br>
            <a:r>
              <a:rPr lang="sr-Cyrl-RS" sz="2800" dirty="0" smtClean="0">
                <a:latin typeface="Times New Roman" panose="02020603050405020304" pitchFamily="18" charset="0"/>
                <a:cs typeface="Times New Roman" panose="02020603050405020304" pitchFamily="18" charset="0"/>
              </a:rPr>
              <a:t>- </a:t>
            </a:r>
            <a:r>
              <a:rPr lang="sr-Cyrl-RS" sz="2800" dirty="0">
                <a:latin typeface="Times New Roman" panose="02020603050405020304" pitchFamily="18" charset="0"/>
                <a:cs typeface="Times New Roman" panose="02020603050405020304" pitchFamily="18" charset="0"/>
              </a:rPr>
              <a:t>У већини прича, било да се говори о деци, одраслима, животињама или о појавама у природи, мање или више присутан је биљни свет. То у причању или читању треба истицати и наглашавати. Међутим, ради илустровања саопштавања и разговора о појединим биљкама или о одређеној биљној области, треба користити и оне приче где су биљке главни јунаци догађаја и радњи, као што је прича „Плесна хаљина жутог маслачка“.</a:t>
            </a:r>
            <a:r>
              <a:rPr lang="en-US" sz="2800" dirty="0">
                <a:latin typeface="Times New Roman" panose="02020603050405020304" pitchFamily="18" charset="0"/>
                <a:cs typeface="Times New Roman" panose="02020603050405020304" pitchFamily="18" charset="0"/>
              </a:rPr>
              <a:t/>
            </a:r>
            <a:br>
              <a:rPr lang="en-US" sz="2800" dirty="0">
                <a:latin typeface="Times New Roman" panose="02020603050405020304" pitchFamily="18" charset="0"/>
                <a:cs typeface="Times New Roman" panose="02020603050405020304" pitchFamily="18" charset="0"/>
              </a:rPr>
            </a:br>
            <a:r>
              <a:rPr lang="sr-Cyrl-RS" sz="2800" dirty="0" smtClean="0">
                <a:latin typeface="Times New Roman" panose="02020603050405020304" pitchFamily="18" charset="0"/>
                <a:cs typeface="Times New Roman" panose="02020603050405020304" pitchFamily="18" charset="0"/>
              </a:rPr>
              <a:t>- Примери: „Сеница и дрво”, „Деда и репа”, „Пчела и цвет”</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65248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875329" cy="6013396"/>
          </a:xfrm>
        </p:spPr>
        <p:txBody>
          <a:bodyPr/>
          <a:lstStyle/>
          <a:p>
            <a:r>
              <a:rPr lang="sr-Cyrl-RS" sz="2800" dirty="0" smtClean="0">
                <a:latin typeface="Times New Roman" panose="02020603050405020304" pitchFamily="18" charset="0"/>
                <a:cs typeface="Times New Roman" panose="02020603050405020304" pitchFamily="18" charset="0"/>
              </a:rPr>
              <a:t>Животиње у причама за децу</a:t>
            </a:r>
            <a:br>
              <a:rPr lang="sr-Cyrl-RS" sz="2800" dirty="0" smtClean="0">
                <a:latin typeface="Times New Roman" panose="02020603050405020304" pitchFamily="18" charset="0"/>
                <a:cs typeface="Times New Roman" panose="02020603050405020304" pitchFamily="18" charset="0"/>
              </a:rPr>
            </a:br>
            <a:r>
              <a:rPr lang="sr-Cyrl-RS" sz="2800" dirty="0" smtClean="0">
                <a:latin typeface="Times New Roman" panose="02020603050405020304" pitchFamily="18" charset="0"/>
                <a:cs typeface="Times New Roman" panose="02020603050405020304" pitchFamily="18" charset="0"/>
              </a:rPr>
              <a:t/>
            </a:r>
            <a:br>
              <a:rPr lang="sr-Cyrl-RS" sz="2800" dirty="0" smtClean="0">
                <a:latin typeface="Times New Roman" panose="02020603050405020304" pitchFamily="18" charset="0"/>
                <a:cs typeface="Times New Roman" panose="02020603050405020304" pitchFamily="18" charset="0"/>
              </a:rPr>
            </a:br>
            <a:r>
              <a:rPr lang="sr-Cyrl-RS" sz="2800" dirty="0" smtClean="0">
                <a:latin typeface="Times New Roman" panose="02020603050405020304" pitchFamily="18" charset="0"/>
                <a:cs typeface="Times New Roman" panose="02020603050405020304" pitchFamily="18" charset="0"/>
              </a:rPr>
              <a:t>- </a:t>
            </a:r>
            <a:r>
              <a:rPr lang="sr-Cyrl-RS" sz="2800" dirty="0">
                <a:latin typeface="Times New Roman" panose="02020603050405020304" pitchFamily="18" charset="0"/>
                <a:cs typeface="Times New Roman" panose="02020603050405020304" pitchFamily="18" charset="0"/>
              </a:rPr>
              <a:t>Домаће животиње, њихове одлике и начин живота су интересантни за дете. Деца у мањим местима и селима рано упознају особености домаћих животиња, јер их свакодневно виђају. Деца већих и великих градова све мање имају приликада виде домаће животиње у природи, па су слике и сликовнице све чешће једини извор сазнања о њима. Осим непосредног  посматрања, разгледања слика и сликовница и речи васпитача, и прича је значајан чинилац за упознавање овог света, повезаности животиња са осталим областима природе и улоге човека у овладавању и потчињавању природе о себи</a:t>
            </a:r>
            <a:r>
              <a:rPr lang="sr-Cyrl-RS" sz="2800" dirty="0" smtClean="0">
                <a:latin typeface="Times New Roman" panose="02020603050405020304" pitchFamily="18" charset="0"/>
                <a:cs typeface="Times New Roman" panose="02020603050405020304" pitchFamily="18" charset="0"/>
              </a:rPr>
              <a:t>.</a:t>
            </a:r>
            <a:br>
              <a:rPr lang="sr-Cyrl-RS" sz="2800" dirty="0" smtClean="0">
                <a:latin typeface="Times New Roman" panose="02020603050405020304" pitchFamily="18" charset="0"/>
                <a:cs typeface="Times New Roman" panose="02020603050405020304" pitchFamily="18" charset="0"/>
              </a:rPr>
            </a:br>
            <a:r>
              <a:rPr lang="sr-Cyrl-RS" sz="2800" dirty="0" smtClean="0">
                <a:latin typeface="Times New Roman" panose="02020603050405020304" pitchFamily="18" charset="0"/>
                <a:cs typeface="Times New Roman" panose="02020603050405020304" pitchFamily="18" charset="0"/>
              </a:rPr>
              <a:t/>
            </a:r>
            <a:br>
              <a:rPr lang="sr-Cyrl-RS" sz="2800" dirty="0" smtClean="0">
                <a:latin typeface="Times New Roman" panose="02020603050405020304" pitchFamily="18" charset="0"/>
                <a:cs typeface="Times New Roman" panose="02020603050405020304" pitchFamily="18" charset="0"/>
              </a:rPr>
            </a:br>
            <a:r>
              <a:rPr lang="sr-Cyrl-RS" sz="2800" dirty="0" smtClean="0">
                <a:latin typeface="Times New Roman" panose="02020603050405020304" pitchFamily="18" charset="0"/>
                <a:cs typeface="Times New Roman" panose="02020603050405020304" pitchFamily="18" charset="0"/>
              </a:rPr>
              <a:t>- </a:t>
            </a:r>
            <a:r>
              <a:rPr lang="sr-Cyrl-RS" sz="2800" dirty="0">
                <a:latin typeface="Times New Roman" panose="02020603050405020304" pitchFamily="18" charset="0"/>
                <a:cs typeface="Times New Roman" panose="02020603050405020304" pitchFamily="18" charset="0"/>
              </a:rPr>
              <a:t>„Прича о пиленцету</a:t>
            </a:r>
            <a:r>
              <a:rPr lang="sr-Cyrl-RS" sz="2800" dirty="0" smtClean="0">
                <a:latin typeface="Times New Roman" panose="02020603050405020304" pitchFamily="18" charset="0"/>
                <a:cs typeface="Times New Roman" panose="02020603050405020304" pitchFamily="18" charset="0"/>
              </a:rPr>
              <a:t>”</a:t>
            </a:r>
            <a:r>
              <a:rPr lang="sr-Cyrl-RS" sz="2800" i="1" dirty="0" smtClean="0">
                <a:latin typeface="Times New Roman" panose="02020603050405020304" pitchFamily="18" charset="0"/>
                <a:cs typeface="Times New Roman" panose="02020603050405020304" pitchFamily="18" charset="0"/>
              </a:rPr>
              <a:t>, </a:t>
            </a:r>
            <a:r>
              <a:rPr lang="sr-Cyrl-RS" sz="2800" dirty="0">
                <a:latin typeface="Times New Roman" panose="02020603050405020304" pitchFamily="18" charset="0"/>
                <a:cs typeface="Times New Roman" panose="02020603050405020304" pitchFamily="18" charset="0"/>
              </a:rPr>
              <a:t>„Мачак и петао“</a:t>
            </a:r>
            <a:r>
              <a:rPr lang="sr-Cyrl-RS" sz="2800" i="1" dirty="0">
                <a:latin typeface="Times New Roman" panose="02020603050405020304" pitchFamily="18" charset="0"/>
                <a:cs typeface="Times New Roman" panose="02020603050405020304" pitchFamily="18" charset="0"/>
              </a:rPr>
              <a:t>,</a:t>
            </a:r>
            <a:r>
              <a:rPr lang="sr-Cyrl-RS" sz="2800" dirty="0">
                <a:latin typeface="Times New Roman" panose="02020603050405020304" pitchFamily="18" charset="0"/>
                <a:cs typeface="Times New Roman" panose="02020603050405020304" pitchFamily="18" charset="0"/>
              </a:rPr>
              <a:t> </a:t>
            </a:r>
            <a:r>
              <a:rPr lang="sr-Cyrl-RS" sz="2800" dirty="0" smtClean="0">
                <a:latin typeface="Times New Roman" panose="02020603050405020304" pitchFamily="18" charset="0"/>
                <a:cs typeface="Times New Roman" panose="02020603050405020304" pitchFamily="18" charset="0"/>
              </a:rPr>
              <a:t>„Аргина пас од расе”</a:t>
            </a:r>
            <a:r>
              <a:rPr lang="en-US" sz="2800" dirty="0">
                <a:latin typeface="Times New Roman" panose="02020603050405020304" pitchFamily="18" charset="0"/>
                <a:cs typeface="Times New Roman" panose="02020603050405020304" pitchFamily="18" charset="0"/>
              </a:rPr>
              <a:t/>
            </a:r>
            <a:br>
              <a:rPr lang="en-US" sz="2800" dirty="0">
                <a:latin typeface="Times New Roman" panose="02020603050405020304" pitchFamily="18" charset="0"/>
                <a:cs typeface="Times New Roman" panose="02020603050405020304" pitchFamily="18" charset="0"/>
              </a:rPr>
            </a:b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779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1886" y="274321"/>
            <a:ext cx="11260183" cy="6413862"/>
          </a:xfrm>
        </p:spPr>
        <p:txBody>
          <a:bodyPr/>
          <a:lstStyle/>
          <a:p>
            <a:r>
              <a:rPr lang="sr-Cyrl-RS" sz="2800" dirty="0" smtClean="0">
                <a:latin typeface="Times New Roman" panose="02020603050405020304" pitchFamily="18" charset="0"/>
                <a:cs typeface="Times New Roman" panose="02020603050405020304" pitchFamily="18" charset="0"/>
              </a:rPr>
              <a:t>- Дивље </a:t>
            </a:r>
            <a:r>
              <a:rPr lang="sr-Cyrl-RS" sz="2800" dirty="0">
                <a:latin typeface="Times New Roman" panose="02020603050405020304" pitchFamily="18" charset="0"/>
                <a:cs typeface="Times New Roman" panose="02020603050405020304" pitchFamily="18" charset="0"/>
              </a:rPr>
              <a:t>животиње  у причама за децу  су честа  тема и има доста добрих књижевних остварења из ове области. Осим сликања ових животиња, а што је значајно  за васпитно-образовни рад са предшколском децом, писци врло убедљиво приказују неке њихове карактеристике и особине које су значајне у борби за опстанак, која може бити вреома сурова у животињском свету. </a:t>
            </a:r>
            <a:r>
              <a:rPr lang="sr-Cyrl-RS" sz="2800" dirty="0">
                <a:latin typeface="Times New Roman" panose="02020603050405020304" pitchFamily="18" charset="0"/>
                <a:cs typeface="Times New Roman" panose="02020603050405020304" pitchFamily="18" charset="0"/>
              </a:rPr>
              <a:t>С</a:t>
            </a:r>
            <a:r>
              <a:rPr lang="sr-Cyrl-RS" sz="2800" dirty="0" smtClean="0">
                <a:latin typeface="Times New Roman" panose="02020603050405020304" pitchFamily="18" charset="0"/>
                <a:cs typeface="Times New Roman" panose="02020603050405020304" pitchFamily="18" charset="0"/>
              </a:rPr>
              <a:t>ликајући </a:t>
            </a:r>
            <a:r>
              <a:rPr lang="sr-Cyrl-RS" sz="2800" dirty="0">
                <a:latin typeface="Times New Roman" panose="02020603050405020304" pitchFamily="18" charset="0"/>
                <a:cs typeface="Times New Roman" panose="02020603050405020304" pitchFamily="18" charset="0"/>
              </a:rPr>
              <a:t>особености њиховог међусобног живота писци  посредно указују  на неке човекове одлике и међуљудске односе, те ове приче могу да послуже за садржајне разговоре са децом о овим темама</a:t>
            </a:r>
            <a:r>
              <a:rPr lang="sr-Cyrl-RS" sz="2800" dirty="0" smtClean="0">
                <a:latin typeface="Times New Roman" panose="02020603050405020304" pitchFamily="18" charset="0"/>
                <a:cs typeface="Times New Roman" panose="02020603050405020304" pitchFamily="18" charset="0"/>
              </a:rPr>
              <a:t>.</a:t>
            </a:r>
            <a:br>
              <a:rPr lang="sr-Cyrl-RS" sz="2800" dirty="0" smtClean="0">
                <a:latin typeface="Times New Roman" panose="02020603050405020304" pitchFamily="18" charset="0"/>
                <a:cs typeface="Times New Roman" panose="02020603050405020304" pitchFamily="18" charset="0"/>
              </a:rPr>
            </a:br>
            <a:r>
              <a:rPr lang="sr-Cyrl-RS" sz="2800" dirty="0" smtClean="0">
                <a:latin typeface="Times New Roman" panose="02020603050405020304" pitchFamily="18" charset="0"/>
                <a:cs typeface="Times New Roman" panose="02020603050405020304" pitchFamily="18" charset="0"/>
              </a:rPr>
              <a:t>- </a:t>
            </a:r>
            <a:r>
              <a:rPr lang="sr-Cyrl-RS" sz="2800" dirty="0">
                <a:latin typeface="Times New Roman" panose="02020603050405020304" pitchFamily="18" charset="0"/>
                <a:cs typeface="Times New Roman" panose="02020603050405020304" pitchFamily="18" charset="0"/>
              </a:rPr>
              <a:t>Неке животиње, због својих карактеристика и начина живота, пружају писцима могућност  да их приказују са много хумора. Због необичних ситуација у које оне долазе, а које се деци саопштавају, унеће се расположење, веселост и </a:t>
            </a:r>
            <a:r>
              <a:rPr lang="sr-Cyrl-RS" sz="2800" dirty="0" smtClean="0">
                <a:latin typeface="Times New Roman" panose="02020603050405020304" pitchFamily="18" charset="0"/>
                <a:cs typeface="Times New Roman" panose="02020603050405020304" pitchFamily="18" charset="0"/>
              </a:rPr>
              <a:t>радозналост у дечју рецепцију. </a:t>
            </a:r>
            <a:r>
              <a:rPr lang="en-US" sz="2800" dirty="0">
                <a:latin typeface="Times New Roman" panose="02020603050405020304" pitchFamily="18" charset="0"/>
                <a:cs typeface="Times New Roman" panose="02020603050405020304" pitchFamily="18" charset="0"/>
              </a:rPr>
              <a:t/>
            </a:r>
            <a:br>
              <a:rPr lang="en-US" sz="2800" dirty="0">
                <a:latin typeface="Times New Roman" panose="02020603050405020304" pitchFamily="18" charset="0"/>
                <a:cs typeface="Times New Roman" panose="02020603050405020304" pitchFamily="18" charset="0"/>
              </a:rPr>
            </a:br>
            <a:r>
              <a:rPr lang="sr-Cyrl-RS" sz="2000" dirty="0" smtClean="0">
                <a:latin typeface="Times New Roman" panose="02020603050405020304" pitchFamily="18" charset="0"/>
                <a:cs typeface="Times New Roman" panose="02020603050405020304" pitchFamily="18" charset="0"/>
              </a:rPr>
              <a:t>- </a:t>
            </a:r>
            <a:r>
              <a:rPr lang="sr-Cyrl-RS" sz="2000" dirty="0">
                <a:latin typeface="Times New Roman" panose="02020603050405020304" pitchFamily="18" charset="0"/>
                <a:cs typeface="Times New Roman" panose="02020603050405020304" pitchFamily="18" charset="0"/>
              </a:rPr>
              <a:t>„Вук и јагње“, „Вук и лисица“, „Брбљиви вук</a:t>
            </a:r>
            <a:r>
              <a:rPr lang="sr-Cyrl-RS" sz="2000" dirty="0" smtClean="0">
                <a:latin typeface="Times New Roman" panose="02020603050405020304" pitchFamily="18" charset="0"/>
                <a:cs typeface="Times New Roman" panose="02020603050405020304" pitchFamily="18" charset="0"/>
              </a:rPr>
              <a:t>“, </a:t>
            </a:r>
            <a:r>
              <a:rPr lang="sr-Cyrl-RS" sz="2000" dirty="0">
                <a:latin typeface="Times New Roman" panose="02020603050405020304" pitchFamily="18" charset="0"/>
                <a:cs typeface="Times New Roman" panose="02020603050405020304" pitchFamily="18" charset="0"/>
              </a:rPr>
              <a:t>„Два медведа“, „Лакоми мечићи</a:t>
            </a:r>
            <a:r>
              <a:rPr lang="sr-Cyrl-RS" sz="2000" dirty="0" smtClean="0">
                <a:latin typeface="Times New Roman" panose="02020603050405020304" pitchFamily="18" charset="0"/>
                <a:cs typeface="Times New Roman" panose="02020603050405020304" pitchFamily="18" charset="0"/>
              </a:rPr>
              <a:t>“, </a:t>
            </a:r>
            <a:r>
              <a:rPr lang="sr-Cyrl-RS" sz="2000" dirty="0">
                <a:latin typeface="Times New Roman" panose="02020603050405020304" pitchFamily="18" charset="0"/>
                <a:cs typeface="Times New Roman" panose="02020603050405020304" pitchFamily="18" charset="0"/>
              </a:rPr>
              <a:t>,,Шарени лептир“,  ,,Бубица са црвеним капутићем“, ,,Незадовољна бубамара“, ,,Свитац тражи пријатеље“,  ,,Мрав доброг срца</a:t>
            </a:r>
            <a:r>
              <a:rPr lang="sr-Cyrl-R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61948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45</TotalTime>
  <Words>187</Words>
  <Application>Microsoft Office PowerPoint</Application>
  <PresentationFormat>Widescreen</PresentationFormat>
  <Paragraphs>11</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Century Gothic</vt:lpstr>
      <vt:lpstr>Times New Roman</vt:lpstr>
      <vt:lpstr>Wingdings 3</vt:lpstr>
      <vt:lpstr>Ion</vt:lpstr>
      <vt:lpstr>Прича за децу</vt:lpstr>
      <vt:lpstr>- Приче за децу  су посебно значајно средство  у васпитно-образовном раду са децом  предшколског узраста. Помоћу њих могуће је на једноставан, занимљив и интересантан начин  казати многе животне истине, научна сазнања о животу  и стварности уопште, односима међу људима, изразити и најсуптилније мисли и осећања људи и то на једноставан начин који подсећа на свакодневни говор.  -  Слушање, причање и понављање прича, делова прича – учиниће сазнајни и емоционални живот детета пунијим, активни речник детета богатијим и интересовање за лепу реч и сазнање о  животу развијенијим.  - У међусобним разговорима, у разговорима са васпитачем и  родитељима поводом примера из живота и прича код деце почиње да се изграђује свест о добру и злу, буде се морална осећања и спремност  да се залажу за оно што је узвишено, а против неправде и нехуманости.  </vt:lpstr>
      <vt:lpstr>Деца у причама (развијање пожељних навика) - У народној причи ,,Усхли извор“, вода  је пресушила  јер извор није дозволио да воду пије дечак прљавих руку и лица. Када се дечак  умио  и опрао руке, извор је поново почео да да даје воду људима, биљкама и животињама. У овој причи, осим значаја и потребе за личном хигијеном, сликовито се указује на значај воде за живот на земљи и неопходност да људи чувају изворе и не загађују их. - Уредно остављање ствари  за личну употребу  јесте услов за успешно обављање свакодневних послова.  Осим осталих средстава и начина рада за остваривање овог задатка и прича подстиче децу на уредност.  У причи Кетрин Џексон ,,Неуредна девојчица“,  даје се леп пример како девојчица сама долази до сазнања да је добро када ствари после употребе врати на њихово место. Сличан пример илуструје прича ,,Папучица – Маца“ Еле Пероци. </vt:lpstr>
      <vt:lpstr> Развијање пожељних односа - Успостављање међусобних односа у игри је и лако и тешко за децу.  Играчке или прибор за игру могу бити повод  за зближавање, али и повод за сукобљавање. Ови односи у игри утичу на дете и припремају га за успостављање социјалних односа у животу, посебно односа сарадње и узајамног помагања и солидарности која треба да влада међу људима. У причи Б. Иванова ,,Велика лопта“, мала Наташа је срећна што су је старије девојчице примиле у игру. Међутим, она се брзо уверила да је њена улога само у томе да из жбуња извлачи лопту и убрзо су јој руке биле у пликовима. Тако је дошла до сазнања да то нису њене праве другарице и напушта их са речима: ,,Хвала, већ сам научила како се лопта вади из жбуња“.  - Узајамна сарадња и помагање су неопходни у свакодневном животу, па и у игри и раду деце. Како се млађи ослањају  на старије, приказано је у причама за децу. У исто време те приче могу се могу користити и за навикавање деце на културно понашање, као нпр. прича Г. Тартаље ,,Забрањено питање“. </vt:lpstr>
      <vt:lpstr>Приче о стварима - У  књижевности за децу прича о стварима  има релативно мало. То  је у извесној мери и разумљиво јер за стварање такве приче треба  имати много инвентивности и маштовитости, па о столици, мосту, дугмету и другом написати занимљив и интересантан текст.   - Приче о стварима  могу да послуже и као повод и подстицај за разговор о особинама предмета. Тако ће се развијати способност уочавања и запажања сличности и разлика међу предметима исте врсте, као и међу различитим  предметима.  - Примери: „Дугме” Д. Пењина, „Бајка о кишобрану” В. Станојчића, „Огледалце” Г. Витеза, „Сто столова и шупља фиока” Љ. Ршумовића</vt:lpstr>
      <vt:lpstr>Приче о природним појавама - Интересовање детета  за природу, промене и збивања у њој испољава се веома рано, што се најбоље изражава у бројним питањима којима дете тражи одговорена оно што га узбуђује, што му је непознато, што га плаши или привлачи. Баш зато што су му појаве у природи непознате, не зна им узроке и начин настајања, дете се често окреће ка природи и жели да проникне у њу. - У причи ,,Врапчић и ватра” указано је на лепоту Сунчеве ватрене лопте и жељу малог врапца  да је боље упозна. Сва убеђивања старе врабице да не лети тако високо нису помогла и врапчић је полетео високо, ка Сунцу, Када је опрљио крилца од топлоте Сунчевих зрак, брзо се вратио мајци. У исто време дете ће схватити и о опасностима које долазе од те пламене лопте, као и зашто треба слушати старије. - „Сунчев певач” Б. Ћопић,  „Дуга”, „Локва”, „Дечак и мраз” Б. Атанацковић</vt:lpstr>
      <vt:lpstr>Приче о биљкама - За биљни свет се обично каже да мање привлачи дечју пажњу и изазива мање интересовање  од животињског света. То мишљење долази отуда што деца бурније реагују на појављивање животиња и њихово кретање. Међутим, знамо да деца уживају у природи, да их трава мами да се по њој ваљају, цвеће да га уберу, што је својеврстан начин упознавања биљака.  - У већини прича, било да се говори о деци, одраслима, животињама или о појавама у природи, мање или више присутан је биљни свет. То у причању или читању треба истицати и наглашавати. Међутим, ради илустровања саопштавања и разговора о појединим биљкама или о одређеној биљној области, треба користити и оне приче где су биљке главни јунаци догађаја и радњи, као што је прича „Плесна хаљина жутог маслачка“. - Примери: „Сеница и дрво”, „Деда и репа”, „Пчела и цвет”</vt:lpstr>
      <vt:lpstr>Животиње у причама за децу  - Домаће животиње, њихове одлике и начин живота су интересантни за дете. Деца у мањим местима и селима рано упознају особености домаћих животиња, јер их свакодневно виђају. Деца већих и великих градова све мање имају приликада виде домаће животиње у природи, па су слике и сликовнице све чешће једини извор сазнања о њима. Осим непосредног  посматрања, разгледања слика и сликовница и речи васпитача, и прича је значајан чинилац за упознавање овог света, повезаности животиња са осталим областима природе и улоге човека у овладавању и потчињавању природе о себи.  - „Прича о пиленцету”, „Мачак и петао“, „Аргина пас од расе” </vt:lpstr>
      <vt:lpstr>- Дивље животиње  у причама за децу  су честа  тема и има доста добрих књижевних остварења из ове области. Осим сликања ових животиња, а што је значајно  за васпитно-образовни рад са предшколском децом, писци врло убедљиво приказују неке њихове карактеристике и особине које су значајне у борби за опстанак, која може бити вреома сурова у животињском свету. Сликајући особености њиховог међусобног живота писци  посредно указују  на неке човекове одлике и међуљудске односе, те ове приче могу да послуже за садржајне разговоре са децом о овим темама. - Неке животиње, због својих карактеристика и начина живота, пружају писцима могућност  да их приказују са много хумора. Због необичних ситуација у које оне долазе, а које се деци саопштавају, унеће се расположење, веселост и радозналост у дечју рецепцију.  - „Вук и јагње“, „Вук и лисица“, „Брбљиви вук“, „Два медведа“, „Лакоми мечићи“, ,,Шарени лептир“,  ,,Бубица са црвеним капутићем“, ,,Незадовољна бубамара“, ,,Свитац тражи пријатеље“,  ,,Мрав доброг срца“...</vt:lpstr>
      <vt:lpstr> - Наивна прича - Реалистичка прича - Чудесна прича - Научно-фантастична прича - Научна-популарна прича - Аутобиографска прича - Шаљива прича - Народна прича  Вежбе: прочитати неколико прича по слободном избору и размислити о могућностима њихове обраде са децом у предшколској установи.</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Прича за децу</dc:title>
  <dc:creator>Jelena</dc:creator>
  <cp:lastModifiedBy>Jelena</cp:lastModifiedBy>
  <cp:revision>8</cp:revision>
  <dcterms:created xsi:type="dcterms:W3CDTF">2020-04-09T08:17:51Z</dcterms:created>
  <dcterms:modified xsi:type="dcterms:W3CDTF">2020-04-09T09:02:54Z</dcterms:modified>
</cp:coreProperties>
</file>