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3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4/15/2020</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r-Cyrl-RS" sz="4000" dirty="0" smtClean="0"/>
              <a:t>Историјски,социолошки, антрополошки погледи на </a:t>
            </a:r>
            <a:r>
              <a:rPr lang="sr-Cyrl-RS" sz="4000" dirty="0" smtClean="0"/>
              <a:t>детињство</a:t>
            </a:r>
            <a:r>
              <a:rPr lang="en-US" sz="4000" dirty="0" smtClean="0"/>
              <a:t> </a:t>
            </a:r>
            <a:r>
              <a:rPr lang="sr-Cyrl-RS" sz="4000" dirty="0" smtClean="0"/>
              <a:t>(Ф.Аријес, М.Мид, Ж.Требјешанин)</a:t>
            </a:r>
            <a:endParaRPr lang="en-US" sz="4000" dirty="0"/>
          </a:p>
        </p:txBody>
      </p:sp>
    </p:spTree>
    <p:extLst>
      <p:ext uri="{BB962C8B-B14F-4D97-AF65-F5344CB8AC3E}">
        <p14:creationId xmlns:p14="http://schemas.microsoft.com/office/powerpoint/2010/main" val="77515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Векови детињства, Ф. Аријес</a:t>
            </a:r>
            <a:endParaRPr lang="en-US" dirty="0"/>
          </a:p>
        </p:txBody>
      </p:sp>
      <p:sp>
        <p:nvSpPr>
          <p:cNvPr id="3" name="Content Placeholder 2"/>
          <p:cNvSpPr>
            <a:spLocks noGrp="1"/>
          </p:cNvSpPr>
          <p:nvPr>
            <p:ph idx="1"/>
          </p:nvPr>
        </p:nvSpPr>
        <p:spPr/>
        <p:txBody>
          <a:bodyPr>
            <a:normAutofit lnSpcReduction="10000"/>
          </a:bodyPr>
          <a:lstStyle/>
          <a:p>
            <a:r>
              <a:rPr lang="sr-Cyrl-RS" dirty="0" smtClean="0"/>
              <a:t>Француски историчар, у својој студији „Векови детињства“, показује промене концепције детињства кроз векове</a:t>
            </a:r>
          </a:p>
          <a:p>
            <a:r>
              <a:rPr lang="sr-Cyrl-RS" dirty="0" smtClean="0"/>
              <a:t>Уводи идеју о детињству као временској и друштвеној конструкцији</a:t>
            </a:r>
          </a:p>
          <a:p>
            <a:r>
              <a:rPr lang="sr-Cyrl-RS" dirty="0" smtClean="0"/>
              <a:t>До својих закључака углавном долази на основу извора из области уметности (сликарство) и дневника и записа који говоре о деци тог времена</a:t>
            </a:r>
          </a:p>
          <a:p>
            <a:r>
              <a:rPr lang="sr-Cyrl-RS" dirty="0" smtClean="0"/>
              <a:t>У средњем веку не постоји појам детињства у смислу издвојеног, посебног животног доба (на уметничким сликама деца су приказана као одрасли у малом)</a:t>
            </a:r>
          </a:p>
          <a:p>
            <a:r>
              <a:rPr lang="sr-Cyrl-RS" dirty="0" smtClean="0"/>
              <a:t>У средњем веку и почетком модерних времена деца су поистовећивана са одраслима (што се нарочито дуго задржало у народним слојевима)</a:t>
            </a:r>
            <a:endParaRPr lang="en-US" dirty="0"/>
          </a:p>
        </p:txBody>
      </p:sp>
    </p:spTree>
    <p:extLst>
      <p:ext uri="{BB962C8B-B14F-4D97-AF65-F5344CB8AC3E}">
        <p14:creationId xmlns:p14="http://schemas.microsoft.com/office/powerpoint/2010/main" val="821642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Два доживљаја детињства</a:t>
            </a:r>
            <a:endParaRPr lang="en-US" dirty="0"/>
          </a:p>
        </p:txBody>
      </p:sp>
      <p:sp>
        <p:nvSpPr>
          <p:cNvPr id="3" name="Content Placeholder 2"/>
          <p:cNvSpPr>
            <a:spLocks noGrp="1"/>
          </p:cNvSpPr>
          <p:nvPr>
            <p:ph idx="1"/>
          </p:nvPr>
        </p:nvSpPr>
        <p:spPr/>
        <p:txBody>
          <a:bodyPr>
            <a:normAutofit fontScale="92500" lnSpcReduction="10000"/>
          </a:bodyPr>
          <a:lstStyle/>
          <a:p>
            <a:r>
              <a:rPr lang="sr-Cyrl-RS" dirty="0" smtClean="0"/>
              <a:t>Доживљај детињства у средњем веку није присутан</a:t>
            </a:r>
          </a:p>
          <a:p>
            <a:r>
              <a:rPr lang="sr-Cyrl-RS" dirty="0" smtClean="0"/>
              <a:t>Доживљај детињства није исто што и наклоност према деци (не значи да су децу запостављали и одбацивали)</a:t>
            </a:r>
          </a:p>
          <a:p>
            <a:r>
              <a:rPr lang="sr-Cyrl-RS" dirty="0" smtClean="0"/>
              <a:t>Доживљај детињства одговара свести о посебности детета, свести о ономе по чему се дете разликује од одраслих, па и од младих одраслих</a:t>
            </a:r>
          </a:p>
          <a:p>
            <a:r>
              <a:rPr lang="sr-Cyrl-RS" dirty="0" smtClean="0"/>
              <a:t>Од тренутка када је могло да живи без неге мајке, дете припада друштву одраслих</a:t>
            </a:r>
          </a:p>
          <a:p>
            <a:r>
              <a:rPr lang="sr-Cyrl-RS" dirty="0" smtClean="0"/>
              <a:t>Неомеђеност старосних доби односила се на целокупну друштвену активност (игре, занате, војску)</a:t>
            </a:r>
          </a:p>
          <a:p>
            <a:r>
              <a:rPr lang="sr-Cyrl-RS" dirty="0" smtClean="0"/>
              <a:t>Премалено дете које још није спремно да се укључи у живот одраслих- НЕ РАЧУНА СЕ</a:t>
            </a:r>
            <a:endParaRPr lang="en-US" dirty="0"/>
          </a:p>
        </p:txBody>
      </p:sp>
    </p:spTree>
    <p:extLst>
      <p:ext uri="{BB962C8B-B14F-4D97-AF65-F5344CB8AC3E}">
        <p14:creationId xmlns:p14="http://schemas.microsoft.com/office/powerpoint/2010/main" val="2117856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5" y="734096"/>
            <a:ext cx="10353762" cy="5057104"/>
          </a:xfrm>
        </p:spPr>
        <p:txBody>
          <a:bodyPr/>
          <a:lstStyle/>
          <a:p>
            <a:r>
              <a:rPr lang="sr-Cyrl-RS" dirty="0" smtClean="0"/>
              <a:t>Први доживљај детињства се рађа у вишим друштвеним слојевима у породичним срединама (16. и 17. век)</a:t>
            </a:r>
          </a:p>
          <a:p>
            <a:r>
              <a:rPr lang="sr-Cyrl-RS" dirty="0" smtClean="0"/>
              <a:t>Одећа деце почиње да се разликује од одеће одраслих (нарочито одећа дечака)</a:t>
            </a:r>
          </a:p>
          <a:p>
            <a:r>
              <a:rPr lang="sr-Cyrl-RS" dirty="0" smtClean="0"/>
              <a:t>Први доживљај детињства- „мажење“- дете је извор забаве и опуштања одраслих (најпре се јавља код жена) „Људи се занимају за малу децу једино због миловања и лудирања, сувише велики број родитеља обраћа пажњу на децу само онолико колико су она извор забаве и уживања“</a:t>
            </a:r>
          </a:p>
          <a:p>
            <a:r>
              <a:rPr lang="sr-Cyrl-RS" dirty="0" smtClean="0"/>
              <a:t>Други доживљај детињства долази из извора ван породице- припадници цркве и судства, моралисти покушавају да каналишу обичаје и схватања везана за детињство</a:t>
            </a:r>
          </a:p>
          <a:p>
            <a:r>
              <a:rPr lang="sr-Cyrl-RS" dirty="0" smtClean="0"/>
              <a:t>Деца се не посматрају као слатке играчке, деца су слаба божја створења коју треба штитити и уразумити. Такво схватање је продирало и у породични живот (брига о хигијени и физичком здрављу)</a:t>
            </a:r>
          </a:p>
          <a:p>
            <a:endParaRPr lang="en-US" dirty="0"/>
          </a:p>
        </p:txBody>
      </p:sp>
    </p:spTree>
    <p:extLst>
      <p:ext uri="{BB962C8B-B14F-4D97-AF65-F5344CB8AC3E}">
        <p14:creationId xmlns:p14="http://schemas.microsoft.com/office/powerpoint/2010/main" val="3370341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Детињство и школски живот</a:t>
            </a:r>
            <a:endParaRPr lang="en-US" dirty="0"/>
          </a:p>
        </p:txBody>
      </p:sp>
      <p:sp>
        <p:nvSpPr>
          <p:cNvPr id="3" name="Content Placeholder 2"/>
          <p:cNvSpPr>
            <a:spLocks noGrp="1"/>
          </p:cNvSpPr>
          <p:nvPr>
            <p:ph idx="1"/>
          </p:nvPr>
        </p:nvSpPr>
        <p:spPr/>
        <p:txBody>
          <a:bodyPr>
            <a:normAutofit lnSpcReduction="10000"/>
          </a:bodyPr>
          <a:lstStyle/>
          <a:p>
            <a:r>
              <a:rPr lang="sr-Cyrl-RS" dirty="0" smtClean="0"/>
              <a:t>У средњем веку тешко се долази до података (у текстовима) о годинама старости ученика.</a:t>
            </a:r>
          </a:p>
          <a:p>
            <a:r>
              <a:rPr lang="sr-Cyrl-RS" dirty="0" smtClean="0"/>
              <a:t>Школа и колеџ, почетком модерних времена постају места где се деца све више изолују, стичући образовање моралног и интелектуалног карактера (места где се деца дисциплинују и дресирају)</a:t>
            </a:r>
          </a:p>
          <a:p>
            <a:r>
              <a:rPr lang="sr-Cyrl-RS" dirty="0" smtClean="0"/>
              <a:t>Школским почетницима (12год), могу да се придруже одрасле особе које имају вољу за учењем (помешаност разних узраста).</a:t>
            </a:r>
          </a:p>
          <a:p>
            <a:r>
              <a:rPr lang="sr-Cyrl-RS" dirty="0" smtClean="0"/>
              <a:t>Како је организована настава, на којим местима?</a:t>
            </a:r>
          </a:p>
          <a:p>
            <a:r>
              <a:rPr lang="sr-Cyrl-RS" dirty="0" smtClean="0"/>
              <a:t>Каква је улога учитеља?</a:t>
            </a:r>
            <a:endParaRPr lang="en-US" dirty="0"/>
          </a:p>
        </p:txBody>
      </p:sp>
    </p:spTree>
    <p:extLst>
      <p:ext uri="{BB962C8B-B14F-4D97-AF65-F5344CB8AC3E}">
        <p14:creationId xmlns:p14="http://schemas.microsoft.com/office/powerpoint/2010/main" val="789014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5" y="502276"/>
            <a:ext cx="10353762" cy="5288924"/>
          </a:xfrm>
        </p:spPr>
        <p:txBody>
          <a:bodyPr>
            <a:normAutofit fontScale="92500"/>
          </a:bodyPr>
          <a:lstStyle/>
          <a:p>
            <a:r>
              <a:rPr lang="sr-Cyrl-RS" dirty="0" smtClean="0"/>
              <a:t>Колеџи су били прибежишта сиромашних ученика (13.век), оснивани су од стране доброчинитеља</a:t>
            </a:r>
          </a:p>
          <a:p>
            <a:r>
              <a:rPr lang="sr-Cyrl-RS" dirty="0" smtClean="0"/>
              <a:t>Мења се мишљење према окупљању васпитаника различитих узраста,рађа се отпор према тој пракси, најпре у корист најмлађих (први се издвајају млади граматичари)</a:t>
            </a:r>
          </a:p>
          <a:p>
            <a:r>
              <a:rPr lang="sr-Cyrl-RS" dirty="0" smtClean="0"/>
              <a:t>У 15 и 16. веку колеџ мења структуру ђака, прима већи број полазника ( све већи број, лаика, племића и грађана и обичним породицама)</a:t>
            </a:r>
          </a:p>
          <a:p>
            <a:r>
              <a:rPr lang="sr-Cyrl-RS" dirty="0" smtClean="0"/>
              <a:t>Колеџ као основна установа друштва (одвојен наставни кор, строга дисциплина, бројни разреди за образовање различитих генерација, од 8-9 година па до преко 15 год)</a:t>
            </a:r>
          </a:p>
          <a:p>
            <a:r>
              <a:rPr lang="sr-Cyrl-RS" dirty="0" smtClean="0"/>
              <a:t>Рађа се жеља да се деца заштите од од изазова световног живота (клерички модел), како би се сачувала њихова морална чистота</a:t>
            </a:r>
          </a:p>
          <a:p>
            <a:r>
              <a:rPr lang="sr-Cyrl-RS" dirty="0" smtClean="0"/>
              <a:t>Чињеница је, ипак, да средњевековна школа није била намењена деци, она је била техничка школа за обучавање клерика, прихватала је младе и старије, напредне и заостале у радионицу учитеља</a:t>
            </a:r>
            <a:endParaRPr lang="en-US" dirty="0"/>
          </a:p>
        </p:txBody>
      </p:sp>
    </p:spTree>
    <p:extLst>
      <p:ext uri="{BB962C8B-B14F-4D97-AF65-F5344CB8AC3E}">
        <p14:creationId xmlns:p14="http://schemas.microsoft.com/office/powerpoint/2010/main" val="3585574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5" y="618186"/>
            <a:ext cx="10353762" cy="5173014"/>
          </a:xfrm>
        </p:spPr>
        <p:txBody>
          <a:bodyPr/>
          <a:lstStyle/>
          <a:p>
            <a:r>
              <a:rPr lang="sr-Cyrl-RS" dirty="0" smtClean="0"/>
              <a:t>Они који нису ишли у школу, обичај прераног уласка у живот одраслих се задржао</a:t>
            </a:r>
          </a:p>
          <a:p>
            <a:r>
              <a:rPr lang="sr-Cyrl-RS" dirty="0" smtClean="0"/>
              <a:t>Детињство се завршавало веома брзо, тамо где колеџ није продужавао детињство, ништа се није мењало</a:t>
            </a:r>
          </a:p>
          <a:p>
            <a:r>
              <a:rPr lang="sr-Cyrl-RS" dirty="0" smtClean="0"/>
              <a:t>Образовање је монопол пола- жене су искључене из тог процеса, веома младе (12, 13 год.) су се удавале и учествовале у пословима породичне заједнице. „ Већ у десетој години, та мала је била тако бистре памети, да је водила цело домаћинство госпође Арно, која ју је намерно подстицала, да би је научила обављању дужности мајке породице, јер ће то бити њена судбина“.</a:t>
            </a:r>
          </a:p>
          <a:p>
            <a:r>
              <a:rPr lang="sr-Cyrl-RS" dirty="0" smtClean="0"/>
              <a:t>Исто тако, старински начин живота задржао се међу обичним народом, јер је под мањим утицајем школовања</a:t>
            </a:r>
          </a:p>
          <a:p>
            <a:r>
              <a:rPr lang="sr-Cyrl-RS" dirty="0" smtClean="0"/>
              <a:t>Рад деце задржао је карактер који је имао у средњевековном друштву (19. </a:t>
            </a:r>
            <a:r>
              <a:rPr lang="sr-Cyrl-RS" smtClean="0"/>
              <a:t>век- укључивање дечје радне снаге у процес индустријске производње)</a:t>
            </a:r>
            <a:endParaRPr lang="en-US" dirty="0"/>
          </a:p>
        </p:txBody>
      </p:sp>
    </p:spTree>
    <p:extLst>
      <p:ext uri="{BB962C8B-B14F-4D97-AF65-F5344CB8AC3E}">
        <p14:creationId xmlns:p14="http://schemas.microsoft.com/office/powerpoint/2010/main" val="1737512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154</TotalTime>
  <Words>746</Words>
  <Application>Microsoft Office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Bookman Old Style</vt:lpstr>
      <vt:lpstr>Rockwell</vt:lpstr>
      <vt:lpstr>Damask</vt:lpstr>
      <vt:lpstr>Историјски,социолошки, антрополошки погледи на детињство (Ф.Аријес, М.Мид, Ж.Требјешанин)</vt:lpstr>
      <vt:lpstr>Векови детињства, Ф. Аријес</vt:lpstr>
      <vt:lpstr>Два доживљаја детињства</vt:lpstr>
      <vt:lpstr>PowerPoint Presentation</vt:lpstr>
      <vt:lpstr>Детињство и школски живот</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Историјски,социолошки, антрополошки погледи на детињство</dc:title>
  <dc:creator>Mladen007</dc:creator>
  <cp:lastModifiedBy>Mladen007</cp:lastModifiedBy>
  <cp:revision>18</cp:revision>
  <dcterms:created xsi:type="dcterms:W3CDTF">2020-04-14T17:38:08Z</dcterms:created>
  <dcterms:modified xsi:type="dcterms:W3CDTF">2020-04-15T11:01:55Z</dcterms:modified>
</cp:coreProperties>
</file>