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AB0AF7F8-C1FF-4F31-B644-52EF41E31BDA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A2B4053-743D-4E22-A113-CBC84C718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36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F7F8-C1FF-4F31-B644-52EF41E31BDA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4053-743D-4E22-A113-CBC84C718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582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F7F8-C1FF-4F31-B644-52EF41E31BDA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4053-743D-4E22-A113-CBC84C718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228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F7F8-C1FF-4F31-B644-52EF41E31BDA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4053-743D-4E22-A113-CBC84C718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16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F7F8-C1FF-4F31-B644-52EF41E31BDA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4053-743D-4E22-A113-CBC84C718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06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F7F8-C1FF-4F31-B644-52EF41E31BDA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4053-743D-4E22-A113-CBC84C718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4775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F7F8-C1FF-4F31-B644-52EF41E31BDA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4053-743D-4E22-A113-CBC84C718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5907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AB0AF7F8-C1FF-4F31-B644-52EF41E31BDA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4053-743D-4E22-A113-CBC84C718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6649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AB0AF7F8-C1FF-4F31-B644-52EF41E31BDA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4053-743D-4E22-A113-CBC84C718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80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F7F8-C1FF-4F31-B644-52EF41E31BDA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4053-743D-4E22-A113-CBC84C718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286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F7F8-C1FF-4F31-B644-52EF41E31BDA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4053-743D-4E22-A113-CBC84C718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41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F7F8-C1FF-4F31-B644-52EF41E31BDA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4053-743D-4E22-A113-CBC84C718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793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F7F8-C1FF-4F31-B644-52EF41E31BDA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4053-743D-4E22-A113-CBC84C718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073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F7F8-C1FF-4F31-B644-52EF41E31BDA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4053-743D-4E22-A113-CBC84C718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25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F7F8-C1FF-4F31-B644-52EF41E31BDA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4053-743D-4E22-A113-CBC84C718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588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F7F8-C1FF-4F31-B644-52EF41E31BDA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4053-743D-4E22-A113-CBC84C718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88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F7F8-C1FF-4F31-B644-52EF41E31BDA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4053-743D-4E22-A113-CBC84C718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29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AB0AF7F8-C1FF-4F31-B644-52EF41E31BDA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A2B4053-743D-4E22-A113-CBC84C718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10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Интерпретација басне у предшколској установи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42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altLang="en-US" sz="3200" dirty="0"/>
              <a:t>Питања </a:t>
            </a:r>
            <a:r>
              <a:rPr lang="sr-Cyrl-CS" altLang="en-US" sz="3200" dirty="0" smtClean="0"/>
              <a:t>која </a:t>
            </a:r>
            <a:r>
              <a:rPr lang="sr-Cyrl-CS" altLang="en-US" sz="3200" dirty="0"/>
              <a:t>се односе на </a:t>
            </a:r>
            <a:r>
              <a:rPr lang="sr-Cyrl-CS" altLang="en-US" sz="3200" dirty="0" smtClean="0"/>
              <a:t>поуку </a:t>
            </a:r>
            <a:r>
              <a:rPr lang="sr-Cyrl-CS" altLang="en-US" sz="3200" dirty="0"/>
              <a:t>басне</a:t>
            </a:r>
            <a:endParaRPr lang="sr-Latn-CS" altLang="en-US" sz="3200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lnSpc>
                <a:spcPct val="80000"/>
              </a:lnSpc>
              <a:buFont typeface="Arial"/>
              <a:buChar char="•"/>
              <a:defRPr/>
            </a:pPr>
            <a:r>
              <a:rPr lang="sr-Cyrl-CS" altLang="en-US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Којом од ових пословица се може изразити основна мисао ове басне:</a:t>
            </a:r>
          </a:p>
          <a:p>
            <a:pPr fontAlgn="auto">
              <a:lnSpc>
                <a:spcPct val="80000"/>
              </a:lnSpc>
              <a:buFont typeface="Arial"/>
              <a:buChar char="•"/>
              <a:defRPr/>
            </a:pPr>
            <a:r>
              <a:rPr lang="sr-Cyrl-CS" altLang="en-US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Вук длаку мења, али ћуд никада.</a:t>
            </a:r>
          </a:p>
          <a:p>
            <a:pPr fontAlgn="auto">
              <a:lnSpc>
                <a:spcPct val="80000"/>
              </a:lnSpc>
              <a:buFont typeface="Arial"/>
              <a:buChar char="•"/>
              <a:defRPr/>
            </a:pPr>
            <a:r>
              <a:rPr lang="sr-Cyrl-CS" altLang="en-US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Дрво се на дрво ослања, а човек на човека.</a:t>
            </a:r>
          </a:p>
          <a:p>
            <a:pPr fontAlgn="auto">
              <a:lnSpc>
                <a:spcPct val="80000"/>
              </a:lnSpc>
              <a:buFont typeface="Arial"/>
              <a:buChar char="•"/>
              <a:defRPr/>
            </a:pPr>
            <a:r>
              <a:rPr lang="sr-Cyrl-CS" altLang="en-US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Вода све опере само црн образ не може.</a:t>
            </a:r>
          </a:p>
          <a:p>
            <a:pPr fontAlgn="auto">
              <a:lnSpc>
                <a:spcPct val="80000"/>
              </a:lnSpc>
              <a:buFont typeface="Arial"/>
              <a:buChar char="•"/>
              <a:defRPr/>
            </a:pPr>
            <a:r>
              <a:rPr lang="sr-Cyrl-CS" altLang="en-US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Браду има седу белу, али памет још зелену.</a:t>
            </a:r>
          </a:p>
          <a:p>
            <a:pPr fontAlgn="auto">
              <a:lnSpc>
                <a:spcPct val="80000"/>
              </a:lnSpc>
              <a:buFont typeface="Arial"/>
              <a:buChar char="•"/>
              <a:defRPr/>
            </a:pPr>
            <a:r>
              <a:rPr lang="sr-Cyrl-CS" altLang="en-US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Боље је имати лошу годину него рђаву сусетку.</a:t>
            </a:r>
          </a:p>
          <a:p>
            <a:pPr fontAlgn="auto">
              <a:lnSpc>
                <a:spcPct val="80000"/>
              </a:lnSpc>
              <a:buFont typeface="Arial"/>
              <a:buChar char="•"/>
              <a:defRPr/>
            </a:pPr>
            <a:r>
              <a:rPr lang="sr-Cyrl-CS" altLang="en-US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Брза кучке слепе кучиће рађа.</a:t>
            </a:r>
          </a:p>
          <a:p>
            <a:pPr fontAlgn="auto">
              <a:lnSpc>
                <a:spcPct val="80000"/>
              </a:lnSpc>
              <a:buFont typeface="Arial"/>
              <a:buChar char="•"/>
              <a:defRPr/>
            </a:pPr>
            <a:r>
              <a:rPr lang="sr-Cyrl-CS" altLang="en-US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Једно говори, а друго твори.</a:t>
            </a:r>
          </a:p>
          <a:p>
            <a:pPr fontAlgn="auto">
              <a:lnSpc>
                <a:spcPct val="80000"/>
              </a:lnSpc>
              <a:buFont typeface="Arial"/>
              <a:buChar char="•"/>
              <a:defRPr/>
            </a:pPr>
            <a:r>
              <a:rPr lang="sr-Cyrl-CS" altLang="en-US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(Свој одговор образложи. Наведи и неку другу пословицу за коју мислиш да изражава основну мисао басне.)</a:t>
            </a:r>
            <a:endParaRPr lang="sr-Latn-CS" altLang="en-US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61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Нацртај ликове из басне</a:t>
            </a:r>
          </a:p>
          <a:p>
            <a:r>
              <a:rPr lang="sr-Cyrl-RS" dirty="0" smtClean="0"/>
              <a:t>Организујте позориште лутака</a:t>
            </a:r>
          </a:p>
          <a:p>
            <a:r>
              <a:rPr lang="sr-Cyrl-RS" dirty="0" smtClean="0"/>
              <a:t>Одглумите ликове из басне и цео догађај (могуће измене)</a:t>
            </a:r>
          </a:p>
          <a:p>
            <a:r>
              <a:rPr lang="sr-Cyrl-RS" dirty="0" smtClean="0"/>
              <a:t>Стварамо нову басну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750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sr-Cyrl-CS" altLang="en-US" i="1" dirty="0" smtClean="0"/>
              <a:t>Лисица и јарац</a:t>
            </a:r>
            <a:r>
              <a:rPr lang="sr-Cyrl-CS" altLang="en-US" dirty="0" smtClean="0"/>
              <a:t> </a:t>
            </a:r>
            <a:br>
              <a:rPr lang="sr-Cyrl-CS" altLang="en-US" dirty="0" smtClean="0"/>
            </a:br>
            <a:r>
              <a:rPr lang="sr-Cyrl-CS" altLang="en-US" dirty="0" smtClean="0"/>
              <a:t>(пример)</a:t>
            </a:r>
            <a:endParaRPr lang="sr-Latn-CS" altLang="en-US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buFont typeface="Arial"/>
              <a:buChar char="•"/>
              <a:defRPr/>
            </a:pPr>
            <a:r>
              <a:rPr lang="sr-Cyrl-CS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Упала лисица у бунар па није знала како да се извуче. Дошао јарац, па ће упитати лисицу: </a:t>
            </a:r>
            <a:r>
              <a:rPr lang="sr-Cyrl-CS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„Је ли добра </a:t>
            </a:r>
            <a:r>
              <a:rPr lang="sr-Cyrl-CS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вода?” Лицица </a:t>
            </a:r>
            <a:r>
              <a:rPr lang="sr-Cyrl-CS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му одврати: „Толико је слатка да сам се опила и више не желим да излазим напоље.”</a:t>
            </a:r>
          </a:p>
          <a:p>
            <a:pPr fontAlgn="auto">
              <a:buFont typeface="Arial"/>
              <a:buChar char="•"/>
              <a:defRPr/>
            </a:pPr>
            <a:r>
              <a:rPr lang="sr-Cyrl-CS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Јарац сместа скочи у бунар, а лисица му се попе на леђа, па на рогове, а с рогова искочи из бунара. А јарац остаде.</a:t>
            </a:r>
          </a:p>
        </p:txBody>
      </p:sp>
    </p:spTree>
    <p:extLst>
      <p:ext uri="{BB962C8B-B14F-4D97-AF65-F5344CB8AC3E}">
        <p14:creationId xmlns:p14="http://schemas.microsoft.com/office/powerpoint/2010/main" val="193198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altLang="en-US" sz="3600"/>
              <a:t>Истраживачки задаци и истраживачко читање</a:t>
            </a:r>
            <a:endParaRPr lang="sr-Latn-CS" altLang="en-US" sz="36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buFont typeface="Arial"/>
              <a:buChar char="•"/>
              <a:defRPr/>
            </a:pPr>
            <a:r>
              <a:rPr lang="sr-Cyrl-CS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Пошто смо претходно усмерили пажњу деце да слушајући басну запазе какве особине овде има лисица, прво ћемо проверити како су </a:t>
            </a:r>
            <a:r>
              <a:rPr lang="sr-Cyrl-CS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прихватила </a:t>
            </a:r>
            <a:r>
              <a:rPr lang="sr-Cyrl-CS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басну у целини.</a:t>
            </a:r>
          </a:p>
          <a:p>
            <a:pPr fontAlgn="auto">
              <a:buFont typeface="Arial"/>
              <a:buChar char="•"/>
              <a:defRPr/>
            </a:pPr>
            <a:r>
              <a:rPr lang="sr-Cyrl-CS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Треба најпре видети како су </a:t>
            </a:r>
            <a:r>
              <a:rPr lang="sr-Cyrl-CS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доживела </a:t>
            </a:r>
            <a:r>
              <a:rPr lang="sr-Cyrl-CS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онај кратки конфликт између јарца и лисице и његов расплет.</a:t>
            </a:r>
          </a:p>
          <a:p>
            <a:pPr fontAlgn="auto">
              <a:buFont typeface="Arial"/>
              <a:buChar char="•"/>
              <a:defRPr/>
            </a:pPr>
            <a:endParaRPr lang="sr-Latn-CS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33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4954" y="973667"/>
            <a:ext cx="9765595" cy="1090263"/>
          </a:xfrm>
        </p:spPr>
        <p:txBody>
          <a:bodyPr/>
          <a:lstStyle/>
          <a:p>
            <a:r>
              <a:rPr lang="sr-Cyrl-CS" altLang="en-US" sz="3600" dirty="0"/>
              <a:t>Питања </a:t>
            </a:r>
            <a:r>
              <a:rPr lang="sr-Cyrl-CS" altLang="en-US" sz="3600" dirty="0" smtClean="0"/>
              <a:t>која </a:t>
            </a:r>
            <a:r>
              <a:rPr lang="sr-Cyrl-CS" altLang="en-US" sz="3600" dirty="0"/>
              <a:t>се односе на понашање ликова </a:t>
            </a:r>
            <a:r>
              <a:rPr lang="sr-Cyrl-CS" altLang="en-US" sz="3600" dirty="0" smtClean="0"/>
              <a:t>и догађај из басне</a:t>
            </a:r>
            <a:endParaRPr lang="sr-Latn-CS" altLang="en-US" sz="3600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r-Cyrl-CS" altLang="en-US" dirty="0" smtClean="0"/>
              <a:t>Догађај испричан у овој басни изазива:</a:t>
            </a:r>
          </a:p>
          <a:p>
            <a:pPr>
              <a:lnSpc>
                <a:spcPct val="90000"/>
              </a:lnSpc>
            </a:pPr>
            <a:r>
              <a:rPr lang="sr-Cyrl-CS" altLang="en-US" dirty="0" smtClean="0"/>
              <a:t>смех,</a:t>
            </a:r>
          </a:p>
          <a:p>
            <a:pPr>
              <a:lnSpc>
                <a:spcPct val="90000"/>
              </a:lnSpc>
            </a:pPr>
            <a:r>
              <a:rPr lang="sr-Cyrl-CS" altLang="en-US" dirty="0" smtClean="0"/>
              <a:t>сажаљење,</a:t>
            </a:r>
          </a:p>
          <a:p>
            <a:pPr>
              <a:lnSpc>
                <a:spcPct val="90000"/>
              </a:lnSpc>
            </a:pPr>
            <a:r>
              <a:rPr lang="sr-Cyrl-CS" altLang="en-US" dirty="0" smtClean="0"/>
              <a:t>осуду,</a:t>
            </a:r>
          </a:p>
          <a:p>
            <a:pPr>
              <a:lnSpc>
                <a:spcPct val="90000"/>
              </a:lnSpc>
            </a:pPr>
            <a:r>
              <a:rPr lang="sr-Cyrl-CS" altLang="en-US" dirty="0" smtClean="0"/>
              <a:t>разочарање,</a:t>
            </a:r>
          </a:p>
          <a:p>
            <a:pPr>
              <a:lnSpc>
                <a:spcPct val="90000"/>
              </a:lnSpc>
            </a:pPr>
            <a:r>
              <a:rPr lang="sr-Cyrl-CS" altLang="en-US" dirty="0" smtClean="0"/>
              <a:t>гордост.</a:t>
            </a:r>
          </a:p>
          <a:p>
            <a:pPr>
              <a:lnSpc>
                <a:spcPct val="90000"/>
              </a:lnSpc>
            </a:pPr>
            <a:r>
              <a:rPr lang="sr-Cyrl-CS" altLang="en-US" dirty="0" smtClean="0"/>
              <a:t>(деца се упознају са мање познатим речима, а потом образлажу свој одговор)</a:t>
            </a:r>
            <a:endParaRPr lang="sr-Latn-C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1093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r-Cyrl-CS" altLang="en-US" dirty="0" smtClean="0"/>
              <a:t>Лисица је намамила јарца да скочи у </a:t>
            </a:r>
            <a:r>
              <a:rPr lang="sr-Cyrl-CS" altLang="en-US" dirty="0" smtClean="0"/>
              <a:t>бунар (неке од занимљивих сугестија ):</a:t>
            </a:r>
            <a:endParaRPr lang="sr-Cyrl-CS" altLang="en-US" dirty="0" smtClean="0"/>
          </a:p>
          <a:p>
            <a:pPr>
              <a:lnSpc>
                <a:spcPct val="90000"/>
              </a:lnSpc>
            </a:pPr>
            <a:r>
              <a:rPr lang="sr-Cyrl-CS" altLang="en-US" dirty="0" smtClean="0"/>
              <a:t>да би имала друштво у бунару;</a:t>
            </a:r>
          </a:p>
          <a:p>
            <a:pPr>
              <a:lnSpc>
                <a:spcPct val="90000"/>
              </a:lnSpc>
            </a:pPr>
            <a:r>
              <a:rPr lang="sr-Cyrl-CS" altLang="en-US" dirty="0" smtClean="0"/>
              <a:t>да и он окуси слатку воду</a:t>
            </a:r>
            <a:r>
              <a:rPr lang="sr-Cyrl-CS" altLang="en-US" dirty="0" smtClean="0"/>
              <a:t>;</a:t>
            </a:r>
          </a:p>
          <a:p>
            <a:pPr>
              <a:lnSpc>
                <a:spcPct val="90000"/>
              </a:lnSpc>
            </a:pPr>
            <a:r>
              <a:rPr lang="sr-Cyrl-CS" altLang="en-US" dirty="0" smtClean="0"/>
              <a:t>Да би му поверила тајну;</a:t>
            </a:r>
            <a:endParaRPr lang="sr-Cyrl-CS" altLang="en-US" dirty="0" smtClean="0"/>
          </a:p>
          <a:p>
            <a:pPr>
              <a:lnSpc>
                <a:spcPct val="90000"/>
              </a:lnSpc>
            </a:pPr>
            <a:r>
              <a:rPr lang="sr-Cyrl-CS" altLang="en-US" dirty="0" smtClean="0"/>
              <a:t>да га злоупотреби.</a:t>
            </a:r>
          </a:p>
          <a:p>
            <a:pPr>
              <a:lnSpc>
                <a:spcPct val="90000"/>
              </a:lnSpc>
            </a:pPr>
            <a:r>
              <a:rPr lang="sr-Cyrl-CS" altLang="en-US" dirty="0" smtClean="0"/>
              <a:t>(Нађи реченицу </a:t>
            </a:r>
            <a:r>
              <a:rPr lang="sr-Cyrl-CS" altLang="en-US" dirty="0" smtClean="0"/>
              <a:t>која </a:t>
            </a:r>
            <a:r>
              <a:rPr lang="sr-Cyrl-CS" altLang="en-US" dirty="0" smtClean="0"/>
              <a:t>потврђује твој </a:t>
            </a:r>
            <a:r>
              <a:rPr lang="sr-Cyrl-CS" altLang="en-US" dirty="0" smtClean="0"/>
              <a:t>одговор)</a:t>
            </a:r>
            <a:endParaRPr lang="sr-Latn-C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31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r-Cyrl-CS" altLang="en-US" dirty="0" smtClean="0"/>
              <a:t>Лисица је у овој басни испољила:</a:t>
            </a:r>
          </a:p>
          <a:p>
            <a:pPr>
              <a:lnSpc>
                <a:spcPct val="90000"/>
              </a:lnSpc>
            </a:pPr>
            <a:r>
              <a:rPr lang="sr-Cyrl-CS" altLang="en-US" dirty="0" smtClean="0"/>
              <a:t>дружељубивост,</a:t>
            </a:r>
          </a:p>
          <a:p>
            <a:pPr>
              <a:lnSpc>
                <a:spcPct val="90000"/>
              </a:lnSpc>
            </a:pPr>
            <a:r>
              <a:rPr lang="sr-Cyrl-CS" altLang="en-US" dirty="0" smtClean="0"/>
              <a:t>искреност,</a:t>
            </a:r>
          </a:p>
          <a:p>
            <a:pPr>
              <a:lnSpc>
                <a:spcPct val="90000"/>
              </a:lnSpc>
            </a:pPr>
            <a:r>
              <a:rPr lang="sr-Cyrl-CS" altLang="en-US" dirty="0" smtClean="0"/>
              <a:t>користољубље,</a:t>
            </a:r>
          </a:p>
          <a:p>
            <a:pPr>
              <a:lnSpc>
                <a:spcPct val="90000"/>
              </a:lnSpc>
            </a:pPr>
            <a:r>
              <a:rPr lang="sr-Cyrl-CS" altLang="en-US" dirty="0" smtClean="0"/>
              <a:t>добронамерност.</a:t>
            </a:r>
          </a:p>
          <a:p>
            <a:pPr>
              <a:lnSpc>
                <a:spcPct val="90000"/>
              </a:lnSpc>
            </a:pPr>
            <a:r>
              <a:rPr lang="sr-Cyrl-CS" altLang="en-US" dirty="0" smtClean="0"/>
              <a:t>(Наведи и друге </a:t>
            </a:r>
            <a:r>
              <a:rPr lang="sr-Cyrl-CS" altLang="en-US" dirty="0" smtClean="0"/>
              <a:t>особине лисице којима </a:t>
            </a:r>
            <a:r>
              <a:rPr lang="sr-Cyrl-CS" altLang="en-US" dirty="0" smtClean="0"/>
              <a:t>ћеш потврдити исправност одговора.)</a:t>
            </a:r>
            <a:endParaRPr lang="sr-Latn-C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6730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lnSpc>
                <a:spcPct val="90000"/>
              </a:lnSpc>
              <a:buFont typeface="Arial"/>
              <a:buChar char="•"/>
              <a:defRPr/>
            </a:pPr>
            <a:r>
              <a:rPr lang="sr-Cyrl-CS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Реченица: „А лисица му се попе на леђа, па на рогове, а с роговима искочи из бунара” казује да је лисица:</a:t>
            </a:r>
          </a:p>
          <a:p>
            <a:pPr fontAlgn="auto">
              <a:lnSpc>
                <a:spcPct val="90000"/>
              </a:lnSpc>
              <a:buFont typeface="Arial"/>
              <a:buChar char="•"/>
              <a:defRPr/>
            </a:pPr>
            <a:r>
              <a:rPr lang="sr-Cyrl-CS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хитра</a:t>
            </a:r>
          </a:p>
          <a:p>
            <a:pPr fontAlgn="auto">
              <a:lnSpc>
                <a:spcPct val="90000"/>
              </a:lnSpc>
              <a:buFont typeface="Arial"/>
              <a:buChar char="•"/>
              <a:defRPr/>
            </a:pPr>
            <a:r>
              <a:rPr lang="sr-Cyrl-CS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спретна</a:t>
            </a:r>
          </a:p>
          <a:p>
            <a:pPr fontAlgn="auto">
              <a:lnSpc>
                <a:spcPct val="90000"/>
              </a:lnSpc>
              <a:buFont typeface="Arial"/>
              <a:buChar char="•"/>
              <a:defRPr/>
            </a:pPr>
            <a:r>
              <a:rPr lang="sr-Cyrl-CS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лукава</a:t>
            </a:r>
          </a:p>
          <a:p>
            <a:pPr fontAlgn="auto">
              <a:lnSpc>
                <a:spcPct val="90000"/>
              </a:lnSpc>
              <a:buFont typeface="Arial"/>
              <a:buChar char="•"/>
              <a:defRPr/>
            </a:pPr>
            <a:r>
              <a:rPr lang="sr-Cyrl-CS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смешна.</a:t>
            </a:r>
          </a:p>
          <a:p>
            <a:pPr fontAlgn="auto">
              <a:lnSpc>
                <a:spcPct val="90000"/>
              </a:lnSpc>
              <a:buFont typeface="Arial"/>
              <a:buChar char="•"/>
              <a:defRPr/>
            </a:pPr>
            <a:r>
              <a:rPr lang="sr-Cyrl-CS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(Нађи у тексту још једну реченицу којом ћеш потврдити свој одговор.)</a:t>
            </a:r>
          </a:p>
          <a:p>
            <a:pPr fontAlgn="auto">
              <a:lnSpc>
                <a:spcPct val="90000"/>
              </a:lnSpc>
              <a:buFont typeface="Arial"/>
              <a:buChar char="•"/>
              <a:defRPr/>
            </a:pPr>
            <a:endParaRPr lang="sr-Latn-CS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68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lnSpc>
                <a:spcPct val="90000"/>
              </a:lnSpc>
              <a:buFont typeface="Arial"/>
              <a:buChar char="•"/>
              <a:defRPr/>
            </a:pPr>
            <a:r>
              <a:rPr lang="sr-Cyrl-CS" alt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Реченица „Јарац сместа скочи у бунар” казује да је јарац:</a:t>
            </a:r>
          </a:p>
          <a:p>
            <a:pPr fontAlgn="auto">
              <a:lnSpc>
                <a:spcPct val="90000"/>
              </a:lnSpc>
              <a:buFont typeface="Arial"/>
              <a:buChar char="•"/>
              <a:defRPr/>
            </a:pPr>
            <a:r>
              <a:rPr lang="sr-Cyrl-CS" alt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храбар</a:t>
            </a:r>
          </a:p>
          <a:p>
            <a:pPr fontAlgn="auto">
              <a:lnSpc>
                <a:spcPct val="90000"/>
              </a:lnSpc>
              <a:buFont typeface="Arial"/>
              <a:buChar char="•"/>
              <a:defRPr/>
            </a:pPr>
            <a:r>
              <a:rPr lang="sr-Cyrl-CS" alt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друштвен</a:t>
            </a:r>
          </a:p>
          <a:p>
            <a:pPr fontAlgn="auto">
              <a:lnSpc>
                <a:spcPct val="90000"/>
              </a:lnSpc>
              <a:buFont typeface="Arial"/>
              <a:buChar char="•"/>
              <a:defRPr/>
            </a:pPr>
            <a:r>
              <a:rPr lang="sr-Cyrl-CS" alt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лакомислен</a:t>
            </a:r>
          </a:p>
          <a:p>
            <a:pPr fontAlgn="auto">
              <a:lnSpc>
                <a:spcPct val="90000"/>
              </a:lnSpc>
              <a:buFont typeface="Arial"/>
              <a:buChar char="•"/>
              <a:defRPr/>
            </a:pPr>
            <a:r>
              <a:rPr lang="sr-Cyrl-CS" alt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предусретљив.</a:t>
            </a:r>
          </a:p>
          <a:p>
            <a:pPr fontAlgn="auto">
              <a:lnSpc>
                <a:spcPct val="90000"/>
              </a:lnSpc>
              <a:buFont typeface="Arial"/>
              <a:buChar char="•"/>
              <a:defRPr/>
            </a:pPr>
            <a:r>
              <a:rPr lang="sr-Cyrl-CS" alt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(Уз реч за коју се одлучиш додај и друге речи којима се може означити понашање јарца.)</a:t>
            </a:r>
            <a:endParaRPr lang="sr-Latn-CS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4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altLang="en-US" sz="3200" dirty="0"/>
              <a:t>Питања и </a:t>
            </a:r>
            <a:r>
              <a:rPr lang="sr-Cyrl-CS" altLang="en-US" sz="3200" dirty="0" smtClean="0"/>
              <a:t>која </a:t>
            </a:r>
            <a:r>
              <a:rPr lang="sr-Cyrl-CS" altLang="en-US" sz="3200" dirty="0"/>
              <a:t>се односе на </a:t>
            </a:r>
            <a:r>
              <a:rPr lang="sr-Cyrl-CS" altLang="en-US" sz="3200" dirty="0" smtClean="0"/>
              <a:t>поуку </a:t>
            </a:r>
            <a:r>
              <a:rPr lang="sr-Cyrl-CS" altLang="en-US" sz="3200" dirty="0"/>
              <a:t>басне</a:t>
            </a:r>
            <a:endParaRPr lang="sr-Latn-CS" altLang="en-US" sz="3200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lnSpc>
                <a:spcPct val="80000"/>
              </a:lnSpc>
              <a:buFont typeface="Arial"/>
              <a:buChar char="•"/>
              <a:defRPr/>
            </a:pPr>
            <a:r>
              <a:rPr lang="sr-Cyrl-CS" alt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Догађај из ове басне учи нас:</a:t>
            </a:r>
          </a:p>
          <a:p>
            <a:pPr fontAlgn="auto">
              <a:lnSpc>
                <a:spcPct val="80000"/>
              </a:lnSpc>
              <a:buFont typeface="Arial"/>
              <a:buChar char="•"/>
              <a:defRPr/>
            </a:pPr>
            <a:r>
              <a:rPr lang="sr-Cyrl-CS" alt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да ником не треба веровати;</a:t>
            </a:r>
          </a:p>
          <a:p>
            <a:pPr fontAlgn="auto">
              <a:lnSpc>
                <a:spcPct val="80000"/>
              </a:lnSpc>
              <a:buFont typeface="Arial"/>
              <a:buChar char="•"/>
              <a:defRPr/>
            </a:pPr>
            <a:r>
              <a:rPr lang="sr-Cyrl-CS" alt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да се ни са ким не треба дружити;</a:t>
            </a:r>
          </a:p>
          <a:p>
            <a:pPr fontAlgn="auto">
              <a:lnSpc>
                <a:spcPct val="80000"/>
              </a:lnSpc>
              <a:buFont typeface="Arial"/>
              <a:buChar char="•"/>
              <a:defRPr/>
            </a:pPr>
            <a:r>
              <a:rPr lang="sr-Cyrl-CS" alt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да не треба бити лакомислен и наиван;</a:t>
            </a:r>
          </a:p>
          <a:p>
            <a:pPr fontAlgn="auto">
              <a:lnSpc>
                <a:spcPct val="80000"/>
              </a:lnSpc>
              <a:buFont typeface="Arial"/>
              <a:buChar char="•"/>
              <a:defRPr/>
            </a:pPr>
            <a:r>
              <a:rPr lang="sr-Cyrl-CS" alt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да треба разликовати кад је неко у невољи, а кад само глуми невољника;</a:t>
            </a:r>
          </a:p>
          <a:p>
            <a:pPr fontAlgn="auto">
              <a:lnSpc>
                <a:spcPct val="80000"/>
              </a:lnSpc>
              <a:buFont typeface="Arial"/>
              <a:buChar char="•"/>
              <a:defRPr/>
            </a:pPr>
            <a:r>
              <a:rPr lang="sr-Cyrl-CS" alt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да  није лепо злоупотребљавати туђу наивност.</a:t>
            </a:r>
          </a:p>
          <a:p>
            <a:pPr fontAlgn="auto">
              <a:lnSpc>
                <a:spcPct val="80000"/>
              </a:lnSpc>
              <a:buFont typeface="Arial"/>
              <a:buChar char="•"/>
              <a:defRPr/>
            </a:pPr>
            <a:r>
              <a:rPr lang="sr-Cyrl-CS" alt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(Спреми се да образложиш одговоре које прихваташ.)</a:t>
            </a:r>
            <a:endParaRPr lang="sr-Latn-CS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14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</TotalTime>
  <Words>516</Words>
  <Application>Microsoft Office PowerPoint</Application>
  <PresentationFormat>Widescreen</PresentationFormat>
  <Paragraphs>61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Ion Boardroom</vt:lpstr>
      <vt:lpstr>Интерпретација басне у предшколској установи</vt:lpstr>
      <vt:lpstr>Лисица и јарац  (пример)</vt:lpstr>
      <vt:lpstr>Истраживачки задаци и истраживачко читање</vt:lpstr>
      <vt:lpstr>Питања која се односе на понашање ликова и догађај из басне</vt:lpstr>
      <vt:lpstr>PowerPoint Presentation</vt:lpstr>
      <vt:lpstr>PowerPoint Presentation</vt:lpstr>
      <vt:lpstr>PowerPoint Presentation</vt:lpstr>
      <vt:lpstr>PowerPoint Presentation</vt:lpstr>
      <vt:lpstr>Питања и која се односе на поуку басне</vt:lpstr>
      <vt:lpstr>Питања која се односе на поуку басне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Интерпретација басне у предшколској установи</dc:title>
  <dc:creator>Jelena</dc:creator>
  <cp:lastModifiedBy>Jelena</cp:lastModifiedBy>
  <cp:revision>2</cp:revision>
  <dcterms:created xsi:type="dcterms:W3CDTF">2020-03-31T17:10:40Z</dcterms:created>
  <dcterms:modified xsi:type="dcterms:W3CDTF">2020-03-31T17:23:01Z</dcterms:modified>
</cp:coreProperties>
</file>