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2D5D74-5FE7-4CC4-B73E-BF745A7D8DDB}"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5CD19-5B07-4D37-B4DC-A58A0268A4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2D5D74-5FE7-4CC4-B73E-BF745A7D8DDB}"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5CD19-5B07-4D37-B4DC-A58A0268A4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2D5D74-5FE7-4CC4-B73E-BF745A7D8DDB}"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5CD19-5B07-4D37-B4DC-A58A0268A4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2D5D74-5FE7-4CC4-B73E-BF745A7D8DDB}"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5CD19-5B07-4D37-B4DC-A58A0268A4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2D5D74-5FE7-4CC4-B73E-BF745A7D8DDB}" type="datetimeFigureOut">
              <a:rPr lang="en-US" smtClean="0"/>
              <a:pPr/>
              <a:t>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5CD19-5B07-4D37-B4DC-A58A0268A4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2D5D74-5FE7-4CC4-B73E-BF745A7D8DDB}" type="datetimeFigureOut">
              <a:rPr lang="en-US" smtClean="0"/>
              <a:pPr/>
              <a:t>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5CD19-5B07-4D37-B4DC-A58A0268A4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2D5D74-5FE7-4CC4-B73E-BF745A7D8DDB}" type="datetimeFigureOut">
              <a:rPr lang="en-US" smtClean="0"/>
              <a:pPr/>
              <a:t>2/24/2019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15CD19-5B07-4D37-B4DC-A58A0268A4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2D5D74-5FE7-4CC4-B73E-BF745A7D8DDB}" type="datetimeFigureOut">
              <a:rPr lang="en-US" smtClean="0"/>
              <a:pPr/>
              <a:t>2/24/2019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15CD19-5B07-4D37-B4DC-A58A0268A4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2D5D74-5FE7-4CC4-B73E-BF745A7D8DDB}" type="datetimeFigureOut">
              <a:rPr lang="en-US" smtClean="0"/>
              <a:pPr/>
              <a:t>2/24/2019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15CD19-5B07-4D37-B4DC-A58A0268A4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2D5D74-5FE7-4CC4-B73E-BF745A7D8DDB}" type="datetimeFigureOut">
              <a:rPr lang="en-US" smtClean="0"/>
              <a:pPr/>
              <a:t>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5CD19-5B07-4D37-B4DC-A58A0268A4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2D5D74-5FE7-4CC4-B73E-BF745A7D8DDB}" type="datetimeFigureOut">
              <a:rPr lang="en-US" smtClean="0"/>
              <a:pPr/>
              <a:t>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5CD19-5B07-4D37-B4DC-A58A0268A4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2D5D74-5FE7-4CC4-B73E-BF745A7D8DDB}" type="datetimeFigureOut">
              <a:rPr lang="en-US" smtClean="0"/>
              <a:pPr/>
              <a:t>2/24/2019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5CD19-5B07-4D37-B4DC-A58A0268A4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CS" dirty="0" smtClean="0"/>
              <a:t>Sociologija obrazovanja i porodice IV</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Promene u strukturi stanovništva prema školskoj spremi</a:t>
            </a:r>
            <a:endParaRPr lang="en-US" dirty="0"/>
          </a:p>
        </p:txBody>
      </p:sp>
      <p:sp>
        <p:nvSpPr>
          <p:cNvPr id="3" name="Content Placeholder 2"/>
          <p:cNvSpPr>
            <a:spLocks noGrp="1"/>
          </p:cNvSpPr>
          <p:nvPr>
            <p:ph idx="1"/>
          </p:nvPr>
        </p:nvSpPr>
        <p:spPr/>
        <p:txBody>
          <a:bodyPr>
            <a:normAutofit fontScale="85000" lnSpcReduction="10000"/>
          </a:bodyPr>
          <a:lstStyle/>
          <a:p>
            <a:pPr algn="just"/>
            <a:r>
              <a:rPr lang="sr-Latn-CS" dirty="0" smtClean="0"/>
              <a:t>Struktura stanovništva u negdašnjoj Jugoslaviji s obzirom na školsku spremu umnogome se menjala pod uticajem razvoja obrazovanja, mada do promene nije došlo po očekivanoj dinamici i do očekivanog stepena.</a:t>
            </a:r>
          </a:p>
          <a:p>
            <a:pPr algn="just"/>
            <a:r>
              <a:rPr lang="sr-Latn-CS" dirty="0" smtClean="0"/>
              <a:t>U periodu do 1981.broj stanovnika bez škole ili sa 1-3 razreda smanjen je 2,5 puta, a onih sa 4-7 razreda osnovne škole 1,7 puta. Istovremeno povećan je broj stanovnika sa osnovnom školom 6 puta, a sa srednjom školom 4 puta i sa fakultetom i višom školom 9 puta. </a:t>
            </a:r>
          </a:p>
          <a:p>
            <a:pPr algn="just"/>
            <a:r>
              <a:rPr lang="sr-Latn-CS" dirty="0" smtClean="0"/>
              <a:t>U narednih deset godina nastavljen je proces poboljšavanja obrazovne strukture stanovništva.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a:p>
        </p:txBody>
      </p:sp>
      <p:sp>
        <p:nvSpPr>
          <p:cNvPr id="3" name="Content Placeholder 2"/>
          <p:cNvSpPr>
            <a:spLocks noGrp="1"/>
          </p:cNvSpPr>
          <p:nvPr>
            <p:ph idx="1"/>
          </p:nvPr>
        </p:nvSpPr>
        <p:spPr>
          <a:xfrm>
            <a:off x="457200" y="428604"/>
            <a:ext cx="8229600" cy="5697559"/>
          </a:xfrm>
        </p:spPr>
        <p:txBody>
          <a:bodyPr>
            <a:normAutofit fontScale="85000" lnSpcReduction="20000"/>
          </a:bodyPr>
          <a:lstStyle/>
          <a:p>
            <a:pPr algn="just"/>
            <a:r>
              <a:rPr lang="sr-Latn-CS" dirty="0" smtClean="0"/>
              <a:t>U Srbiji je takođe poboljšan obrazovni nivo stanovništva sagledan preko završene škole. Tome su najviše doprineli dinamični razvoj osnovnog i srednjeg obrazovanja, koji su omogućili potpun ili masovni obuhvat generacija koje su stasale za ovaj nivo školovanja.</a:t>
            </a:r>
          </a:p>
          <a:p>
            <a:pPr algn="just"/>
            <a:r>
              <a:rPr lang="sr-Latn-CS" dirty="0" smtClean="0"/>
              <a:t>Procentualno najpovoljniju školsku spremu imaju stanovnici najrazvijenijih zemalja. U njima 2/3 stanovništva ima srednji i višu ili visoku školu. U nerazvijenim zemljama preovlažuju stanovnici sa osnovnom školom</a:t>
            </a:r>
          </a:p>
          <a:p>
            <a:pPr algn="just"/>
            <a:r>
              <a:rPr lang="sr-Latn-CS" dirty="0" smtClean="0"/>
              <a:t>U tom pogledu Srbija ima stanovnike sa školskom spremom koja odgovara njenom ekonomskom razvoju. Dakle, relativno povoljan broj stanovnika sa srednjom školom i zaostajanje u broju stanovnika sa višom i visokom školom.</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Socijalne nejednakosti obrazovanja</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dirty="0" smtClean="0"/>
              <a:t>Za objašnjenje socijalnih nejednakosti u obrazovanju na jugoslovenskom prostoru, mora se sagledati više faktora.</a:t>
            </a:r>
          </a:p>
          <a:p>
            <a:pPr algn="just"/>
            <a:r>
              <a:rPr lang="sr-Latn-CS" b="1" dirty="0" smtClean="0"/>
              <a:t>Uzroci socijalnih nejednakosti u obrazovanju:</a:t>
            </a:r>
          </a:p>
          <a:p>
            <a:pPr algn="just"/>
            <a:r>
              <a:rPr lang="sr-Latn-CS" dirty="0" smtClean="0"/>
              <a:t>Mogućnosti školovanja i završavanja određenih nivoa-obrazovanja i na jugoslovenskom prostoru, slično drugim prostorima, determinisane su:</a:t>
            </a:r>
          </a:p>
          <a:p>
            <a:pPr marL="514350" indent="-514350" algn="just">
              <a:buFont typeface="+mj-lt"/>
              <a:buAutoNum type="arabicPeriod"/>
            </a:pPr>
            <a:r>
              <a:rPr lang="sr-Latn-CS" b="1" dirty="0" smtClean="0"/>
              <a:t>Socio-ekonomskim položajem i slojnom pripadnošću</a:t>
            </a:r>
            <a:r>
              <a:rPr lang="sr-Latn-CS" dirty="0" smtClean="0"/>
              <a:t>, i</a:t>
            </a:r>
          </a:p>
          <a:p>
            <a:pPr marL="514350" indent="-514350" algn="just">
              <a:buFont typeface="+mj-lt"/>
              <a:buAutoNum type="arabicPeriod"/>
            </a:pPr>
            <a:r>
              <a:rPr lang="sr-Latn-CS" b="1" dirty="0" smtClean="0"/>
              <a:t>Kulturno-obrazovnim statusom porodice</a:t>
            </a:r>
            <a:r>
              <a:rPr lang="sr-Latn-C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85728"/>
            <a:ext cx="8229600" cy="5840435"/>
          </a:xfrm>
        </p:spPr>
        <p:txBody>
          <a:bodyPr>
            <a:normAutofit lnSpcReduction="10000"/>
          </a:bodyPr>
          <a:lstStyle/>
          <a:p>
            <a:pPr algn="just"/>
            <a:r>
              <a:rPr lang="sr-Latn-CS" dirty="0" smtClean="0"/>
              <a:t>Sva istraživanja ukazuju na činjenicu da socio-ekonomski položaj i slojna pripadnost (porodica i učenika/studenata) najznačajnije determiniše obrazovne mogućnosti mladih i vrši socijalnu selekciju vaspitanja.</a:t>
            </a:r>
          </a:p>
          <a:p>
            <a:pPr algn="just"/>
            <a:endParaRPr lang="sr-Latn-CS" dirty="0" smtClean="0"/>
          </a:p>
          <a:p>
            <a:pPr algn="just"/>
            <a:r>
              <a:rPr lang="sr-Latn-CS" b="1" dirty="0" smtClean="0"/>
              <a:t>Siromašni slojevi </a:t>
            </a:r>
            <a:r>
              <a:rPr lang="sr-Latn-CS" dirty="0" smtClean="0"/>
              <a:t>svoju decu daju u škole koje pripremaju za ona zanimanja koja su najjeftinija i koja im omogućuju da se najbrže zaposle. </a:t>
            </a:r>
            <a:r>
              <a:rPr lang="sr-Latn-CS" b="1" dirty="0" smtClean="0"/>
              <a:t>Imućniji slojevi </a:t>
            </a:r>
            <a:r>
              <a:rPr lang="sr-Latn-CS" dirty="0" smtClean="0"/>
              <a:t>pak sve više se orijentišu prema prestižnom obrazovanju koje vode do elitnog zanimanja.</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85000" lnSpcReduction="20000"/>
          </a:bodyPr>
          <a:lstStyle/>
          <a:p>
            <a:pPr algn="just"/>
            <a:r>
              <a:rPr lang="sr-Latn-CS" dirty="0" smtClean="0"/>
              <a:t>Kada je reč o socijalnim nejednakostima u obrazovanju na jugoslovenskom prostoru, prema navedenim podacima, mogu se razlikovati dva različita perioda.</a:t>
            </a:r>
          </a:p>
          <a:p>
            <a:pPr algn="just"/>
            <a:endParaRPr lang="sr-Latn-CS" dirty="0" smtClean="0"/>
          </a:p>
          <a:p>
            <a:pPr algn="just"/>
            <a:r>
              <a:rPr lang="sr-Latn-CS" dirty="0" smtClean="0"/>
              <a:t>Prvi period se vremenski poklapa sa osmom decenijom 20.veka. U tom periodu jugoslovensko školstvo obuhvatalo je skoro sve zainteresovane đake i studente, bez obzira na slojnu pripadnost. Posebno je rastao obuhvat studijama mladih iz radničkog sloja, ali i iz sloja poljoprivrednika. U tom periodu prvi put posle ustrojstva socijalističkog društva počinje naglo povećanje obuhvata studijama mladih iz porodice sloja vlasnika u zanatstvu i školstva kod nas koje sociolozi obrazovanja ocenjuju kao ekstenzivno i strukturno neprilagođeno.</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a:p>
        </p:txBody>
      </p:sp>
      <p:sp>
        <p:nvSpPr>
          <p:cNvPr id="3" name="Content Placeholder 2"/>
          <p:cNvSpPr>
            <a:spLocks noGrp="1"/>
          </p:cNvSpPr>
          <p:nvPr>
            <p:ph idx="1"/>
          </p:nvPr>
        </p:nvSpPr>
        <p:spPr>
          <a:xfrm>
            <a:off x="457200" y="357166"/>
            <a:ext cx="8229600" cy="5768997"/>
          </a:xfrm>
        </p:spPr>
        <p:txBody>
          <a:bodyPr>
            <a:normAutofit fontScale="85000" lnSpcReduction="20000"/>
          </a:bodyPr>
          <a:lstStyle/>
          <a:p>
            <a:pPr algn="just"/>
            <a:r>
              <a:rPr lang="sr-Latn-CS" dirty="0" smtClean="0"/>
              <a:t>Drugi period ide od početka devete decenije XX veka i traje i sada, na samom početku XXI veka. Karakteriše ga velika i ubrzana slojna diferencijacija studenata. Mladi iz imućnijih porodica i dalje nesmanjeno upisuju studije i studiraju, dok je mladih iz siromašnijih slojeva na studijama sve manje. I pored svih restrikcija upisa, uvećava se broj studenata iz najobrazovanijeg dela srednjeg sloja i iz sloja privatnika u uslužnim delatnostima i ugostiteljstvu. S druge strane, među studentima sve je manje dece iz radničkog i seljačkog sloja.</a:t>
            </a:r>
          </a:p>
          <a:p>
            <a:pPr algn="just"/>
            <a:r>
              <a:rPr lang="sr-Latn-CS" dirty="0" smtClean="0"/>
              <a:t>Nejednakosti u obrazovanju s kraja XX veka mogu se videti i iz podataka koji se odnose na, tada usvojenu, petočlanu klasifikaciju slojeva kod nas: </a:t>
            </a:r>
            <a:r>
              <a:rPr lang="sr-Latn-CS" b="1" dirty="0" smtClean="0"/>
              <a:t>srednji sloj, sloj neposrednih proizvođača, sloj privatnih vlasnika, rukovodeći sloj, sloj penzionera i ostalih.</a:t>
            </a:r>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357166"/>
            <a:ext cx="8229600" cy="5768997"/>
          </a:xfrm>
        </p:spPr>
        <p:txBody>
          <a:bodyPr>
            <a:normAutofit fontScale="77500" lnSpcReduction="20000"/>
          </a:bodyPr>
          <a:lstStyle/>
          <a:p>
            <a:pPr algn="just"/>
            <a:r>
              <a:rPr lang="sr-Latn-CS" dirty="0" smtClean="0"/>
              <a:t>Zastupljenost u strukturi učenika srednje škole i studenata ukazuje na nejednakost. Ova nejednakost je izraz dublje nejednakosti u društvu.</a:t>
            </a:r>
          </a:p>
          <a:p>
            <a:pPr algn="just"/>
            <a:r>
              <a:rPr lang="sr-Latn-CS" dirty="0" smtClean="0"/>
              <a:t>Nejednake su šanse za obrazovanje koje proizilaze iz ekonomskog položaja porodica i slojeva kojima pripadaju. Tako je i sada na početku XXI veka. </a:t>
            </a:r>
          </a:p>
          <a:p>
            <a:pPr algn="just"/>
            <a:r>
              <a:rPr lang="sr-Latn-CS" dirty="0" smtClean="0"/>
              <a:t>Kulturno-obrazovni status porodice predstavlja uslovljeni mehanizam selekcije u obrazovanju. On je uzročno i posledično povezan sa ekonomskim mogućnostima porodice. U njemu naglašen značaj ima nivo obrazovanosti roditelja i kulturni nivo porodice kao sredine u kojoj žive deca i mladi.</a:t>
            </a:r>
          </a:p>
          <a:p>
            <a:pPr algn="just"/>
            <a:r>
              <a:rPr lang="sr-Latn-CS" dirty="0" smtClean="0"/>
              <a:t>Obrazovni nivo porodice, pored navedenih nejednaksoti, dovodi i do nejednakosti u vaspitanju koje su kvalitativnog karaktera. Naime, deca iz bogatijih slojeva više se opredeljuju za elitna zanimanja, ona zanimanja koja se određuju kao prestižna.</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85000" lnSpcReduction="10000"/>
          </a:bodyPr>
          <a:lstStyle/>
          <a:p>
            <a:pPr algn="just"/>
            <a:r>
              <a:rPr lang="sr-Latn-CS" dirty="0" smtClean="0"/>
              <a:t>Nejednakosti u vaspitanju manifestuju se u više povezanih oblika. U školi ona dobijaju pravi oblik. Mogu biti:</a:t>
            </a:r>
          </a:p>
          <a:p>
            <a:pPr marL="514350" indent="-514350" algn="just">
              <a:buFont typeface="+mj-lt"/>
              <a:buAutoNum type="arabicPeriod"/>
            </a:pPr>
            <a:r>
              <a:rPr lang="sr-Latn-CS" dirty="0" smtClean="0"/>
              <a:t>Nejednakosti na startu u obrazovanju,</a:t>
            </a:r>
          </a:p>
          <a:p>
            <a:pPr marL="514350" indent="-514350" algn="just">
              <a:buFont typeface="+mj-lt"/>
              <a:buAutoNum type="arabicPeriod"/>
            </a:pPr>
            <a:r>
              <a:rPr lang="sr-Latn-CS" dirty="0" smtClean="0"/>
              <a:t>Nejednakosti u obuhvatom školovanju,</a:t>
            </a:r>
          </a:p>
          <a:p>
            <a:pPr marL="514350" indent="-514350" algn="just">
              <a:buFont typeface="+mj-lt"/>
              <a:buAutoNum type="arabicPeriod"/>
            </a:pPr>
            <a:r>
              <a:rPr lang="sr-Latn-CS" dirty="0" smtClean="0"/>
              <a:t>Nejednakosti pri izboru škole/fakulteta,</a:t>
            </a:r>
          </a:p>
          <a:p>
            <a:pPr marL="514350" indent="-514350" algn="just">
              <a:buFont typeface="+mj-lt"/>
              <a:buAutoNum type="arabicPeriod"/>
            </a:pPr>
            <a:r>
              <a:rPr lang="sr-Latn-CS" dirty="0" smtClean="0"/>
              <a:t>Nejednakosti uslova školovanja,</a:t>
            </a:r>
          </a:p>
          <a:p>
            <a:pPr marL="514350" indent="-514350" algn="just">
              <a:buFont typeface="+mj-lt"/>
              <a:buAutoNum type="arabicPeriod"/>
            </a:pPr>
            <a:r>
              <a:rPr lang="sr-Latn-CS" dirty="0" smtClean="0"/>
              <a:t>Nejednakosti u uspehu u školovanju.</a:t>
            </a:r>
          </a:p>
          <a:p>
            <a:pPr marL="514350" indent="-514350" algn="just"/>
            <a:r>
              <a:rPr lang="sr-Latn-CS" dirty="0" smtClean="0"/>
              <a:t>Uspeh u školovanju raste sa poboljšanjem socijalnih uslova, a opada sa pogoršanjem tih uslova.</a:t>
            </a:r>
          </a:p>
          <a:p>
            <a:pPr marL="514350" indent="-514350" algn="just"/>
            <a:r>
              <a:rPr lang="sr-Latn-CS" dirty="0" smtClean="0"/>
              <a:t>Posledice nejednakosti u obrazovanju mogu se odrediti kao određeni socijalni efekat koji pogađa </a:t>
            </a:r>
            <a:r>
              <a:rPr lang="sr-Latn-CS" b="1" dirty="0" smtClean="0"/>
              <a:t>1. društvene slojeve i 2. pojedince i njima. </a:t>
            </a:r>
          </a:p>
          <a:p>
            <a:pPr marL="514350" indent="-514350" algn="just"/>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Porodica kao ćelija društva</a:t>
            </a:r>
            <a:endParaRPr lang="en-US" dirty="0"/>
          </a:p>
        </p:txBody>
      </p:sp>
      <p:sp>
        <p:nvSpPr>
          <p:cNvPr id="3" name="Content Placeholder 2"/>
          <p:cNvSpPr>
            <a:spLocks noGrp="1"/>
          </p:cNvSpPr>
          <p:nvPr>
            <p:ph idx="1"/>
          </p:nvPr>
        </p:nvSpPr>
        <p:spPr/>
        <p:txBody>
          <a:bodyPr>
            <a:normAutofit fontScale="85000" lnSpcReduction="10000"/>
          </a:bodyPr>
          <a:lstStyle/>
          <a:p>
            <a:pPr algn="just"/>
            <a:r>
              <a:rPr lang="sr-Latn-CS" dirty="0" smtClean="0"/>
              <a:t>Jedna od najsnažnijih i najtrajnijih zabluda jeste da se porodica izjednačuje sa ćelijom društva i društvene organizacije. Ova zabluda potiče iz organističkog tumačenja društva i njegove strukture. Porodica se prema ovoj zamisli tretira kao početni atom iz koga postepeno procesima agregacije i diferencijacije nastaje složena društvena organizacija.</a:t>
            </a:r>
          </a:p>
          <a:p>
            <a:pPr algn="just"/>
            <a:r>
              <a:rPr lang="sr-Latn-CS" dirty="0" smtClean="0"/>
              <a:t>Ipak, društvo nije  agregat pojedinaca, ali po istoj logici nije ni agregat porodica. Društvo, pre svega čine odnosi pojedinaca i drugih kolektivnih entitea.</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Porodica kao društveni mikrokosmom</a:t>
            </a:r>
            <a:endParaRPr lang="en-US" dirty="0"/>
          </a:p>
        </p:txBody>
      </p:sp>
      <p:sp>
        <p:nvSpPr>
          <p:cNvPr id="3" name="Content Placeholder 2"/>
          <p:cNvSpPr>
            <a:spLocks noGrp="1"/>
          </p:cNvSpPr>
          <p:nvPr>
            <p:ph idx="1"/>
          </p:nvPr>
        </p:nvSpPr>
        <p:spPr/>
        <p:txBody>
          <a:bodyPr>
            <a:normAutofit fontScale="77500" lnSpcReduction="20000"/>
          </a:bodyPr>
          <a:lstStyle/>
          <a:p>
            <a:pPr algn="just"/>
            <a:r>
              <a:rPr lang="sr-Latn-CS" dirty="0" smtClean="0"/>
              <a:t>Druga česta zabluda koja se nadovezuje na zabludu o porodici kao ćeliji društva jeste razumevanje porodice kao društva u malom, kao mikrokosmosa. Ako porodica jeste u suštini društveno telo to ne znači automatski da je ona samodovoljni autarkično zatvoren mikrokosmos. Iako je porodica veoma složen i totalni fenomen, to još uvek ne znači da je iona sama sebi dovoljna. </a:t>
            </a:r>
          </a:p>
          <a:p>
            <a:pPr algn="just"/>
            <a:endParaRPr lang="sr-Latn-CS" dirty="0" smtClean="0"/>
          </a:p>
          <a:p>
            <a:pPr algn="just"/>
            <a:r>
              <a:rPr lang="sr-Latn-CS" dirty="0" smtClean="0"/>
              <a:t>Takvo gledanje na porodicu često se priziva u konzervativnim, ideološkim i teorijskim diskursima, gde se od porodice kao samodovoljne grupe ili zajednice očekuje da može da preuzme ulogu </a:t>
            </a:r>
            <a:r>
              <a:rPr lang="sr-Latn-CS" b="1" dirty="0" smtClean="0"/>
              <a:t>aktera obnavljanja društva u krizi ili aktera društvene promene.</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Glavne etape u razvoju obrazovanja</a:t>
            </a:r>
            <a:endParaRPr lang="en-US" dirty="0"/>
          </a:p>
        </p:txBody>
      </p:sp>
      <p:sp>
        <p:nvSpPr>
          <p:cNvPr id="3" name="Content Placeholder 2"/>
          <p:cNvSpPr>
            <a:spLocks noGrp="1"/>
          </p:cNvSpPr>
          <p:nvPr>
            <p:ph idx="1"/>
          </p:nvPr>
        </p:nvSpPr>
        <p:spPr/>
        <p:txBody>
          <a:bodyPr>
            <a:normAutofit lnSpcReduction="10000"/>
          </a:bodyPr>
          <a:lstStyle/>
          <a:p>
            <a:pPr algn="just"/>
            <a:r>
              <a:rPr lang="sr-Latn-CS" dirty="0" smtClean="0"/>
              <a:t>Razvoj obrazovanja na tlu </a:t>
            </a:r>
            <a:r>
              <a:rPr lang="sr-Latn-CS" dirty="0" smtClean="0"/>
              <a:t>n</a:t>
            </a:r>
            <a:r>
              <a:rPr lang="en-US" smtClean="0"/>
              <a:t>e</a:t>
            </a:r>
            <a:r>
              <a:rPr lang="sr-Latn-CS" smtClean="0"/>
              <a:t>kadašnje </a:t>
            </a:r>
            <a:r>
              <a:rPr lang="sr-Latn-CS" dirty="0" smtClean="0"/>
              <a:t>Jugoslavije prošao je više etapa. Ako se kao princip podele uzmu sistematske promene koje su vršene u vaspitno-obraovnom i školskom sistemu, mogu se razgraničiti četiri glavna perioda njegovog razvoja.</a:t>
            </a:r>
          </a:p>
          <a:p>
            <a:pPr algn="just"/>
            <a:r>
              <a:rPr lang="sr-Latn-CS" dirty="0" smtClean="0"/>
              <a:t>Hronološki prvi traje od 1945. do 1958, drugi do 1974, treći do 1990. i četvrti od tada do danas.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Porodica kao ljudska zajednica</a:t>
            </a:r>
            <a:endParaRPr lang="en-US" dirty="0"/>
          </a:p>
        </p:txBody>
      </p:sp>
      <p:sp>
        <p:nvSpPr>
          <p:cNvPr id="3" name="Content Placeholder 2"/>
          <p:cNvSpPr>
            <a:spLocks noGrp="1"/>
          </p:cNvSpPr>
          <p:nvPr>
            <p:ph idx="1"/>
          </p:nvPr>
        </p:nvSpPr>
        <p:spPr/>
        <p:txBody>
          <a:bodyPr>
            <a:normAutofit fontScale="77500" lnSpcReduction="20000"/>
          </a:bodyPr>
          <a:lstStyle/>
          <a:p>
            <a:pPr algn="just"/>
            <a:r>
              <a:rPr lang="sr-Latn-CS" dirty="0" smtClean="0"/>
              <a:t>Gledanje na porodicu kao ćeliju društva ili makrokosmos, ima dodirnih tačaka sa jednom klasičnom konceptualnom dihotomijom u sociologiji koja sve društvene pojave deli na dva tipa: zajednicu i društvo. Porodica bi iz vizure mikrokosmosa pripadala fenomenu zajednice, čije se postojanje vezuje uz najstarije i početne oblike ljudskog postojanja u kojima se ljudska društvenost iskazuje na prirodniji i neposredniji način, kroz solidarnost i odnose licem ulice za razliku od kasnije građanske izveštačenosti, otuđenosti, formalizacije i institucionalizacije društvenih veza i odnosa.</a:t>
            </a:r>
          </a:p>
          <a:p>
            <a:pPr algn="just"/>
            <a:r>
              <a:rPr lang="sr-Latn-CS" dirty="0" smtClean="0"/>
              <a:t>Odavde potiču pogrešne koncepcije koje porodicu tumače kao gotovo jedini preostali oblik zajednice u modernom društvu koji se takvim osobinama suprotstavlja.</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Porodica kao specijalizovana društvena funkcija</a:t>
            </a:r>
            <a:endParaRPr lang="en-US" dirty="0"/>
          </a:p>
        </p:txBody>
      </p:sp>
      <p:sp>
        <p:nvSpPr>
          <p:cNvPr id="3" name="Content Placeholder 2"/>
          <p:cNvSpPr>
            <a:spLocks noGrp="1"/>
          </p:cNvSpPr>
          <p:nvPr>
            <p:ph idx="1"/>
          </p:nvPr>
        </p:nvSpPr>
        <p:spPr/>
        <p:txBody>
          <a:bodyPr>
            <a:normAutofit fontScale="62500" lnSpcReduction="20000"/>
          </a:bodyPr>
          <a:lstStyle/>
          <a:p>
            <a:pPr algn="just"/>
            <a:r>
              <a:rPr lang="sr-Latn-CS" dirty="0" smtClean="0"/>
              <a:t>Porodica se ovde posmatra kao izrazito parcijalna i specijalizovana društvena funkcija, institucionalno uređena tako da zadovoljava samo jedan određen dijapazon ljudskih potreba. U tom slučaju porodica se definiše kao specijalizovana društvena funkcija ili sektor društva ili podsistem ili društvena institucija, koja se kao takva nalazi u vrlo određenim relacijama prema sličnim parcijalnim delovima ili podsistemima društva sa kojima zajedno gradi uravnotežen društveni sistem. </a:t>
            </a:r>
          </a:p>
          <a:p>
            <a:pPr algn="just"/>
            <a:r>
              <a:rPr lang="sr-Latn-CS" dirty="0" smtClean="0"/>
              <a:t>U suprotnosti prema prethodnom gledištu, porodica se tretira poput neke mašinerije u velikom društvenom stroju: poput zatvora, ludnice, bolnice, fabrike ili u najboljem slučaju škole, porodica postoji da bi ispunila određeni društveni zadatak. U ovom slučaju to je socijalizacija potomstva.</a:t>
            </a:r>
          </a:p>
          <a:p>
            <a:pPr algn="just"/>
            <a:r>
              <a:rPr lang="sr-Latn-CS" dirty="0" smtClean="0"/>
              <a:t>Delovanje porodice kao pojedinačnog dela složene društvene mašinerije sagledava se kao odnos razmene između nje i društva, tj. njegovih ostalih parcijalnih podsistema kao što su ekonomija, politika, itd. Uslovi razmene određeni su pretpostavkama efikasnog funkcionisanja celine. I ovo predstavlja još jedno usko i nedovoljno potpuno mišljenje.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Porodica kao antropološka univerzalija</a:t>
            </a:r>
            <a:endParaRPr lang="en-US" dirty="0"/>
          </a:p>
        </p:txBody>
      </p:sp>
      <p:sp>
        <p:nvSpPr>
          <p:cNvPr id="3" name="Content Placeholder 2"/>
          <p:cNvSpPr>
            <a:spLocks noGrp="1"/>
          </p:cNvSpPr>
          <p:nvPr>
            <p:ph idx="1"/>
          </p:nvPr>
        </p:nvSpPr>
        <p:spPr/>
        <p:txBody>
          <a:bodyPr>
            <a:normAutofit fontScale="92500" lnSpcReduction="10000"/>
          </a:bodyPr>
          <a:lstStyle/>
          <a:p>
            <a:pPr algn="just"/>
            <a:r>
              <a:rPr lang="sr-Latn-CS" dirty="0" smtClean="0"/>
              <a:t>Slično prethodnim zabludama, ali izvan religijskog okvira, univerzalističko antropološko učenje na porodicu gleda kao na neku vrstu </a:t>
            </a:r>
            <a:r>
              <a:rPr lang="sr-Latn-CS" b="1" dirty="0" smtClean="0"/>
              <a:t>neorganskog tela ljudske suštine ili prirode. </a:t>
            </a:r>
          </a:p>
          <a:p>
            <a:pPr algn="just"/>
            <a:r>
              <a:rPr lang="sr-Latn-CS" dirty="0" smtClean="0"/>
              <a:t>Porodica se smatra za jednu od retkih ili tačnije jednu jedinstvenu konstantu ljudskog društva. Takav stav ima Margaret Mid koja smatra da je porodica </a:t>
            </a:r>
            <a:r>
              <a:rPr lang="sr-Latn-CS" b="1" dirty="0" smtClean="0"/>
              <a:t>kolevka ljudskosti</a:t>
            </a:r>
            <a:r>
              <a:rPr lang="sr-Latn-CS" dirty="0" smtClean="0"/>
              <a:t>. A. Glen porodicu poredi sa opnom iz koje se razvija ljudska i društvena larva pojedinačne ličnosti.</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Univerzalne funkcije porodice</a:t>
            </a:r>
            <a:endParaRPr lang="en-US" dirty="0"/>
          </a:p>
        </p:txBody>
      </p:sp>
      <p:sp>
        <p:nvSpPr>
          <p:cNvPr id="3" name="Content Placeholder 2"/>
          <p:cNvSpPr>
            <a:spLocks noGrp="1"/>
          </p:cNvSpPr>
          <p:nvPr>
            <p:ph idx="1"/>
          </p:nvPr>
        </p:nvSpPr>
        <p:spPr/>
        <p:txBody>
          <a:bodyPr>
            <a:normAutofit fontScale="62500" lnSpcReduction="20000"/>
          </a:bodyPr>
          <a:lstStyle/>
          <a:p>
            <a:pPr algn="just"/>
            <a:r>
              <a:rPr lang="sr-Latn-CS" dirty="0" smtClean="0"/>
              <a:t>Poslednja zabluda koja je karaktersitična za antroploško razvijanje koncepta porodice dokazuje univerzalnost porodice ukazivanjem na univerzalnost funkcija porodice. Konkretno određenje tih funkcija, varira od autora do autora. Murdock je zaslužan za klasičnu formulaciju univerzalnih funkcija porodice. Prema njemu, porodica je univerzalna socijalna grupa koja egzistira kao posebna i strogo funkcionalna grupa u svakom poznatom društvu, jer obavlja četiri univerzalne funkcije: </a:t>
            </a:r>
            <a:r>
              <a:rPr lang="sr-Latn-CS" b="1" dirty="0" smtClean="0"/>
              <a:t>seksualnu, ekonomsku, reproduktivnu i obrazovnu.</a:t>
            </a:r>
          </a:p>
          <a:p>
            <a:pPr algn="just"/>
            <a:r>
              <a:rPr lang="sr-Latn-CS" dirty="0" smtClean="0"/>
              <a:t>Sve zablude, kada je definisanje porodice u pitanju, su srasle sa svakodnevnim poimanjem i očekivanjem od porodice pa ih je veoma teško uklanjati iz nauke. </a:t>
            </a:r>
          </a:p>
          <a:p>
            <a:pPr algn="just"/>
            <a:r>
              <a:rPr lang="sr-Latn-CS" dirty="0" smtClean="0"/>
              <a:t>O </a:t>
            </a:r>
            <a:r>
              <a:rPr lang="sr-Latn-CS" b="1" dirty="0" smtClean="0"/>
              <a:t>porodici </a:t>
            </a:r>
            <a:r>
              <a:rPr lang="sr-Latn-CS" dirty="0" smtClean="0"/>
              <a:t>treba razmišljati kao </a:t>
            </a:r>
            <a:r>
              <a:rPr lang="sr-Latn-CS" b="1" dirty="0" smtClean="0"/>
              <a:t>modernom fenomenu </a:t>
            </a:r>
            <a:r>
              <a:rPr lang="sr-Latn-CS" dirty="0" smtClean="0"/>
              <a:t>koji svoj procvat doživljava u građanskom društvu. Pri tom ne možemo odbaciti i ignorisati one starije oblike porodica, ali možemo smatrati da moderna forma porodice kao najrazvijeniji oblik sadrži i sve ranije verzije ovog fenomena u elementarnom ili zakržljalom vidu.</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Etimološko poreklo i značenje izraza porodica</a:t>
            </a:r>
            <a:endParaRPr lang="en-US" dirty="0"/>
          </a:p>
        </p:txBody>
      </p:sp>
      <p:sp>
        <p:nvSpPr>
          <p:cNvPr id="3" name="Content Placeholder 2"/>
          <p:cNvSpPr>
            <a:spLocks noGrp="1"/>
          </p:cNvSpPr>
          <p:nvPr>
            <p:ph idx="1"/>
          </p:nvPr>
        </p:nvSpPr>
        <p:spPr/>
        <p:txBody>
          <a:bodyPr>
            <a:normAutofit fontScale="70000" lnSpcReduction="20000"/>
          </a:bodyPr>
          <a:lstStyle/>
          <a:p>
            <a:pPr algn="just"/>
            <a:r>
              <a:rPr lang="sr-Latn-CS" dirty="0" smtClean="0"/>
              <a:t>Reč </a:t>
            </a:r>
            <a:r>
              <a:rPr lang="sr-Latn-CS" b="1" dirty="0" smtClean="0"/>
              <a:t>porodica</a:t>
            </a:r>
            <a:r>
              <a:rPr lang="sr-Latn-CS" dirty="0" smtClean="0"/>
              <a:t> kako u srpskom, tako i u glavnim evropskim jezicima ulazi u masovnu upotrebu tek u modernoj eri, što je jedan od važnih indikatora mladosti, odnosno modernosti samog pojma, odnosno pojave koju označava.</a:t>
            </a:r>
          </a:p>
          <a:p>
            <a:pPr algn="just"/>
            <a:endParaRPr lang="sr-Latn-CS" dirty="0" smtClean="0"/>
          </a:p>
          <a:p>
            <a:pPr algn="just"/>
            <a:r>
              <a:rPr lang="sr-Latn-CS" dirty="0" smtClean="0"/>
              <a:t>Reč porodica ne postoji u Vukovom rečniku. Umesto nje Vuk upotrebljava dva izraza: u prvom slučaju reč je o latinitiranoj varijanti kja je usvojena na Balkanu i koja se u različitim varijetetima sreće i u svim glavnim evropskim jezicima: </a:t>
            </a:r>
            <a:r>
              <a:rPr lang="sr-Latn-CS" b="1" dirty="0" smtClean="0"/>
              <a:t>vamilija ili familija</a:t>
            </a:r>
            <a:r>
              <a:rPr lang="sr-Latn-CS" dirty="0" smtClean="0"/>
              <a:t>. Drugi izraz o kome vuk izveštava jeste reč </a:t>
            </a:r>
            <a:r>
              <a:rPr lang="sr-Latn-CS" b="1" dirty="0" smtClean="0"/>
              <a:t>obitelj</a:t>
            </a:r>
            <a:r>
              <a:rPr lang="sr-Latn-CS" dirty="0" smtClean="0"/>
              <a:t>. Ovaj izraz u novijoj upotrebi se izdvojio kao hrvatska reč za porodicu, ali očito da to nije i poreklo izraza jer obitelj dolazi od glagola </a:t>
            </a:r>
            <a:r>
              <a:rPr lang="sr-Latn-CS" b="1" dirty="0" smtClean="0"/>
              <a:t>obitavati, stanovati, </a:t>
            </a:r>
            <a:r>
              <a:rPr lang="sr-Latn-CS" dirty="0" smtClean="0"/>
              <a:t>dakle označava grupu sa permanentnim staništem, pripadnost jednom domu i kao takva ima zajedničko staroslovensko poreklo.</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fontScale="62500" lnSpcReduction="20000"/>
          </a:bodyPr>
          <a:lstStyle/>
          <a:p>
            <a:pPr algn="just"/>
            <a:r>
              <a:rPr lang="sr-Latn-CS" dirty="0" smtClean="0"/>
              <a:t>Reč obitelj pri tom upućuje na sasvim različiti sadržaj i prirodu odnosa od reči porodica koja jasno implicira grupu koja nastaje rađanjem </a:t>
            </a:r>
            <a:r>
              <a:rPr lang="sr-Latn-CS" b="1" dirty="0" smtClean="0"/>
              <a:t>PO-ROD</a:t>
            </a:r>
            <a:r>
              <a:rPr lang="sr-Latn-CS" dirty="0" smtClean="0"/>
              <a:t> i koja na temelju takve veze predstavlja,u  stvari srodničku grupu.</a:t>
            </a:r>
          </a:p>
          <a:p>
            <a:pPr algn="just"/>
            <a:r>
              <a:rPr lang="sr-Latn-CS" dirty="0" smtClean="0"/>
              <a:t>Oba izraza u našoj savremenoj jezičkoj upotrebi (obitelj, odnosno porodica) gotovo da nemaju nikakve veze sa izvornim značenjem opšteg jezičkog denominatora u glavnim evropskim jezicima a koja dolazi od latinse reči </a:t>
            </a:r>
            <a:r>
              <a:rPr lang="sr-Latn-CS" b="1" dirty="0" smtClean="0"/>
              <a:t>FAMULUS</a:t>
            </a:r>
            <a:r>
              <a:rPr lang="sr-Latn-CS" dirty="0" smtClean="0"/>
              <a:t>. U Rimu se termin upotrebljavao za domaćeg roba ili skupinu robova kojom je njihov posrednik – gospodar imao prava da testamentalno raspolaže, tj. da ih posle smrti dodeli nekom drugom članu porodice ili pak oslobodi.</a:t>
            </a:r>
          </a:p>
          <a:p>
            <a:pPr algn="just"/>
            <a:r>
              <a:rPr lang="sr-Latn-CS" dirty="0" smtClean="0"/>
              <a:t>Dakle, u terminu porodica nailazimo na izrazito stare slojeve značenja, koji apsolutno odudaraju od modernog značenja i konteksta u koji stavljamo reč porodica. Ima li šta kontradiktornije od asocijacije između ropstva (rimski koren) i savremenog značenja porodice kao slobodne ličnosti?</a:t>
            </a:r>
          </a:p>
          <a:p>
            <a:pPr algn="just"/>
            <a:r>
              <a:rPr lang="sr-Latn-CS" dirty="0" smtClean="0"/>
              <a:t>Veza koja spaja ove tako međusobno udaljene pojmove i pojave mogla bi se pronaći u vrsti odnosa i osnovnoj funkciji koju je porodica imala od davnina, tj. rimskom statusu famulusa. Reč je o ličnom odnosu između roba i gospodara, tj. ličnom robu, robovima i funkcijama služenja kje se prvenstveno tiče ličnih potreba gospodara.</a:t>
            </a:r>
          </a:p>
          <a:p>
            <a:pPr algn="just"/>
            <a:r>
              <a:rPr lang="sr-Latn-CS" smtClean="0"/>
              <a:t>Zaista porodica se uvek ticala ličnih odnosa, odnosno služenja ličnosti.</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dirty="0"/>
          </a:p>
        </p:txBody>
      </p:sp>
      <p:sp>
        <p:nvSpPr>
          <p:cNvPr id="3" name="Content Placeholder 2"/>
          <p:cNvSpPr>
            <a:spLocks noGrp="1"/>
          </p:cNvSpPr>
          <p:nvPr>
            <p:ph idx="1"/>
          </p:nvPr>
        </p:nvSpPr>
        <p:spPr>
          <a:xfrm>
            <a:off x="457200" y="142852"/>
            <a:ext cx="8229600" cy="5983311"/>
          </a:xfrm>
        </p:spPr>
        <p:txBody>
          <a:bodyPr>
            <a:normAutofit fontScale="70000" lnSpcReduction="20000"/>
          </a:bodyPr>
          <a:lstStyle/>
          <a:p>
            <a:pPr algn="just"/>
            <a:r>
              <a:rPr lang="sr-Latn-CS" dirty="0" smtClean="0"/>
              <a:t>Prvu etapu u razvoju vaspitanja i obrazovanja, na prostorima nekadašnje Jugoslavije obeležavaju nekoliko pojava i neke aktivnosti koje su obojene dominantnim pravcima razvoja tog vremena. Ti dominantni pravci bili su: </a:t>
            </a:r>
            <a:r>
              <a:rPr lang="sr-Latn-CS" b="1" dirty="0" smtClean="0"/>
              <a:t>industrijalizacija, urbanizacija i opismenjavanje i obrazovanje. </a:t>
            </a:r>
            <a:r>
              <a:rPr lang="sr-Latn-CS" dirty="0" smtClean="0"/>
              <a:t>U domenu vaspitanja i obrazovanja aktivnosti su upravljene na:</a:t>
            </a:r>
          </a:p>
          <a:p>
            <a:pPr algn="just"/>
            <a:r>
              <a:rPr lang="sr-Latn-CS" dirty="0" smtClean="0"/>
              <a:t>Organizovanje demokratskog sistema vaspitanja i obrazovanja,</a:t>
            </a:r>
          </a:p>
          <a:p>
            <a:pPr algn="just"/>
            <a:r>
              <a:rPr lang="sr-Latn-CS" dirty="0" smtClean="0"/>
              <a:t>Opismenjavanje stanovništva, i</a:t>
            </a:r>
          </a:p>
          <a:p>
            <a:pPr algn="just"/>
            <a:r>
              <a:rPr lang="sr-Latn-CS" dirty="0" smtClean="0"/>
              <a:t>Ustanovljavanje sedmogodišnjeg obaveznog školovanja.</a:t>
            </a:r>
          </a:p>
          <a:p>
            <a:pPr algn="just"/>
            <a:endParaRPr lang="sr-Latn-CS" dirty="0" smtClean="0"/>
          </a:p>
          <a:p>
            <a:pPr algn="just"/>
            <a:r>
              <a:rPr lang="sr-Latn-CS" dirty="0" smtClean="0"/>
              <a:t>U tom periodu najpre je trebalo obnoviti škole koje su stradale u toku rata i izgraditi nove i time stvoriti početni uslov za izgradnju novog sistema vaspitanja i obrazovanja. To je trebalo tim pre uraditi jer je nova socijalistička škola u novom socijalističkom društvu dobila mnogostruke zadatke, kao što su </a:t>
            </a:r>
            <a:r>
              <a:rPr lang="sr-Latn-CS" b="1" dirty="0" smtClean="0"/>
              <a:t>opismenjavanje stanovništva, priprema kadrova za obnovu zemlje i izgradnju novog društva, postavljanje novog vaspitno-obrazovnog sistema </a:t>
            </a:r>
            <a:r>
              <a:rPr lang="sr-Latn-CS" dirty="0" smtClean="0"/>
              <a:t>i dr.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70000" lnSpcReduction="20000"/>
          </a:bodyPr>
          <a:lstStyle/>
          <a:p>
            <a:pPr algn="just"/>
            <a:r>
              <a:rPr lang="sr-Latn-CS" dirty="0" smtClean="0"/>
              <a:t>Druga etapa započinje velikom reformom školskog sistema iz 1958.godine. Naime, te godine je donesen Zakon o školstvu koji je rezultat sistematskih promena koje su nastavljene i u ovoj etapi, ali je i on uslovio dalje sistematske promene. Upravo zato se realizuje i potpun sistem obrazovanja:</a:t>
            </a:r>
          </a:p>
          <a:p>
            <a:pPr algn="just"/>
            <a:r>
              <a:rPr lang="sr-Latn-CS" b="1" dirty="0" smtClean="0"/>
              <a:t>Predškoslko obrazovanje </a:t>
            </a:r>
            <a:r>
              <a:rPr lang="sr-Latn-CS" dirty="0" smtClean="0"/>
              <a:t>(koje se povezuje sa osnovnom školom),</a:t>
            </a:r>
          </a:p>
          <a:p>
            <a:pPr algn="just"/>
            <a:r>
              <a:rPr lang="sr-Latn-CS" b="1" dirty="0" smtClean="0"/>
              <a:t>Osnovna škola u osmogodišnjem trajanju </a:t>
            </a:r>
            <a:r>
              <a:rPr lang="sr-Latn-CS" dirty="0" smtClean="0"/>
              <a:t>(posle koga sledi)</a:t>
            </a:r>
          </a:p>
          <a:p>
            <a:pPr algn="just"/>
            <a:r>
              <a:rPr lang="sr-Latn-CS" b="1" dirty="0" smtClean="0"/>
              <a:t>Srednje obrazovanje </a:t>
            </a:r>
            <a:r>
              <a:rPr lang="sr-Latn-CS" dirty="0" smtClean="0"/>
              <a:t>(sa gimnazijom kao opšteobrazovnom školom, srednjom štručnom školom, školom učenika u privredi i školama za učitelje koje su u ovom periodu trajale pet godina),</a:t>
            </a:r>
          </a:p>
          <a:p>
            <a:pPr algn="just"/>
            <a:r>
              <a:rPr lang="sr-Latn-CS" b="1" dirty="0" smtClean="0"/>
              <a:t>Više obrazovanje </a:t>
            </a:r>
            <a:r>
              <a:rPr lang="sr-Latn-CS" dirty="0" smtClean="0"/>
              <a:t>(u trajanju od dve godine) i </a:t>
            </a:r>
          </a:p>
          <a:p>
            <a:pPr algn="just"/>
            <a:r>
              <a:rPr lang="sr-Latn-CS" b="1" dirty="0" smtClean="0"/>
              <a:t>Visoko obrazovanje </a:t>
            </a:r>
            <a:r>
              <a:rPr lang="sr-Latn-CS" dirty="0" smtClean="0"/>
              <a:t>(u trajanju od tri do pet godina).</a:t>
            </a:r>
          </a:p>
          <a:p>
            <a:pPr algn="just"/>
            <a:endParaRPr lang="sr-Latn-CS" dirty="0" smtClean="0"/>
          </a:p>
          <a:p>
            <a:pPr algn="just"/>
            <a:r>
              <a:rPr lang="sr-Latn-CS" dirty="0" smtClean="0"/>
              <a:t>Obuhvat dece predškolskim ustanovama postaje imperativ zbog njegovog stavljanja u funkciju ujednačenog uslova za razvoj dece i ujednačavanja predznanja za polazak u školu. Ubuhvat osnovnim obrazovanjem postaje glavni društveni zahtev.</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85728"/>
            <a:ext cx="8229600" cy="5840435"/>
          </a:xfrm>
        </p:spPr>
        <p:txBody>
          <a:bodyPr>
            <a:normAutofit fontScale="92500" lnSpcReduction="20000"/>
          </a:bodyPr>
          <a:lstStyle/>
          <a:p>
            <a:pPr algn="just"/>
            <a:r>
              <a:rPr lang="sr-Latn-CS" dirty="0" smtClean="0"/>
              <a:t>Treća etapa ravoja vaspitanja i obrazovanja u nekadašnjoj Jugoslaviji započinje donošenjem </a:t>
            </a:r>
            <a:r>
              <a:rPr lang="sr-Latn-CS" b="1" dirty="0" smtClean="0"/>
              <a:t>Rezolucije o preobražaju obrazovanja na Desetom kongresu Saveza komunis</a:t>
            </a:r>
            <a:r>
              <a:rPr lang="sr-Latn-CS" dirty="0" smtClean="0"/>
              <a:t>ta, 1974. najpre su usledile ustavne promene kojima je vaspitanje i obrazovanje u celini preneseno u nadležnost republika i pokrajina, a zatim se krenulo u razradu i uvođenje srednjeg usmerenog obrazovanja, koji je opstao do kraja devete decenije XX veka. </a:t>
            </a:r>
          </a:p>
          <a:p>
            <a:pPr algn="just"/>
            <a:endParaRPr lang="sr-Latn-CS" dirty="0"/>
          </a:p>
          <a:p>
            <a:pPr algn="just"/>
            <a:r>
              <a:rPr lang="sr-Latn-CS" dirty="0" smtClean="0"/>
              <a:t>Reforma vaspitanja i obrazovanja bila je deo društveno-političkih reformi koje su ostvarivane pod vidom širenja društvenog samoupravljanja i razvoja udruženog rada.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85728"/>
            <a:ext cx="8229600" cy="5840435"/>
          </a:xfrm>
        </p:spPr>
        <p:txBody>
          <a:bodyPr>
            <a:normAutofit fontScale="85000" lnSpcReduction="10000"/>
          </a:bodyPr>
          <a:lstStyle/>
          <a:p>
            <a:pPr algn="just"/>
            <a:r>
              <a:rPr lang="sr-Latn-CS" dirty="0" smtClean="0"/>
              <a:t>Četvrta etapa u razvoju obrazovanja počinje 1990. reč je o razvoju obrazovanja u SR Jugoslaviji, odnosno u Srbiji i Crnoj Gori u novim granicama, ali i o razvoju obrazovanja koje je isključivo i dalje u domenu odlučivanja država članica državne zajednice. </a:t>
            </a:r>
          </a:p>
          <a:p>
            <a:pPr algn="just"/>
            <a:endParaRPr lang="sr-Latn-CS" dirty="0"/>
          </a:p>
          <a:p>
            <a:pPr algn="just"/>
            <a:r>
              <a:rPr lang="sr-Latn-CS" dirty="0" smtClean="0"/>
              <a:t>Društvene organizacije i institucije zadužene za obrazovanje centralizovane su u okvirima ministarstava i jedne i druge republike/države. Obe su donele nove zakone za pojedine segmente vaspitanja i obrazovanja i za njihovo finansiranje. Pojavljuju se i privatne škole i ustanove za obrazovanje, čime se prati trend razvoja društva, trend koji ide prema potpunoj privatizaciji svega, pa i ustanova za vaspitno-obrazovnu delatnost.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Ekspanzija obrazovanja</a:t>
            </a:r>
            <a:endParaRPr lang="en-US" dirty="0"/>
          </a:p>
        </p:txBody>
      </p:sp>
      <p:sp>
        <p:nvSpPr>
          <p:cNvPr id="3" name="Content Placeholder 2"/>
          <p:cNvSpPr>
            <a:spLocks noGrp="1"/>
          </p:cNvSpPr>
          <p:nvPr>
            <p:ph idx="1"/>
          </p:nvPr>
        </p:nvSpPr>
        <p:spPr/>
        <p:txBody>
          <a:bodyPr>
            <a:normAutofit fontScale="85000" lnSpcReduction="20000"/>
          </a:bodyPr>
          <a:lstStyle/>
          <a:p>
            <a:pPr algn="just"/>
            <a:r>
              <a:rPr lang="sr-Latn-CS" dirty="0" smtClean="0"/>
              <a:t>Vaspitanje i obrazovanje na jugoslovenskom prostoru doživelo je u periodu društvenog razvoja posle Drugog svetskog rata pravu ekspanziju.</a:t>
            </a:r>
          </a:p>
          <a:p>
            <a:pPr algn="just"/>
            <a:r>
              <a:rPr lang="sr-Latn-CS" dirty="0" smtClean="0"/>
              <a:t>Ta velika ekspanzija očitava se preko rasta vaspitno-obrazovnih ustanova, broja učenika i studenata, broja učitelja, nastavnika i profesora, dakle, preko obuhvata stanovništva svim stepenima obrazovanja, ali i preko izvesnog kvalitativnog razvoja. </a:t>
            </a:r>
          </a:p>
          <a:p>
            <a:pPr algn="just"/>
            <a:r>
              <a:rPr lang="sr-Latn-CS" dirty="0" smtClean="0"/>
              <a:t>Reč je dakle o ekspanziji koja upućuje na brz, ponekad i eksplozivan, razvoj obrazovanja u svim njegovim segmentima i na svim stepenicama, od predškolskog do univerzitetskog.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70000" lnSpcReduction="20000"/>
          </a:bodyPr>
          <a:lstStyle/>
          <a:p>
            <a:pPr algn="just"/>
            <a:r>
              <a:rPr lang="sr-Latn-CS" dirty="0" smtClean="0"/>
              <a:t>Kada se pobliže istraži takav razvoj, zapazi se da on nije u svemu ravnomeran i uravnotežen. </a:t>
            </a:r>
          </a:p>
          <a:p>
            <a:pPr algn="just"/>
            <a:r>
              <a:rPr lang="sr-Latn-CS" dirty="0" smtClean="0"/>
              <a:t>Stopa nepismenosti jedan je od ključnih obeležja razvoja jednog društva. Na jugoslovenskom prostoru postojale su velike razlike, ali i danas postoje, u broju nepismenih. Statistički podaci pokazuju da je stopa nepismenosti se smanjivala tokom vremena.</a:t>
            </a:r>
          </a:p>
          <a:p>
            <a:pPr algn="just"/>
            <a:r>
              <a:rPr lang="sr-Latn-CS" dirty="0" smtClean="0"/>
              <a:t>Broj osnovnih škola u nekadašnjoj Jugoslaviji se povećavao sve do školske 1957/58., a onda je najpre opadao do početka sedamdesetih, da bi iz tog vremena bio ujednačen.</a:t>
            </a:r>
          </a:p>
          <a:p>
            <a:pPr algn="just"/>
            <a:endParaRPr lang="sr-Latn-CS" dirty="0" smtClean="0"/>
          </a:p>
          <a:p>
            <a:pPr algn="just"/>
            <a:r>
              <a:rPr lang="sr-Latn-CS" dirty="0" smtClean="0"/>
              <a:t>Broj učenika osnovnih škola je od Drugog svetskog rata iz godine u godinu rastao, da bi od početka sedamdesetih godina XX veka dobio ustaljene tokove.</a:t>
            </a:r>
          </a:p>
          <a:p>
            <a:pPr algn="just"/>
            <a:r>
              <a:rPr lang="sr-Latn-CS" dirty="0" smtClean="0"/>
              <a:t>Ustaljen broj učenika osnovne škole održavao se do kraja devete decenije XX veka, a onda su se zaoštrile dve karakteristične pojave: smanjvanje ukupnog broja učenika(smanjivanje broja dece koja pristižu za školovanje) i osipanje učenika tokom školske godine(napuštanje školovanja iz socijalnih i drugih razloga).</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fontScale="70000" lnSpcReduction="20000"/>
          </a:bodyPr>
          <a:lstStyle/>
          <a:p>
            <a:pPr algn="just"/>
            <a:r>
              <a:rPr lang="sr-Latn-CS" dirty="0" smtClean="0"/>
              <a:t>Srednja škola svuda u svetu dobija ono mesto koje je u ne tako davnoj prošlosti imala osnovna škola – postaje minimum obrazovanja. Kao deo školskog obrazovnog sistema, a za razliku od ostalih stepena, srednje vaspitanje i obrazovanje je u procesima stalnih promena, usavršaanja i reformi. Broj srednjih škola u jednom periodu se udvostručio (1971/72) u poređenju sa srednjim školama pre drgog svetskog rata. Porast broja učenika srednjih škola u tom periodu je impozantan.</a:t>
            </a:r>
          </a:p>
          <a:p>
            <a:pPr algn="just"/>
            <a:endParaRPr lang="sr-Latn-CS" dirty="0" smtClean="0"/>
          </a:p>
          <a:p>
            <a:pPr algn="just"/>
            <a:r>
              <a:rPr lang="sr-Latn-CS" dirty="0" smtClean="0"/>
              <a:t>Neposredan prelaz svršenih učenika srednjih škola na studije više ili visoke je takođe impozantan.</a:t>
            </a:r>
          </a:p>
          <a:p>
            <a:pPr algn="just"/>
            <a:r>
              <a:rPr lang="sr-Latn-CS" dirty="0" smtClean="0"/>
              <a:t>U periodu posle Drugog sv. rata, raste broj institucija za više i visoko obrazovanje. Broj studenata u visokom i višem obrazovanju do 70-tih je porastao 25 puta. Rast broja diplomiranih studenata u opštoj ekspanziji višeg i visokog obrazovanja je značajan.</a:t>
            </a:r>
          </a:p>
          <a:p>
            <a:pPr algn="just"/>
            <a:r>
              <a:rPr lang="sr-Latn-CS" dirty="0" smtClean="0"/>
              <a:t>Porast broja nastavnika i saradnika u visokom i obrazovanju je takođe činjenica koja ukazuje na ekspanziju ovog stepena obrazovanja.</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2842</Words>
  <Application>Microsoft Office PowerPoint</Application>
  <PresentationFormat>On-screen Show (4:3)</PresentationFormat>
  <Paragraphs>102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Sociologija obrazovanja i porodice IV</vt:lpstr>
      <vt:lpstr>Glavne etape u razvoju obrazovanja</vt:lpstr>
      <vt:lpstr>Slide 3</vt:lpstr>
      <vt:lpstr>Slide 4</vt:lpstr>
      <vt:lpstr>Slide 5</vt:lpstr>
      <vt:lpstr>Slide 6</vt:lpstr>
      <vt:lpstr>Ekspanzija obrazovanja</vt:lpstr>
      <vt:lpstr>Slide 8</vt:lpstr>
      <vt:lpstr>Slide 9</vt:lpstr>
      <vt:lpstr>Promene u strukturi stanovništva prema školskoj spremi</vt:lpstr>
      <vt:lpstr>Slide 11</vt:lpstr>
      <vt:lpstr>Socijalne nejednakosti obrazovanja</vt:lpstr>
      <vt:lpstr>Slide 13</vt:lpstr>
      <vt:lpstr>Slide 14</vt:lpstr>
      <vt:lpstr>Slide 15</vt:lpstr>
      <vt:lpstr>Slide 16</vt:lpstr>
      <vt:lpstr>Slide 17</vt:lpstr>
      <vt:lpstr>Porodica kao ćelija društva</vt:lpstr>
      <vt:lpstr>Porodica kao društveni mikrokosmom</vt:lpstr>
      <vt:lpstr>Porodica kao ljudska zajednica</vt:lpstr>
      <vt:lpstr>Porodica kao specijalizovana društvena funkcija</vt:lpstr>
      <vt:lpstr>Porodica kao antropološka univerzalija</vt:lpstr>
      <vt:lpstr>Univerzalne funkcije porodice</vt:lpstr>
      <vt:lpstr>Etimološko poreklo i značenje izraza porodica</vt:lpstr>
      <vt:lpstr>Slide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Sociologija obrazovanja i porodice IV</dc:title>
  <dc:creator>Dejan</dc:creator>
  <cp:lastModifiedBy>Mirjana</cp:lastModifiedBy>
  <cp:revision>40</cp:revision>
  <dcterms:created xsi:type="dcterms:W3CDTF">2013-03-06T10:14:48Z</dcterms:created>
  <dcterms:modified xsi:type="dcterms:W3CDTF">2019-02-24T18:09:50Z</dcterms:modified>
</cp:coreProperties>
</file>