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78145-3F5F-4E1E-B95B-A7AC8C109B0C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62E7-7765-444D-B229-C85A3CF98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Sociologija obrazovanja i porodice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sr-Latn-CS" b="1" dirty="0" smtClean="0"/>
              <a:t>Obrazovanje u civilizovanom društvu</a:t>
            </a:r>
          </a:p>
          <a:p>
            <a:pPr algn="just"/>
            <a:r>
              <a:rPr lang="sr-Latn-CS" dirty="0" smtClean="0"/>
              <a:t>Srednjevekovno školstvo, obeležilo je nekoliko poznatih sistema školstva, a među njima najpoznatiji su: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Antički sistem školstva ili antičko vaspitanje</a:t>
            </a:r>
            <a:r>
              <a:rPr lang="sr-Latn-CS" dirty="0" smtClean="0"/>
              <a:t>, 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Rimsko škols</a:t>
            </a:r>
            <a:r>
              <a:rPr lang="sr-Latn-CS" dirty="0" smtClean="0"/>
              <a:t>tvo</a:t>
            </a:r>
          </a:p>
          <a:p>
            <a:pPr marL="514350" indent="-514350" algn="just"/>
            <a:r>
              <a:rPr lang="sr-Latn-CS" dirty="0" smtClean="0"/>
              <a:t>Iz antičkog sistema obrazovanja izdvajaju se dva tipa vaspitanja:</a:t>
            </a:r>
          </a:p>
          <a:p>
            <a:pPr marL="514350" indent="-514350" algn="just"/>
            <a:r>
              <a:rPr lang="sr-Latn-CS" b="1" dirty="0" smtClean="0"/>
              <a:t>Spartansko</a:t>
            </a:r>
            <a:r>
              <a:rPr lang="sr-Latn-CS" dirty="0" smtClean="0"/>
              <a:t> – koje je bilo tipično vojničko </a:t>
            </a:r>
          </a:p>
          <a:p>
            <a:pPr marL="514350" indent="-514350" algn="just"/>
            <a:r>
              <a:rPr lang="sr-Latn-CS" b="1" dirty="0" smtClean="0"/>
              <a:t>Atinsko vaspitanje </a:t>
            </a:r>
            <a:r>
              <a:rPr lang="sr-Latn-CS" dirty="0" smtClean="0"/>
              <a:t>– postalo je poznato i čuveno po tome </a:t>
            </a:r>
            <a:r>
              <a:rPr lang="sr-Latn-CS" dirty="0" smtClean="0"/>
              <a:t>š</a:t>
            </a:r>
            <a:r>
              <a:rPr lang="en-US" dirty="0" smtClean="0"/>
              <a:t>t</a:t>
            </a:r>
            <a:r>
              <a:rPr lang="sr-Latn-CS" dirty="0" smtClean="0"/>
              <a:t>o </a:t>
            </a:r>
            <a:r>
              <a:rPr lang="sr-Latn-CS" dirty="0" smtClean="0"/>
              <a:t>je u njemu prvi put kao cilj postavljen harmonijski razvoj ličnosti.</a:t>
            </a:r>
          </a:p>
          <a:p>
            <a:pPr marL="514350" indent="-514350" algn="just"/>
            <a:r>
              <a:rPr lang="sr-Latn-CS" dirty="0" smtClean="0"/>
              <a:t>Vaspitanje u Rimskom carstvu bilo je praktično usmereno. Naime, upravljanje porodičnim imanjem imalo je veliki značaj, a samim tim i pripremanje za to.</a:t>
            </a:r>
          </a:p>
          <a:p>
            <a:pPr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sr-Latn-CS" b="1" dirty="0" smtClean="0"/>
              <a:t>Obrazovanje u civilizovanom društvu srednjeg veka</a:t>
            </a:r>
            <a:endParaRPr lang="sr-Latn-CS" dirty="0" smtClean="0"/>
          </a:p>
          <a:p>
            <a:pPr algn="just"/>
            <a:r>
              <a:rPr lang="sr-Latn-CS" dirty="0" smtClean="0"/>
              <a:t>Vaspitanje u srednjem veku ima staleški karakter i religioznu obojenost. Razlikovalo se vaspitanje feudalaca od vaspitanja kmetova. Vaspitanje feudalaca bilo je dvojako:</a:t>
            </a:r>
          </a:p>
          <a:p>
            <a:pPr algn="just"/>
            <a:r>
              <a:rPr lang="sr-Latn-CS" dirty="0" smtClean="0"/>
              <a:t>Jedno za svetovni,</a:t>
            </a:r>
          </a:p>
          <a:p>
            <a:pPr algn="just"/>
            <a:r>
              <a:rPr lang="sr-Latn-CS" dirty="0" smtClean="0"/>
              <a:t>Drugo duhovni život.</a:t>
            </a:r>
          </a:p>
          <a:p>
            <a:pPr algn="just"/>
            <a:r>
              <a:rPr lang="sr-Latn-CS" dirty="0" smtClean="0"/>
              <a:t>Mladi iz svetovnog staleža feudalnog društva, iz vladajuće klase sa sedam godina odlazili su na dvor rođaka ili bliskih poznanika, na kome su do dvanaest godina radili kućne poslove u vidu opsluživanja dama, a zatim su prelazili u službu gospodara i učili sedam rimskih veština: jahanje, plivanje, bacanje koplja, mačevanje, lov, igranje šaha i pisanje stihova.</a:t>
            </a:r>
          </a:p>
          <a:p>
            <a:pPr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Vaspitanje i obrazovanje u industrijskom društvu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dirty="0" smtClean="0"/>
              <a:t>Novi vek obeležava dolazak buržoazije na vlast. Njenim dolaskom građanski stalež postaje osnovna snaga društvenog razvoja. Buržoaziji se pruža prilika da realizuje veći broj ideja u vezi sa vaspitanjem i školom, iako je od nekih odustala, onako kako je napustila i veći broj ideja u vezi sa razvojem društva.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Ideje koje su se na neki način realizovale i na čijoj realizaciji se radilo do početka XX veka:</a:t>
            </a:r>
          </a:p>
          <a:p>
            <a:pPr marL="514350" indent="-514350" algn="just"/>
            <a:r>
              <a:rPr lang="sr-Latn-CS" dirty="0" smtClean="0"/>
              <a:t>Ideje o stvaranju modernog sistema vaspitanja i obrazovanja. Takav sistem ima: </a:t>
            </a:r>
            <a:endParaRPr lang="en-US" dirty="0" smtClean="0"/>
          </a:p>
          <a:p>
            <a:pPr marL="514350" indent="-514350" algn="just"/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Narodne </a:t>
            </a:r>
            <a:r>
              <a:rPr lang="sr-Latn-CS" dirty="0" smtClean="0"/>
              <a:t>škole, ima osnovnu školu koja je jedinstvena, opšta, obavezna i edukativna, uključuje sve u školovanje, bez obzira na socijalno poreklo, veru i rasu;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Vaspitanje </a:t>
            </a:r>
            <a:r>
              <a:rPr lang="sr-Latn-CS" dirty="0" smtClean="0"/>
              <a:t>postaje opšta stvar i briga države. Ono nije više stvar samo porodice i crkve;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Troškove </a:t>
            </a:r>
            <a:r>
              <a:rPr lang="sr-Latn-CS" dirty="0" smtClean="0"/>
              <a:t>izgradnje škole preuzima država ili grad,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Nastava </a:t>
            </a:r>
            <a:r>
              <a:rPr lang="sr-Latn-CS" dirty="0" smtClean="0"/>
              <a:t>u školi se izvodi na maternjem jeziku. Do dolaska buržoazije nastava se održavala na latinskom</a:t>
            </a:r>
            <a:r>
              <a:rPr lang="sr-Latn-CS" dirty="0" smtClean="0"/>
              <a:t>,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 U </a:t>
            </a:r>
            <a:r>
              <a:rPr lang="sr-Latn-CS" dirty="0" smtClean="0"/>
              <a:t>programima nastave uvode se sadržaji iz prirodnih nauka,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Nastava </a:t>
            </a:r>
            <a:r>
              <a:rPr lang="sr-Latn-CS" dirty="0" smtClean="0"/>
              <a:t>postaje očigledna.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Osnovna škola postala je opšta i obavesna najpre u Prusiji i to 150 godina pre nego u Engleskoj.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U Francuskoj je u toku buržoaske revolucije i neposredno iza nje velika pažnja posvećivana vaspitanju i obrazovanju. U Parizu su zatvoreni sholastički univerziteti i otvorene politehničke škole.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Društveno-ekonomske i političke promene do kojih je došlo u XX veku značajno su uticale na razvoj obrazovanja i promene u vaspitno-obrazovnom procesu i školskom sistemu. Na globalnom planu reč je o raspadu kolonijalnog sistema ili procesu dekolonizacije, koji je uglavnom završen. Tako posmatrano to je vek koji ima dva velika svetska rata.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Latn-CS" dirty="0" smtClean="0"/>
              <a:t>Osnovne karakteristike koje su obeležile obrazovanje i školski sistem u XX veku: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Vaspitno-obrazovni sistem je razvijen u celini i institucionalizovan je uglavnom kao školski sistem.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Potpun je obuhvat dece koja su stasala za osnovnu školu osnovnom školom.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Srednje obrazovanje je predmet mnogih sporova, a onda i područje čestih popravki i reformi.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Visoko i više obrazovanje je dostiglo stepen razvijenog obrazovanja.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Obrazovanje je postalo ogroman sistem, a škola ogromna ustanova, koja apsorbuje oko milijardu i po mladih i onih koji </a:t>
            </a:r>
            <a:r>
              <a:rPr lang="en-US" dirty="0" smtClean="0"/>
              <a:t>u </a:t>
            </a:r>
            <a:r>
              <a:rPr lang="sr-Latn-CS" dirty="0" smtClean="0"/>
              <a:t>njima </a:t>
            </a:r>
            <a:r>
              <a:rPr lang="sr-Latn-CS" dirty="0" smtClean="0"/>
              <a:t>rade.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Povratno, permanentno (kontinuirano) i doživotno obrazovanje strategije su kojima je obeležena druga polovina XX veka.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Obrazovanje je postalo veliki potrošač, pa se ogromna sredstva odvajaju za njegovo funkcionisanje i održavanje.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Odnos između obrazovanja i ukupnog društva postaje višesmeran i mnogo složeniji; u ovoj etapi razvoja on je i neusaglašen i protivrečan.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Obrazovanje i nauka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Nauka ima svoje početke još u staroj Grčkoj. U tom dobu nauka se ne razvija kao samostalna disciplina. Već u sastavu filozofije.</a:t>
            </a:r>
          </a:p>
          <a:p>
            <a:pPr algn="just"/>
            <a:r>
              <a:rPr lang="sr-Latn-CS" dirty="0" smtClean="0"/>
              <a:t>Nauka se određuje kao proces sticanja saznanja o svetu, odnosno prirodi, društvu i čovekovom mišljenju.</a:t>
            </a:r>
          </a:p>
          <a:p>
            <a:pPr algn="just"/>
            <a:r>
              <a:rPr lang="sr-Latn-CS" dirty="0" smtClean="0"/>
              <a:t>Nauka je relativno nezavistan, zatvoren i isključiv sistem ideja, verovanja i prakse.</a:t>
            </a:r>
          </a:p>
          <a:p>
            <a:pPr algn="just"/>
            <a:r>
              <a:rPr lang="sr-Latn-CS" dirty="0" smtClean="0"/>
              <a:t>Nauka ima svoju metodologiju, svoj metod – naučni metod.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Po osnovnoj podeli postoje tri grupe nauka: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/>
              <a:t>p</a:t>
            </a:r>
            <a:r>
              <a:rPr lang="sr-Latn-CS" dirty="0" smtClean="0"/>
              <a:t>rirodne,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/>
              <a:t>d</a:t>
            </a:r>
            <a:r>
              <a:rPr lang="sr-Latn-CS" dirty="0" smtClean="0"/>
              <a:t>ruštvene 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/>
              <a:t>t</a:t>
            </a:r>
            <a:r>
              <a:rPr lang="sr-Latn-CS" dirty="0" smtClean="0"/>
              <a:t>ehničke. </a:t>
            </a:r>
          </a:p>
          <a:p>
            <a:pPr marL="514350" indent="-514350" algn="just"/>
            <a:r>
              <a:rPr lang="sr-Latn-CS" dirty="0" smtClean="0"/>
              <a:t>Po osnovnoj metodologiji koja se primenjuje naučna istraživanja delimo na: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teorijska i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empirijska.</a:t>
            </a:r>
          </a:p>
          <a:p>
            <a:pPr marL="514350" indent="-514350" algn="just"/>
            <a:r>
              <a:rPr lang="sr-Latn-CS" dirty="0" smtClean="0"/>
              <a:t>Odnos između obrazovanja i nauke, odnosno obrazovanja i naučno-tehničkog progresa, odnos je dva sektora, dve sfere čovekovog i društvenog delovanja, koje su maksimalno povezane.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Nauka omogućuje, razvija i usavršava vaspitno-obrazovnu delatnost.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sr-Latn-CS" dirty="0" smtClean="0"/>
              <a:t>Nauka </a:t>
            </a:r>
            <a:r>
              <a:rPr lang="sr-Latn-CS" dirty="0" smtClean="0"/>
              <a:t>direktno proučava fenomen obrazovanja, ali i organizaciju obrazovne delatnosti, njene oblike i metode rada, tehnologiju njenog organizovanja i izvođenja. Posebno proučava i od njenih dostignuća zavisi onaj deo obrazovanja koji se odvija i realizuje u školskim institucijama, dakle, nastavu kao najorganizovaniji najsistematizovaniji deo obrazovne delatnosti. Ali i više od toga iz nauke se uzimaju sadržaji za programe nastavnih predmeta</a:t>
            </a:r>
            <a:r>
              <a:rPr lang="sr-Latn-CS" dirty="0" smtClean="0"/>
              <a:t>.</a:t>
            </a:r>
            <a:endParaRPr lang="en-US" dirty="0" smtClean="0"/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Obrazovanje i naučno-tehnički progres su na visokom nivou međuuslovljenosti.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Naučno-tehnički progres stvara usove za ublažavanje, pa i uklanjanje tri osnovne protivrečnosti u oblasti obrazovanja, tako što: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Integriše nauku, obrazovanje i rad.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Ublažava sa tendencijom da postepeno briše granice i razlike između opšteg i stručnog obrazovanja.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Prevazilazi podele na umni i fizički rad.</a:t>
            </a:r>
          </a:p>
          <a:p>
            <a:pPr marL="514350" indent="-514350" algn="just"/>
            <a:r>
              <a:rPr lang="sr-Latn-CS" dirty="0" smtClean="0"/>
              <a:t>Naučno-tehnički progres se ne zadovoljava samo obrazovanjem koje se usko zadržava na znanju. On traži i vaspitanje kompletne ličnosti za kompleksne promene. U tom smislu naučno-tehnički progres ima snažnu integrativnu funkciju, koja pak podrazumeva demokratizaciju obrazovanja. </a:t>
            </a:r>
          </a:p>
          <a:p>
            <a:pPr marL="514350" indent="-514350" algn="just"/>
            <a:r>
              <a:rPr lang="sr-Latn-CS" dirty="0" smtClean="0"/>
              <a:t>Progres o kome je reč menja prirodu rada, menja način pripremanja ljudi za rad, a time postepeno ublažava granicu između fizičkog i umnog rada, radnog i intelektualnog vaspitanja.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Vaspitanje u primitivnom društvu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Prvobitna zajednica je u socijalnom smislu, bez privatne svojine, bez klasa i bez državne organizacije, a u kulturnom smislu bila je društvo bez pisma.</a:t>
            </a:r>
          </a:p>
          <a:p>
            <a:pPr algn="just"/>
            <a:r>
              <a:rPr lang="sr-Latn-CS" dirty="0" smtClean="0"/>
              <a:t>U primitivnom društvu vaspitanje nije izdvojeno od ostalih delatnosti, pa i ne postoji kao izdvojena delatnost.</a:t>
            </a:r>
          </a:p>
          <a:p>
            <a:pPr algn="just"/>
            <a:r>
              <a:rPr lang="sr-Latn-CS" dirty="0" smtClean="0"/>
              <a:t>U takvoj zajednici vaspitanje kao usvajanje elemenata kulture od strane pojedinaca bilo je ugrađeno u svakodnevne društvene procese i aktivnosti. Ono je bilo sastavni deo rada.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Vaspitanje i kultura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dirty="0" smtClean="0"/>
              <a:t>Kultura je veoma kompleksna društvena pojava i složen deo stvarnosti.</a:t>
            </a:r>
          </a:p>
          <a:p>
            <a:pPr algn="just"/>
            <a:r>
              <a:rPr lang="sr-Latn-CS" dirty="0" smtClean="0"/>
              <a:t>Kultura je skup svih materijalnih i duhovnih vrednosti koje su nastale kao posledica materijalne i duhovne intervencije čoveka u prirodi, društvu i mišljenju. Ono je najviši izraz čovekovog stvaralaštva koji je uvek manje ili više istorijski i okolnostima uslovljen.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Odnos između vaspitanja i kulture vrlo je isprepletan i veoma kompleksan. Bez kulture nije moguće vaspitanje i obrazovanje, kao što kulture nema i ne bi bilo bez vaspitanja i obrazovanja. Vaspitanjem se razvija kultura u subjektivnom smislu. Ono podstiče i omogućava razvoj kulture.</a:t>
            </a:r>
          </a:p>
          <a:p>
            <a:pPr algn="just"/>
            <a:r>
              <a:rPr lang="sr-Latn-CS" dirty="0" smtClean="0"/>
              <a:t>Vaspitanjem i obrazovanjem se stiču, razvijaju i formiraju navike, veštine i sposobnosti čoveka koje se tiču kulture. Obrazovanjem se i izgrađuje osnova za formiranje pogleda na svet. Vaspitanjem se podstiče i omogućava razvoj kulture. </a:t>
            </a:r>
          </a:p>
          <a:p>
            <a:pPr algn="just"/>
            <a:r>
              <a:rPr lang="sr-Latn-CS" dirty="0" smtClean="0"/>
              <a:t>Ali i kultura omogućava vaspitanje. Kulturne dimenzije vaspitanja i kulturni stilovi proističu iz pripadnosti nekoj potkulturnoj grupi.</a:t>
            </a:r>
          </a:p>
          <a:p>
            <a:pPr algn="just"/>
            <a:r>
              <a:rPr lang="sr-Latn-CS" dirty="0" smtClean="0"/>
              <a:t>Odnos prema školi i vaspitanju i obrazovanju uslovljen je socijalnim položajem porodice koji u sebe uključuje i njen kulturno-obrazovni status.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Vaspitanje i religija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Latn-CS" dirty="0" smtClean="0"/>
              <a:t>Religija je organizovani skup saznanja, osećanja, simbola, kultnih radnji, moralnih i drugih propisa i verovanja vezanih za zamisao o onostranom biću. </a:t>
            </a:r>
          </a:p>
          <a:p>
            <a:pPr algn="just"/>
            <a:r>
              <a:rPr lang="sr-Latn-CS" dirty="0" smtClean="0"/>
              <a:t>Isto tako, religija se može odrediti i opisno. Religija je ljudska kulturno-istorijska činjenica, sistem ideja, verovanja i prakse, specifičan oblik praktičnog odnošenja prema svetu, prirodi i društvu.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Religija nije verovanje u boga. Ima više religija i bez boga, što znači da je religijski život moguć i bez njega.</a:t>
            </a:r>
          </a:p>
          <a:p>
            <a:pPr algn="just"/>
            <a:r>
              <a:rPr lang="sr-Latn-CS" dirty="0" smtClean="0"/>
              <a:t>Religija nije verovanje u nadprirodno. Ima religija koje uče da bog nije izvan ili iznad prirode, već u samoj prirodi.</a:t>
            </a:r>
          </a:p>
          <a:p>
            <a:pPr algn="just"/>
            <a:r>
              <a:rPr lang="sr-Latn-CS" dirty="0" smtClean="0"/>
              <a:t>Religijom se može smatrati svako verovanje u apsolutnu i mističnu moć, od koje čovek zavisi i koja kontroliše njegov život i smrt, ali i na koju može uticati, ako se ponaša na određene načine; svoja iskustva sa tom moći može da izražava na kognitivan, emocionalan, praktičan i mističan način, tj. u obliku učenja, obreda, zajednice, vernika ili harizmatske ličnosti, sticanja ili izražavanja iskustva sa tom moći ima za njega određeno značanje, a za zajednicu određen značaj, jer bi bez toga njegov život i život zajednice izgledao sasvim drugačije.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dirty="0" smtClean="0"/>
              <a:t>Religija je višestruko značajna, pa ipak treba naglasiti njen veliki značaj za: kulturu, društvo, za grupu i za pojedinca. Iz ovakvog njenog značaja izviru i njene različitosti i brojne uloge: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socijalna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saznajna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emocionalna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moralna i dr.</a:t>
            </a:r>
          </a:p>
          <a:p>
            <a:pPr marL="514350" indent="-514350" algn="just"/>
            <a:r>
              <a:rPr lang="sr-Latn-CS" dirty="0" smtClean="0"/>
              <a:t>Religija je uvek imala tu moć da povezuje i ujedinjuje ljude u zajednicu, iako oni nisu morali biti toga svesni.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dirty="0" smtClean="0"/>
              <a:t>Religiozna kultura nije i ne može biti cilj vaspitanja niti može imati svoje funkcije u školi. Funkcije religiozne kulture ostvaruju se u crkvi. </a:t>
            </a:r>
          </a:p>
          <a:p>
            <a:pPr algn="just"/>
            <a:r>
              <a:rPr lang="sr-Latn-CS" dirty="0" smtClean="0"/>
              <a:t>Sa religioznim fenomenima ne treba mlade upoznavati kroz sve nastavne predmete u školi, ali ne ni samo kroz one koje označavamo kao društvene discipline. To treba činiti kroz jedan nastavni predmet koji će biti utemeljen po svim važećim naučnim zahtevima i za utemeljenje drugih nastavnih predmeta. Taj predmet u Srbiji je veronauka.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Vaspitanje i moral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Koren reči moral je u latinskom jeziku u kome mos-moris znači običaj, narav i ponašanje.</a:t>
            </a:r>
          </a:p>
          <a:p>
            <a:pPr algn="just"/>
            <a:r>
              <a:rPr lang="sr-Latn-CS" dirty="0" smtClean="0"/>
              <a:t>Moral je oblik ljudske prakse, oblik delatnog, praktičnog odnošenja čoveka prema svetu, prema drugim ljudima i prema samom sebi.</a:t>
            </a:r>
          </a:p>
          <a:p>
            <a:pPr algn="just"/>
            <a:r>
              <a:rPr lang="sr-Latn-CS" dirty="0" smtClean="0"/>
              <a:t>U sociološkom pristupu moral sa svojim atributima dobro i zlo uzima se kao jedan od oblika društvenosti, i osnovna manifestna uloga mu je upravo održavanje i unapređenje društvenosti.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Moral je sistem pravila delovanja koji unatrag određuje ponašanje, odnosno određuje kako treba postupati u datom slučaju.</a:t>
            </a:r>
          </a:p>
          <a:p>
            <a:pPr algn="just"/>
            <a:r>
              <a:rPr lang="sr-Latn-CS" dirty="0" smtClean="0"/>
              <a:t>Moral je skup društvenih normi koje subjekt, kao sopstvenu bezuslovnu, samociljnu obavezu, zasnovanu na dobrom kao samostalnoj vrhovnoj vrednosti, u moralnoj situaciji oseća trenutno, celim bićem, a ne samo uviđa razumom, koja često vrši pritisak na njegove prirodne sklonosti i ostvaruje njegovo čoveštvo, a za čiji prekršaj on oseća grižu savesti, dok društvo na njega primenjuje spoljašnje sankcije uz istovremeni zahtev da on oseća grižu savesti.</a:t>
            </a:r>
          </a:p>
          <a:p>
            <a:pPr algn="just"/>
            <a:r>
              <a:rPr lang="sr-Latn-CS" dirty="0" smtClean="0"/>
              <a:t>Osnovnu strukturu morala čini: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Moralni sud ili ocena (dobro ili zlo),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Moralna norma ili pravilo, savest, obaveza (spoljašnja i unutrašnja) 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Moralna vrednost.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b="1" dirty="0" smtClean="0"/>
              <a:t>Griža savesti </a:t>
            </a:r>
            <a:r>
              <a:rPr lang="sr-Latn-CS" dirty="0" smtClean="0"/>
              <a:t>je potpuno autonomno osećanje, koje se pojavljuje automatski, čim se prekrši moralna norma, bez obzira na volju onoga ko je krši.</a:t>
            </a:r>
          </a:p>
          <a:p>
            <a:pPr algn="just"/>
            <a:r>
              <a:rPr lang="sr-Latn-CS" dirty="0" smtClean="0"/>
              <a:t>Moralne sudove izričemo tako što procenjujemo da je nešto dobro ili zlo.</a:t>
            </a:r>
          </a:p>
          <a:p>
            <a:pPr algn="just"/>
            <a:r>
              <a:rPr lang="sr-Latn-CS" dirty="0" smtClean="0"/>
              <a:t>Izvor čovekove moralnosti je izvan njega samog, u sredini u kojoj živi, u društvu. Vrednosti su van samog pojedinca (zabrane, propisi i drugi regulativi vladanja) koje pojedinac mora da unese u sebe da bi postao moralno biće.</a:t>
            </a:r>
          </a:p>
          <a:p>
            <a:pPr algn="just"/>
            <a:r>
              <a:rPr lang="sr-Latn-CS" dirty="0" smtClean="0"/>
              <a:t>Elementi moralnosti su: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svest i znanje,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osećanja,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smtClean="0"/>
              <a:t>autonomnost </a:t>
            </a:r>
            <a:r>
              <a:rPr lang="sr-Latn-CS" dirty="0" smtClean="0"/>
              <a:t>u postupanju i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volja.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Rasprava o moralu u domenu vaspitanja u stvari je rasprava o moralnom vaspitanju shvaćenom kao proces sticanja znanja o moralnim normama, ali i kao proces usvajanja moralnih normi, moralnih vrednosti i moralnog ponašanja.</a:t>
            </a:r>
          </a:p>
          <a:p>
            <a:pPr algn="just"/>
            <a:r>
              <a:rPr lang="sr-Latn-CS" dirty="0" smtClean="0"/>
              <a:t>Vaspitanje je proces stvaranja čoveka kao moralnog bića.</a:t>
            </a:r>
          </a:p>
          <a:p>
            <a:pPr algn="just"/>
            <a:r>
              <a:rPr lang="sr-Latn-CS" dirty="0" smtClean="0"/>
              <a:t>Moralno vaspitanje je sastavni deo celokupnog vaspitanja. Cilj moralnog vaspitanja je povećanje nečijeg znanja o moralno ispravnom ponašanju. Sadržaj i cilj tog vaspitanja određeni su moralnim normama koje vladaju ili tek nastaju u društvu.</a:t>
            </a:r>
          </a:p>
          <a:p>
            <a:pPr algn="just"/>
            <a:r>
              <a:rPr lang="sr-Latn-CS" dirty="0" smtClean="0"/>
              <a:t>Odnosi i veze između vaspitanja i morala u ravni u kojoj je vaspitanje u domenu morala mogu se posmatrati kao odnosi dve vrste vrednosti: vaspitanje kao vrednost i moralne vrednosti.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Deca uče, usvajaju znanja i verovanja, razvijaju navike i umenja, ali razvijaju i različite sposobnosti, tako što neposredno učestvuju u svakodnevnim društvenim procesima i aktivnostima odraslih ili ih posmatraju.</a:t>
            </a:r>
          </a:p>
          <a:p>
            <a:pPr algn="just"/>
            <a:r>
              <a:rPr lang="sr-Latn-CS" dirty="0" smtClean="0"/>
              <a:t>Podučavanja i elemenata podučavanja nije bilo.</a:t>
            </a:r>
          </a:p>
          <a:p>
            <a:pPr algn="just"/>
            <a:r>
              <a:rPr lang="sr-Latn-CS" dirty="0" smtClean="0"/>
              <a:t>U periodu razvoja dece do adolescencije ona žive u porodici u kojoj glavnu ulogu najčešće imaju starci. To je uglavnom zato što u primitivnom društvu starost predstavlja vezu sa prošlošću, pa se zato starci veoma cene.</a:t>
            </a:r>
          </a:p>
          <a:p>
            <a:pPr algn="just"/>
            <a:r>
              <a:rPr lang="sr-Latn-CS" dirty="0" smtClean="0"/>
              <a:t>Ali oni imaju glavnu reč zato što su očevi i majke odsutni, jer su ili u lovu ili se bave zemljoradnjom. </a:t>
            </a:r>
          </a:p>
          <a:p>
            <a:pPr algn="just"/>
            <a:r>
              <a:rPr lang="sr-Latn-CS" dirty="0" smtClean="0"/>
              <a:t>U periodu pojave viška vrednosti i nadalje stari ljudi će ostati i pravi učitelji. U društvima u kojima su do tog perioda ubijani, jer su predstavljali teret upravo iz potrebe poučavanja dece to se više nije činilo, što im je omogućilo dalji život.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Obrazovanje i 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Politika se može definisati kao delatnost javnog odlučivanja u zajednici o svim poslovima koji se tiču njenog opstanka, funkcionisanja i razvoja.</a:t>
            </a:r>
          </a:p>
          <a:p>
            <a:pPr algn="just"/>
            <a:r>
              <a:rPr lang="sr-Latn-CS" dirty="0" smtClean="0"/>
              <a:t>Politika podrazumeva političke subjekte. To su država i (kao ostali politički subjekti) narodne mase, političke stranke, društvene klase i druge raznovrsne organizacije.</a:t>
            </a:r>
          </a:p>
          <a:p>
            <a:pPr algn="just"/>
            <a:r>
              <a:rPr lang="sr-Latn-CS" dirty="0" smtClean="0"/>
              <a:t> Politika ima sredstva političke delatnosti. Ona su raznovrsna: ekonomska, pravna, propagandna, ali i vaspitna i obrazovna.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Odnos vaspitanja i politike, posmatran u savremenom trenutku, ali i u istorijskoj perspektivi, složen je, isprepletan i često zamršen, onako kako inače mogu biti zamršeni odnosi i relacije u politici, oko politike i u dodiru sa politikom.</a:t>
            </a:r>
          </a:p>
          <a:p>
            <a:pPr algn="just"/>
            <a:r>
              <a:rPr lang="sr-Latn-CS" dirty="0" smtClean="0"/>
              <a:t>Obrazovanje i politika imaju isti objekt delovanja i uticaja: to su čovek, a preko čoveka i društvo.</a:t>
            </a:r>
          </a:p>
          <a:p>
            <a:pPr algn="just"/>
            <a:r>
              <a:rPr lang="sr-Latn-CS" dirty="0" smtClean="0"/>
              <a:t>Odnos između vaspitanja i politike može se postaviti u dve ravni posmatranja i analiziranja: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Prva ravan je ona u kojoj je politika domen vaspitanja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Druga ona u kojoj je vaspitanje domen politike.</a:t>
            </a:r>
          </a:p>
          <a:p>
            <a:pPr marL="514350" indent="-514350" algn="just"/>
            <a:r>
              <a:rPr lang="sr-Latn-CS" dirty="0" smtClean="0"/>
              <a:t>Vaspitanje je posrednik između politike i pojedinca. Ono je transmisiona sila, i to jedina, između politike i ličnosti.</a:t>
            </a:r>
          </a:p>
          <a:p>
            <a:pPr marL="514350" indent="-514350" algn="just"/>
            <a:r>
              <a:rPr lang="sr-Latn-CS" dirty="0" smtClean="0"/>
              <a:t>Bez obrazovanja sva znanja iz politike i o politici ostala bi nedostupna i verovatno nepoznata čoveku. A čovek bi ostao i politički nepismen.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Politička kultura se upoznaje, stiče i uči.</a:t>
            </a:r>
          </a:p>
          <a:p>
            <a:pPr algn="just"/>
            <a:r>
              <a:rPr lang="sr-Latn-CS" dirty="0" smtClean="0"/>
              <a:t>Politika vaspitanja se može odrediti kao ukupnost principa, odnosa, puteva, oblika, mera i instrumenata kojima obezbeđuje i usmerava razvoj vaspitanja i obrazovanja u funkciji i interesu svih članova društvene zajednice i globalnog drušva u celini.</a:t>
            </a:r>
          </a:p>
          <a:p>
            <a:pPr algn="just"/>
            <a:r>
              <a:rPr lang="sr-Latn-CS" dirty="0" smtClean="0"/>
              <a:t>Kada se vaspitna politika usmeri na vasptno-obrazovne ustanove – škole i prosvetu, naziva se </a:t>
            </a:r>
            <a:r>
              <a:rPr lang="sr-Latn-CS" b="1" dirty="0" smtClean="0"/>
              <a:t>prosvetna politika</a:t>
            </a:r>
            <a:r>
              <a:rPr lang="sr-Latn-CS" dirty="0" smtClean="0"/>
              <a:t>. Prosvetna politika je deo opšte i vaspitne politike i izraz je određenih konkretnih interesa. Zapisana je u političkim programima, školskom i prosvetnom zakonodavstvu, ali se očituje i u celokupnoj organizaciji školskog sistema.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Škola društvena ustanova za vaspitanje i obrazovanje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Škola i vaspitanje su dva različita fenomena. Vaspitanje i cilj konstituišu pojam škole, dok škola nije konstitutivni element pojma vaspitanje.</a:t>
            </a:r>
          </a:p>
          <a:p>
            <a:pPr algn="just"/>
            <a:r>
              <a:rPr lang="sr-Latn-CS" dirty="0" smtClean="0"/>
              <a:t>Sa pedagoškog stanovišta: škola je institucionalizovana forma vaspitanja</a:t>
            </a:r>
          </a:p>
          <a:p>
            <a:pPr algn="just"/>
            <a:r>
              <a:rPr lang="sr-Latn-CS" dirty="0" smtClean="0"/>
              <a:t>Sa sociološkog: škola je društvena ustanova ili institucija društva.</a:t>
            </a:r>
          </a:p>
          <a:p>
            <a:pPr algn="just"/>
            <a:r>
              <a:rPr lang="sr-Latn-CS" dirty="0" smtClean="0"/>
              <a:t>U savremenom društvu, škola ili školski sistem predstavlja javnu ustanovu čije se osnivanje i rad odvija pod uslovima koji su propisani zakonom svake pojedinačne države.</a:t>
            </a:r>
          </a:p>
          <a:p>
            <a:pPr algn="just"/>
            <a:r>
              <a:rPr lang="sr-Latn-CS" dirty="0" smtClean="0"/>
              <a:t>Školski sitem je nosilac vaspitanja i obrazovanja i preko njega društvo sprovodi proces ugrađivanja ideala društva u svakog pojedinca.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Škola je prva društvena institucija u kojoj dete provodi dobar deo svog vremena. U školi dete se prvi put suočava sa socijalnom odgovornošću koja je izvan porodice. </a:t>
            </a:r>
          </a:p>
          <a:p>
            <a:pPr algn="just"/>
            <a:r>
              <a:rPr lang="sr-Latn-CS" dirty="0" smtClean="0"/>
              <a:t>Škola detetu pruža: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Obrazovanje</a:t>
            </a:r>
            <a:r>
              <a:rPr lang="sr-Latn-CS" dirty="0" smtClean="0"/>
              <a:t> – opšte i stručno (znanja, navik i umenja) potrebno za život i rad u društvu;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Vaspitanje </a:t>
            </a:r>
            <a:r>
              <a:rPr lang="sr-Latn-CS" dirty="0" smtClean="0"/>
              <a:t>– saznanja o društvenoj disciplini;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Socijalizaciju</a:t>
            </a:r>
            <a:r>
              <a:rPr lang="sr-Latn-CS" dirty="0" smtClean="0"/>
              <a:t> – prilagođavanje životu u nesrodničkoj socijalnoj grupi;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Obrazovanje</a:t>
            </a:r>
            <a:r>
              <a:rPr lang="sr-Latn-CS" dirty="0" smtClean="0"/>
              <a:t> – znanja o sebi, drugima i društvu u celini(obrazovanje kao komponentu socijalizacije);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Vaspitanje</a:t>
            </a:r>
            <a:r>
              <a:rPr lang="sr-Latn-CS" dirty="0" smtClean="0"/>
              <a:t> – upoznavanje i usvajanje određenog društveno prihvaćenog sistema vrednosti.</a:t>
            </a:r>
          </a:p>
          <a:p>
            <a:pPr marL="514350" indent="-514350" algn="just"/>
            <a:r>
              <a:rPr lang="sr-Latn-CS" dirty="0" smtClean="0"/>
              <a:t>Škola kao podsistem deo je obrazovnog sistema, onako kako su obrazovni i školski sistemi delovi globalnog društvenog sistema.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Univerzitet i društvo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U istoriji univerziteta zabeleženo je da su prvi univerziteti nastali u XII veku. Evropa srednjeg veka je njihov domicil. Potreban i dovoljan razlog za nastanak univerziteta bila je potreba za profesionalnim obrazovanjem društva toga vremena.</a:t>
            </a:r>
          </a:p>
          <a:p>
            <a:pPr algn="just"/>
            <a:r>
              <a:rPr lang="sr-Latn-CS" dirty="0" smtClean="0"/>
              <a:t>Nastanak univerziteta omogućili su: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Profesionalno-obrazovni uslovi (profesionalizacija obrazovanja)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Socijalni uslovi(nastanak gradskog sloja stanovništva)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Duhovni uslovi (kontinuitet institucije)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Materijalni uslovi (višak proizvodai vrednosti).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Među socijalnim uslovima, u koje ulaze i profesionalno – obrazovni, profesionalizacija obrazovanja je glavna pretpostavka nastanka univerziteta. Ova potreba je presudno uticala na stvaranje posebne organizacije intelektualaca koja je obezbeđivala kontinuirano obrazovanje i reprodukciju određenih intelektualnih zanimanja.</a:t>
            </a:r>
          </a:p>
          <a:p>
            <a:pPr algn="just"/>
            <a:r>
              <a:rPr lang="sr-Latn-CS" dirty="0" smtClean="0"/>
              <a:t>Prvi univerzitet osnovan je u Bolonji 1088.</a:t>
            </a:r>
          </a:p>
          <a:p>
            <a:pPr algn="just"/>
            <a:r>
              <a:rPr lang="sr-Latn-CS" dirty="0" smtClean="0"/>
              <a:t>Prvi univerziteti su u početku bili organizovani kao specijalne zajednice koje su se zvale </a:t>
            </a:r>
            <a:r>
              <a:rPr lang="sr-Latn-CS" b="1" dirty="0" smtClean="0"/>
              <a:t>universitas.</a:t>
            </a:r>
          </a:p>
          <a:p>
            <a:pPr algn="just"/>
            <a:r>
              <a:rPr lang="sr-Latn-CS" dirty="0" smtClean="0"/>
              <a:t>Prvi univerziteti imali su četiri fakulteta raličitog stepena važnosti. Oni su: </a:t>
            </a:r>
            <a:r>
              <a:rPr lang="sr-Latn-CS" b="1" dirty="0" smtClean="0"/>
              <a:t>artistički, teološli, pravni i medicinski</a:t>
            </a:r>
            <a:r>
              <a:rPr lang="sr-Latn-CS" dirty="0" smtClean="0"/>
              <a:t>.</a:t>
            </a:r>
          </a:p>
          <a:p>
            <a:pPr algn="just"/>
            <a:r>
              <a:rPr lang="sr-Latn-CS" dirty="0" smtClean="0"/>
              <a:t>Na jugoslovenskom prostoru najstariji univerzitet je formiran u Zagrebu 1874.</a:t>
            </a:r>
          </a:p>
          <a:p>
            <a:pPr algn="just"/>
            <a:r>
              <a:rPr lang="sr-Latn-CS" dirty="0" smtClean="0"/>
              <a:t>Od samog nastanka univerziteta nastavnike je karakterisalo određeno tituliranje.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Socijalni kontekst razvoja obrazovanja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Na vaspitanje, obrazovanje, školu i kulturu u celini, posebno je imao uticaj patrijarhalni način života koji je bio karakterističan za društvo na prostoru tadašnje jugoslovenske države. Veliki deo stanovništva je bio nepismen, osnovno i srednje obrazovanje narazvijeno, a univerzitetsko ispod startnog nivoa i minimalnih očekivanja. Uz to u jedinstven školski sistem, koji je trebalo graditi i koji je uporno, iako usporeno i građen, ušle su škole sa planovima i programima iz više prethodnih država, ali i različitih civilizacija.</a:t>
            </a:r>
          </a:p>
          <a:p>
            <a:pPr algn="just"/>
            <a:r>
              <a:rPr lang="sr-Latn-CS" dirty="0" smtClean="0"/>
              <a:t>Jugoslovensko društvo posle Drugog svetskog rata doživelo je snažne promene. Kultura, vaspitanje, obrazovanje i škola se menjaju i razvijaju. Školski sitem se razvija veoma brzo usled velikih i širokih potreba za radnom snagom.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U fazi samoupravljanja došlo je do decentralizacije i deetatizacije društva. Sredinom sedme decenije izvršena je privredna reforma i radilo se na omogućivanju delovanja tržišnih zakona, zatim na podizanju opšteg i životnog standarda. Sve to imalo je uticaja i na promene u kulturi u celini, ali i u vaspitanju i obrazovanju i u školskom sistemu. I jedno i drugo razvija se na osnovama samoupravljanja, pa su demokratizacija i sloboda stvaralaštva postale njihova odrednica.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Krajem devete decenije došlo je do krupnih promena u jugoslovenskom društvu. Napušteno je samoupravljanje u svim segmentima i na svim nivoima, krenulo se u privatizaciju u svim segmentima privrednog sistema, nestaje društvena svojina. Jugoslaviju na samom početku poslednje decenije XX veka zahvatio je talas secesije.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Elementi vaspitanja i prvih začetaka vaspitanja u pravom smislu javlaju se u periodu ulaska dece u adolescenciju i tokom tog perioda. Reč je o </a:t>
            </a:r>
            <a:r>
              <a:rPr lang="sr-Latn-CS" b="1" dirty="0" smtClean="0"/>
              <a:t>obredu inicijacije</a:t>
            </a:r>
            <a:r>
              <a:rPr lang="sr-Latn-CS" dirty="0" smtClean="0"/>
              <a:t>. Deca se odvode iz naselja i vode u neku vrstu logora, gde slušaju priče vrača ili poglavice o prirodi, magiji i mitovima. Na logorovanju se mladi izlažu i fizičkim naporima. Posle jednih i drugih priprema mladi su uvođeni u zajednicu odraslih, kao njeni punopravni članovi.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U prvobitnoj zajednici, kod nekih primitivnih društava, postojao je jedan oblik sekundarne socijalizacije, rečeno savremenim sociološkim rečnikom. Decu od oko sedam godina, i dečake i devojčice, odvojili su iz uže porodice kod daljih rođaka. Znali su da dete zbog jakih emotivnih veza sa majkom i ocem, ne može ozbiljno psihički da sazri i preuzme uloge odraslog u užoj porodici. Za takav razvoj povoljniji je bezličniji i stroži režim u porodicama rođaka.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Razvoj sredstava za proizvodnju omogućuje višak vrednosti, ali i prve sociojalne podele i razlike – podelu rada, elemente vlasti i dr. 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Time su stvoreni uslovi da deca i jedna manja grupa ljudi, pre ostalih stari, mogu živeti bez neposrednog proizvodnog rada i da se mogu posvetiti isključivo vaspitanju. To je omogućilo razvoj vaspitanja, njegovih oblika i sadržaja. 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U sve većoj podeli rada vaspitanje se postepeno odvaja od neposrednog proizvodnog rada, postaje samostalna delatnost i sve se više institucionalizuje.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Obrazovanje u civilizovanom društvu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U kulturnom pogledu civilizovano društvo od primitivne zajednice razlikuje postojanje pisma i institucija za vaspitanje i obrazovanje, koja će nešto kasnije prerasti u školu i školski sistem.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Institucije za obrazovenje – škole, u početku se organizuju u verskim hramovima i u bibliotekama. Javlja se i organizovana nastava pre svega za opismenjivanje, ali i za upoznavanje sa verskim dogmama i za sticanje znanja iz astronomije i geometrije. Takvo </a:t>
            </a:r>
            <a:r>
              <a:rPr lang="sr-Latn-CS" dirty="0" smtClean="0"/>
              <a:t>škols</a:t>
            </a:r>
            <a:r>
              <a:rPr lang="en-US" dirty="0" err="1" smtClean="0"/>
              <a:t>tv</a:t>
            </a:r>
            <a:r>
              <a:rPr lang="sr-Latn-CS" dirty="0" smtClean="0"/>
              <a:t>o </a:t>
            </a:r>
            <a:r>
              <a:rPr lang="sr-Latn-CS" dirty="0" smtClean="0"/>
              <a:t>bilo je klasnog karaktera, jer je obuhvatalo mali broj dece iz privilegovanih porodica – velikaša, sveštenika i sl.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sr-Latn-CS" b="1" dirty="0" smtClean="0"/>
              <a:t>Obrazovanje u periodu starih civilizacija</a:t>
            </a:r>
          </a:p>
          <a:p>
            <a:pPr algn="just"/>
            <a:r>
              <a:rPr lang="sr-Latn-CS" dirty="0" smtClean="0"/>
              <a:t>Sa nastankom takozvanih velikih civilizacija pojavljuje se i škola kao institucija vaspitanja i obrazovanja. Iako evropska istorija vaspitanja uči da su se prve škole pojavile u staroj Grčkoj, materijalnih dokaza ima da se to desilo u Kini, Indiji, Egiptu, Mesopotamiji i kod Inka, plemena u Južnoj Americi.</a:t>
            </a:r>
          </a:p>
          <a:p>
            <a:pPr algn="just"/>
            <a:r>
              <a:rPr lang="sr-Latn-CS" b="1" dirty="0" smtClean="0"/>
              <a:t>Stara Kina </a:t>
            </a:r>
            <a:r>
              <a:rPr lang="sr-Latn-CS" dirty="0" smtClean="0"/>
              <a:t>je imala sistem školstva koji je doživljavao uspone i padove, onako kako je to bivalo i sa centralnom vlašću. Obrazovanje je bilo odraz tadašnjeg kineskog društva koje je bilo hijerarhizovano, centralizovano i formalizovano. U sistemu školstva najveći značaj pridavan je znanjima iz klasične kineske filozofije, koja je obuhvatala matematiku, muziku i ritual. Na sistem školstva nadovezivao se sistem ispita, koji je služio kao kriterijum za ulazak u plemstvo.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b="1" dirty="0" smtClean="0"/>
              <a:t>Stari Egipat </a:t>
            </a:r>
            <a:r>
              <a:rPr lang="sr-Latn-CS" dirty="0" smtClean="0"/>
              <a:t>se pamti po dve vrste škola – jedna za </a:t>
            </a:r>
            <a:r>
              <a:rPr lang="sr-Latn-CS" i="1" dirty="0" smtClean="0"/>
              <a:t>sveštenike</a:t>
            </a:r>
            <a:r>
              <a:rPr lang="sr-Latn-CS" dirty="0" smtClean="0"/>
              <a:t>, a druga za </a:t>
            </a:r>
            <a:r>
              <a:rPr lang="sr-Latn-CS" i="1" dirty="0" smtClean="0"/>
              <a:t>buduće prepisivače</a:t>
            </a:r>
            <a:r>
              <a:rPr lang="sr-Latn-CS" dirty="0" smtClean="0"/>
              <a:t>. Inače, sveštenstvo je imalo glavnu ulogu u vaspitanju i uglavnom je vaspitavalo elitu. Školovanje je trajalo deset godina, a deca su polazila u škole sa pet godina. Sistem školstva bio je autoritarnog tipa. Tako je bilo u Egiptu početkom trećeg milenijuma pre nove ere. </a:t>
            </a:r>
            <a:endParaRPr lang="en-US" dirty="0" smtClean="0"/>
          </a:p>
          <a:p>
            <a:pPr algn="just"/>
            <a:endParaRPr lang="sr-Latn-CS" dirty="0" smtClean="0"/>
          </a:p>
          <a:p>
            <a:pPr algn="just"/>
            <a:r>
              <a:rPr lang="sr-Latn-CS" b="1" dirty="0" smtClean="0"/>
              <a:t>Mesopotamija</a:t>
            </a:r>
            <a:r>
              <a:rPr lang="sr-Latn-CS" dirty="0" smtClean="0"/>
              <a:t> je imala slično školstvo. Postojalo je institucionalizovano obrazovanje za sveštenike i one koji su pisali. Školovanje je bilo u rukama sveštenika, a nastava se izvodila u crkvi. Tako je bilo vekovima. Našto kasnije razvila su se dva stepena škole – osnovna i viša. U ovoj civilizaciji prvi put se susreće ideja koja je pretočena i u zakonsku formu, koja je pravno rešena o obaveznom osnovnom obrazovanju i negovom organizovanju u svakom naseljenom mestu.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Latn-CS" b="1" dirty="0" smtClean="0"/>
              <a:t>Inke</a:t>
            </a:r>
            <a:r>
              <a:rPr lang="sr-Latn-CS" dirty="0" smtClean="0"/>
              <a:t> u Južnoj Americi imale su razvijenu kulturu i njoj primeren sistem vaspitanja. Školstvo je bilo u rukama sveštenstva, ali je sistem imao za cilj zauzimanje određenog mesta u plemićkoj hijerarhiji. Inke nisu poznavale pismo, što odudara od razvijenosti njihove kulture. Obrazovanje je obuhvatalo upućivanje u religiozne rituale i donekle način upravljanja društvom, pored nekoliko matematičkih disciplina.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b="1" dirty="0" smtClean="0"/>
              <a:t>Staro indijsko društvo </a:t>
            </a:r>
            <a:r>
              <a:rPr lang="sr-Latn-CS" dirty="0" smtClean="0"/>
              <a:t>već u drugom milenijumu pre nove ere bilo je podeljeno na kaste. Bramani su bili najviša kasta i bavili su se isključivo religioznim pitanjima. Njihovi sinovi odlazili su u domove drugih bramana da se u njima vaspitavaju i uče. Sistem obrazovanja bio je isključivo u rukama bramana, pa se nekoliko stoleća pre nove ere, kao izraz otpora, javlja budizam. Od tada obrazovanjem počinju da se bave i pripadnici drugih kasti. U gradovima se javljaju prve mešovite škole. Nešto kasnije se u Indiji organizuju učilišta koja neki porede sa univerzitetima. Staro indijsko društvo imalo je razvijeno školstvo, pa se navodi da je u jednom periodu čak svako selo imalo školu.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3968</Words>
  <Application>Microsoft Office PowerPoint</Application>
  <PresentationFormat>On-screen Show (4:3)</PresentationFormat>
  <Paragraphs>183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Sociologija obrazovanja i porodice III</vt:lpstr>
      <vt:lpstr>Vaspitanje u primitivnom društvu</vt:lpstr>
      <vt:lpstr>Slide 3</vt:lpstr>
      <vt:lpstr>Slide 4</vt:lpstr>
      <vt:lpstr>Slide 5</vt:lpstr>
      <vt:lpstr>Obrazovanje u civilizovanom društvu</vt:lpstr>
      <vt:lpstr>Slide 7</vt:lpstr>
      <vt:lpstr>Slide 8</vt:lpstr>
      <vt:lpstr>Slide 9</vt:lpstr>
      <vt:lpstr>Slide 10</vt:lpstr>
      <vt:lpstr>Slide 11</vt:lpstr>
      <vt:lpstr>Vaspitanje i obrazovanje u industrijskom društvu</vt:lpstr>
      <vt:lpstr>Slide 13</vt:lpstr>
      <vt:lpstr>Slide 14</vt:lpstr>
      <vt:lpstr>Slide 15</vt:lpstr>
      <vt:lpstr>Obrazovanje i nauka</vt:lpstr>
      <vt:lpstr>Slide 17</vt:lpstr>
      <vt:lpstr>Slide 18</vt:lpstr>
      <vt:lpstr>Slide 19</vt:lpstr>
      <vt:lpstr>Vaspitanje i kultura</vt:lpstr>
      <vt:lpstr>Slide 21</vt:lpstr>
      <vt:lpstr>Vaspitanje i religija</vt:lpstr>
      <vt:lpstr>Slide 23</vt:lpstr>
      <vt:lpstr>Slide 24</vt:lpstr>
      <vt:lpstr>Slide 25</vt:lpstr>
      <vt:lpstr>Vaspitanje i moral</vt:lpstr>
      <vt:lpstr>Slide 27</vt:lpstr>
      <vt:lpstr>Slide 28</vt:lpstr>
      <vt:lpstr>Slide 29</vt:lpstr>
      <vt:lpstr>Obrazovanje i politika</vt:lpstr>
      <vt:lpstr>Slide 31</vt:lpstr>
      <vt:lpstr>Slide 32</vt:lpstr>
      <vt:lpstr>Škola društvena ustanova za vaspitanje i obrazovanje</vt:lpstr>
      <vt:lpstr>Slide 34</vt:lpstr>
      <vt:lpstr>Univerzitet i društvo</vt:lpstr>
      <vt:lpstr>Slide 36</vt:lpstr>
      <vt:lpstr>Socijalni kontekst razvoja obrazovanja</vt:lpstr>
      <vt:lpstr>Slide 38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III</dc:title>
  <dc:creator>Dejan</dc:creator>
  <cp:lastModifiedBy>Mirjana</cp:lastModifiedBy>
  <cp:revision>42</cp:revision>
  <dcterms:created xsi:type="dcterms:W3CDTF">2013-02-27T18:29:45Z</dcterms:created>
  <dcterms:modified xsi:type="dcterms:W3CDTF">2019-02-24T18:04:47Z</dcterms:modified>
</cp:coreProperties>
</file>