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7B1B35D-7010-4F5A-945E-119085FD2D0E}" type="datetimeFigureOut">
              <a:rPr lang="en-US" smtClean="0"/>
              <a:pPr/>
              <a:t>2/24/2019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B3A165-CA7D-42E4-AE0C-624956711E6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B1B35D-7010-4F5A-945E-119085FD2D0E}" type="datetimeFigureOut">
              <a:rPr lang="en-US" smtClean="0"/>
              <a:pPr/>
              <a:t>2/24/2019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B3A165-CA7D-42E4-AE0C-624956711E6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B1B35D-7010-4F5A-945E-119085FD2D0E}" type="datetimeFigureOut">
              <a:rPr lang="en-US" smtClean="0"/>
              <a:pPr/>
              <a:t>2/24/2019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B3A165-CA7D-42E4-AE0C-624956711E6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B1B35D-7010-4F5A-945E-119085FD2D0E}" type="datetimeFigureOut">
              <a:rPr lang="en-US" smtClean="0"/>
              <a:pPr/>
              <a:t>2/24/2019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B3A165-CA7D-42E4-AE0C-624956711E6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B1B35D-7010-4F5A-945E-119085FD2D0E}" type="datetimeFigureOut">
              <a:rPr lang="en-US" smtClean="0"/>
              <a:pPr/>
              <a:t>2/24/2019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B3A165-CA7D-42E4-AE0C-624956711E6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7B1B35D-7010-4F5A-945E-119085FD2D0E}" type="datetimeFigureOut">
              <a:rPr lang="en-US" smtClean="0"/>
              <a:pPr/>
              <a:t>2/24/2019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B3A165-CA7D-42E4-AE0C-624956711E6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7B1B35D-7010-4F5A-945E-119085FD2D0E}" type="datetimeFigureOut">
              <a:rPr lang="en-US" smtClean="0"/>
              <a:pPr/>
              <a:t>2/24/2019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B3A165-CA7D-42E4-AE0C-624956711E6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7B1B35D-7010-4F5A-945E-119085FD2D0E}" type="datetimeFigureOut">
              <a:rPr lang="en-US" smtClean="0"/>
              <a:pPr/>
              <a:t>2/24/2019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B3A165-CA7D-42E4-AE0C-624956711E6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B1B35D-7010-4F5A-945E-119085FD2D0E}" type="datetimeFigureOut">
              <a:rPr lang="en-US" smtClean="0"/>
              <a:pPr/>
              <a:t>2/24/2019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B3A165-CA7D-42E4-AE0C-624956711E6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B1B35D-7010-4F5A-945E-119085FD2D0E}" type="datetimeFigureOut">
              <a:rPr lang="en-US" smtClean="0"/>
              <a:pPr/>
              <a:t>2/24/2019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B3A165-CA7D-42E4-AE0C-624956711E6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B1B35D-7010-4F5A-945E-119085FD2D0E}" type="datetimeFigureOut">
              <a:rPr lang="en-US" smtClean="0"/>
              <a:pPr/>
              <a:t>2/24/2019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B3A165-CA7D-42E4-AE0C-624956711E6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B1B35D-7010-4F5A-945E-119085FD2D0E}" type="datetimeFigureOut">
              <a:rPr lang="en-US" smtClean="0"/>
              <a:pPr/>
              <a:t>2/24/2019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B3A165-CA7D-42E4-AE0C-624956711E6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sr-Latn-CS" dirty="0" smtClean="0"/>
              <a:t>Sociologija obrazovanja i porodice II</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214290"/>
            <a:ext cx="8229600" cy="60348"/>
          </a:xfrm>
        </p:spPr>
        <p:txBody>
          <a:bodyPr>
            <a:normAutofit fontScale="90000"/>
          </a:bodyPr>
          <a:lstStyle/>
          <a:p>
            <a:endParaRPr lang="en-US" dirty="0"/>
          </a:p>
        </p:txBody>
      </p:sp>
      <p:sp>
        <p:nvSpPr>
          <p:cNvPr id="3" name="Content Placeholder 2"/>
          <p:cNvSpPr>
            <a:spLocks noGrp="1"/>
          </p:cNvSpPr>
          <p:nvPr>
            <p:ph idx="1"/>
          </p:nvPr>
        </p:nvSpPr>
        <p:spPr>
          <a:xfrm>
            <a:off x="457200" y="357166"/>
            <a:ext cx="8229600" cy="5768997"/>
          </a:xfrm>
        </p:spPr>
        <p:txBody>
          <a:bodyPr>
            <a:normAutofit fontScale="77500" lnSpcReduction="20000"/>
          </a:bodyPr>
          <a:lstStyle/>
          <a:p>
            <a:pPr algn="just"/>
            <a:r>
              <a:rPr lang="sr-Latn-CS" dirty="0" smtClean="0"/>
              <a:t>Današnjem statusu popularnosti mnogo su doprinela i učenja tri psihologa koje smatramo našim savremenicima: </a:t>
            </a:r>
            <a:r>
              <a:rPr lang="sr-Latn-CS" b="1" dirty="0" smtClean="0"/>
              <a:t>Dž.Bruner, Ž.Pijaže, L.Vigotski</a:t>
            </a:r>
            <a:r>
              <a:rPr lang="sr-Latn-CS" dirty="0" smtClean="0"/>
              <a:t>. Ž. Pijaže je učio da razvoj i formiranje ličnosti ide zakonomernim razvojem kognitivnih funkcija. Nastavu u školi treba prema njima odmeriti. Vigotski je pak učio da takav zakonomeran razvoj treba voditi, akcelerirati, tako što će sadržaj učenja ići ispred psihičkog razvoja ličnosti. </a:t>
            </a:r>
          </a:p>
          <a:p>
            <a:pPr algn="just"/>
            <a:endParaRPr lang="sr-Latn-CS" dirty="0" smtClean="0"/>
          </a:p>
          <a:p>
            <a:pPr algn="just"/>
            <a:r>
              <a:rPr lang="sr-Latn-CS" dirty="0" smtClean="0"/>
              <a:t>Polje susretanja i povezivanja sociologije obrazovanja i psihologije obrazovanja je vaspitanje i obrazovanje. Sa različitog stanovišta i različitim metodama obe nauke proučavaju isti predmet: vaspitanje i obrazovanje. Ove nauke su upućene na trajnu saradnju koja doseže do interdisciplinarnih istraživanja. Psihologija vaspitanja tek u saradnji sa sociologijom vaspitanja može da izbegne opasnost nominalističkog pristupa.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CS" dirty="0" smtClean="0"/>
              <a:t>Sociologija obrazovanja i filozofija obrazovanja</a:t>
            </a:r>
            <a:endParaRPr lang="en-US" dirty="0"/>
          </a:p>
        </p:txBody>
      </p:sp>
      <p:sp>
        <p:nvSpPr>
          <p:cNvPr id="3" name="Content Placeholder 2"/>
          <p:cNvSpPr>
            <a:spLocks noGrp="1"/>
          </p:cNvSpPr>
          <p:nvPr>
            <p:ph idx="1"/>
          </p:nvPr>
        </p:nvSpPr>
        <p:spPr/>
        <p:txBody>
          <a:bodyPr>
            <a:normAutofit fontScale="92500" lnSpcReduction="20000"/>
          </a:bodyPr>
          <a:lstStyle/>
          <a:p>
            <a:pPr algn="just"/>
            <a:r>
              <a:rPr lang="sr-Latn-CS" dirty="0" smtClean="0"/>
              <a:t>Posle dugog zatišja i ne sasvim objašnjivog neinteresovanja filozofa i filozofije za vaspitanje i obrazovanje, u poslednje vreme i filozofi nanovo filozofiraju o vaspitanju i obrazovanju. Početak neinteresovanja filozofije za vaspitanje i obrazovanje nekako se poklapa sa izdvajanjem pedagogije iz filozofije i njenog konstituisanja u posebnu naučnu disciplinu, a početak interesovanja sa početkom interesovanja za vaspitanje i obrazovanje još nekih društvenih nauka, a pre drugih sociologije obrazovanja.</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357166"/>
            <a:ext cx="8229600" cy="5768997"/>
          </a:xfrm>
        </p:spPr>
        <p:txBody>
          <a:bodyPr>
            <a:normAutofit fontScale="92500" lnSpcReduction="20000"/>
          </a:bodyPr>
          <a:lstStyle/>
          <a:p>
            <a:pPr algn="just"/>
            <a:r>
              <a:rPr lang="sr-Latn-CS" dirty="0" smtClean="0"/>
              <a:t>Ponovno interesovanje filozofije za vaspitanje podstaknuto je sve učestalijim filozofskim suprotstavljanjem društvenoj klimi u kojoj je stvarna zainteresovanost za istinsko vaspitanje i obrazovanje marginalizovana. </a:t>
            </a:r>
          </a:p>
          <a:p>
            <a:pPr algn="just"/>
            <a:endParaRPr lang="sr-Latn-CS" dirty="0" smtClean="0"/>
          </a:p>
          <a:p>
            <a:pPr algn="just"/>
            <a:r>
              <a:rPr lang="sr-Latn-CS" dirty="0" smtClean="0"/>
              <a:t>Takvo interesovanje filozofa za vaspitanje i obrazovanje rezultiralo je i pojavom posebne filozofske discipline – </a:t>
            </a:r>
            <a:r>
              <a:rPr lang="sr-Latn-CS" b="1" dirty="0" smtClean="0"/>
              <a:t>filozofije vaspitanja/obrazovanja.</a:t>
            </a:r>
            <a:r>
              <a:rPr lang="sr-Latn-CS" dirty="0" smtClean="0"/>
              <a:t> Desilo se to </a:t>
            </a:r>
            <a:r>
              <a:rPr lang="sr-Latn-CS" b="1" dirty="0" smtClean="0"/>
              <a:t>šezdesetih godina XX veka</a:t>
            </a:r>
            <a:r>
              <a:rPr lang="sr-Latn-CS" dirty="0" smtClean="0"/>
              <a:t> kada je filozofija vaspitanja/obrazovanja dobila posebne institucionalne i organizacione forme u Engleskoj, SAD, Nemačkoj, i dr. Formirane su, naime katedre za filozofiju vaspitanja/obrazovanja.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214290"/>
            <a:ext cx="8229600" cy="60348"/>
          </a:xfrm>
        </p:spPr>
        <p:txBody>
          <a:bodyPr>
            <a:normAutofit fontScale="90000"/>
          </a:bodyPr>
          <a:lstStyle/>
          <a:p>
            <a:endParaRPr lang="en-US" dirty="0"/>
          </a:p>
        </p:txBody>
      </p:sp>
      <p:sp>
        <p:nvSpPr>
          <p:cNvPr id="3" name="Content Placeholder 2"/>
          <p:cNvSpPr>
            <a:spLocks noGrp="1"/>
          </p:cNvSpPr>
          <p:nvPr>
            <p:ph idx="1"/>
          </p:nvPr>
        </p:nvSpPr>
        <p:spPr>
          <a:xfrm>
            <a:off x="457200" y="357166"/>
            <a:ext cx="8229600" cy="5768997"/>
          </a:xfrm>
        </p:spPr>
        <p:txBody>
          <a:bodyPr>
            <a:normAutofit fontScale="70000" lnSpcReduction="20000"/>
          </a:bodyPr>
          <a:lstStyle/>
          <a:p>
            <a:pPr algn="just"/>
            <a:r>
              <a:rPr lang="sr-Latn-CS" dirty="0" smtClean="0"/>
              <a:t>Filozofija obrazovanja omogućava sociologiji obrazovanja neophodnu filozofsku osnovu i filozofsko utemeljenje vaspitno-obrazovnog procesa. </a:t>
            </a:r>
          </a:p>
          <a:p>
            <a:pPr algn="just"/>
            <a:endParaRPr lang="sr-Latn-CS" dirty="0" smtClean="0"/>
          </a:p>
          <a:p>
            <a:pPr algn="just"/>
            <a:r>
              <a:rPr lang="sr-Latn-CS" dirty="0" smtClean="0"/>
              <a:t>Koncept vrednosti i pogled celine egzistencije čoveka i društva koji su neophodni sociologiji obrazovanja ova dobija od filozofije obrazovanja. Filozofsko i etičko mišljenje je uvek bilo značajno za razvitak društva i povezano sa njim za razvoj vaspitanja. </a:t>
            </a:r>
          </a:p>
          <a:p>
            <a:pPr algn="just"/>
            <a:endParaRPr lang="sr-Latn-CS" dirty="0" smtClean="0"/>
          </a:p>
          <a:p>
            <a:pPr algn="just"/>
            <a:r>
              <a:rPr lang="sr-Latn-CS" dirty="0" smtClean="0"/>
              <a:t>Razradom filozofskih osnova vaspitanja svestranije se sagledava društveni značaj vaspitanja i obrazovanja i njegova globalna priroda.</a:t>
            </a:r>
          </a:p>
          <a:p>
            <a:pPr algn="just"/>
            <a:endParaRPr lang="sr-Latn-CS" dirty="0" smtClean="0"/>
          </a:p>
          <a:p>
            <a:pPr algn="just"/>
            <a:r>
              <a:rPr lang="sr-Latn-CS" dirty="0" smtClean="0"/>
              <a:t>Susretanje dve relativno mlade naučne discipline, jedne sociološke i jedne filozofske, na području vaspitanja i obrazovanja, kao šire zajedničke predmetnosti, neophodno je a treba očekivati da će biti i plodotvorno. Omogućujući jedna drugoj svoja saznanja, stvoriće se uslovi za temeljno interdisciplinarno proučavanje društvene strane obrazovanja, ali i odnosa društvo-obrazovanje i obrazovanje-druge društvene pojave.</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CS" dirty="0" smtClean="0"/>
              <a:t>Sociologija obrazovanja i ekonomika obrazovanja</a:t>
            </a:r>
            <a:endParaRPr lang="en-US" dirty="0"/>
          </a:p>
        </p:txBody>
      </p:sp>
      <p:sp>
        <p:nvSpPr>
          <p:cNvPr id="3" name="Content Placeholder 2"/>
          <p:cNvSpPr>
            <a:spLocks noGrp="1"/>
          </p:cNvSpPr>
          <p:nvPr>
            <p:ph idx="1"/>
          </p:nvPr>
        </p:nvSpPr>
        <p:spPr/>
        <p:txBody>
          <a:bodyPr>
            <a:normAutofit fontScale="85000" lnSpcReduction="10000"/>
          </a:bodyPr>
          <a:lstStyle/>
          <a:p>
            <a:pPr algn="just"/>
            <a:r>
              <a:rPr lang="sr-Latn-CS" dirty="0" smtClean="0"/>
              <a:t>Među naukama koje proučavaju vaspitanje i obrazovanje ekonomika obrazovanja se pojavljuje kao jedna od najmlađih. Za nju se uobičajeno navodi da je mlada savremena naučna disciplina koja izaziva veliko interesovanje i koja se brzo razvija.</a:t>
            </a:r>
          </a:p>
          <a:p>
            <a:pPr algn="just"/>
            <a:endParaRPr lang="sr-Latn-CS" dirty="0" smtClean="0"/>
          </a:p>
          <a:p>
            <a:pPr algn="just"/>
            <a:r>
              <a:rPr lang="sr-Latn-CS" dirty="0" smtClean="0"/>
              <a:t>Centralni problem koji ona ispituje je </a:t>
            </a:r>
            <a:r>
              <a:rPr lang="sr-Latn-CS" b="1" dirty="0" smtClean="0"/>
              <a:t>odnos obrazovanja</a:t>
            </a:r>
            <a:r>
              <a:rPr lang="sr-Latn-CS" dirty="0" smtClean="0"/>
              <a:t>, posebno </a:t>
            </a:r>
            <a:r>
              <a:rPr lang="sr-Latn-CS" b="1" dirty="0" smtClean="0"/>
              <a:t>institucionalnog</a:t>
            </a:r>
            <a:r>
              <a:rPr lang="sr-Latn-CS" dirty="0" smtClean="0"/>
              <a:t> i </a:t>
            </a:r>
            <a:r>
              <a:rPr lang="sr-Latn-CS" b="1" dirty="0" smtClean="0"/>
              <a:t>sistema materijalne reprodukcije društva. </a:t>
            </a:r>
            <a:r>
              <a:rPr lang="sr-Latn-CS" dirty="0" smtClean="0"/>
              <a:t>Drugim rečima, ona preispituje uticaj obrazovanja na funkcionisanje na sistema materijalne reprodukcije.</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2528"/>
          </a:xfrm>
        </p:spPr>
        <p:txBody>
          <a:bodyPr>
            <a:normAutofit fontScale="90000"/>
          </a:bodyPr>
          <a:lstStyle/>
          <a:p>
            <a:endParaRPr lang="en-US" dirty="0"/>
          </a:p>
        </p:txBody>
      </p:sp>
      <p:sp>
        <p:nvSpPr>
          <p:cNvPr id="3" name="Content Placeholder 2"/>
          <p:cNvSpPr>
            <a:spLocks noGrp="1"/>
          </p:cNvSpPr>
          <p:nvPr>
            <p:ph idx="1"/>
          </p:nvPr>
        </p:nvSpPr>
        <p:spPr>
          <a:xfrm>
            <a:off x="457200" y="428604"/>
            <a:ext cx="8229600" cy="5697559"/>
          </a:xfrm>
        </p:spPr>
        <p:txBody>
          <a:bodyPr>
            <a:normAutofit lnSpcReduction="10000"/>
          </a:bodyPr>
          <a:lstStyle/>
          <a:p>
            <a:pPr algn="just"/>
            <a:r>
              <a:rPr lang="sr-Latn-CS" dirty="0" smtClean="0"/>
              <a:t>Obrazovanje u dugom vremenskom periodu nije imalo poseban ekonomski značaj. </a:t>
            </a:r>
          </a:p>
          <a:p>
            <a:pPr algn="just"/>
            <a:r>
              <a:rPr lang="sr-Latn-CS" dirty="0" smtClean="0"/>
              <a:t>Zatim je do njega došlo, ali je u podužem vremenskom periodu podcenjivan, pa se obrazovanje uobičajeno posmatralo kao deo neproizvodne sfere, kao društvena delatnost.</a:t>
            </a:r>
          </a:p>
          <a:p>
            <a:pPr algn="just"/>
            <a:r>
              <a:rPr lang="sr-Latn-CS" dirty="0" smtClean="0"/>
              <a:t> U jednom periodu bližem nama preovladalo je shvatanje da je obrazovanje vrlo isplativa investicija. </a:t>
            </a:r>
          </a:p>
          <a:p>
            <a:pPr algn="just"/>
            <a:r>
              <a:rPr lang="sr-Latn-CS" dirty="0" smtClean="0"/>
              <a:t>U savremenom trenutku, naročito posle velike ekspanzije obrazovanja, obazrivije se ocenjuje njegov doprinos.</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357166"/>
            <a:ext cx="8229600" cy="5768997"/>
          </a:xfrm>
        </p:spPr>
        <p:txBody>
          <a:bodyPr/>
          <a:lstStyle/>
          <a:p>
            <a:pPr algn="just"/>
            <a:r>
              <a:rPr lang="sr-Latn-CS" dirty="0" smtClean="0"/>
              <a:t>Ekonomika obrazovanja u svoja istraživanja uključuje najpre:</a:t>
            </a:r>
          </a:p>
          <a:p>
            <a:pPr algn="just"/>
            <a:endParaRPr lang="sr-Latn-CS" dirty="0" smtClean="0"/>
          </a:p>
          <a:p>
            <a:pPr marL="514350" indent="-514350" algn="just">
              <a:buFont typeface="+mj-lt"/>
              <a:buAutoNum type="arabicPeriod"/>
            </a:pPr>
            <a:r>
              <a:rPr lang="sr-Latn-CS" dirty="0" smtClean="0"/>
              <a:t>Ekonomsku efikasnost obrazovanja,</a:t>
            </a:r>
          </a:p>
          <a:p>
            <a:pPr marL="514350" indent="-514350" algn="just">
              <a:buFont typeface="+mj-lt"/>
              <a:buAutoNum type="arabicPeriod"/>
            </a:pPr>
            <a:r>
              <a:rPr lang="sr-Latn-CS" dirty="0" smtClean="0"/>
              <a:t>Doprinos obrazovanja ekonomskom rastu,</a:t>
            </a:r>
          </a:p>
          <a:p>
            <a:pPr marL="514350" indent="-514350" algn="just">
              <a:buFont typeface="+mj-lt"/>
              <a:buAutoNum type="arabicPeriod"/>
            </a:pPr>
            <a:r>
              <a:rPr lang="sr-Latn-CS" dirty="0" smtClean="0"/>
              <a:t>Doprinos obrazovanja razvoju proizvodnih snaga društva,</a:t>
            </a:r>
          </a:p>
          <a:p>
            <a:pPr marL="514350" indent="-514350" algn="just">
              <a:buFont typeface="+mj-lt"/>
              <a:buAutoNum type="arabicPeriod"/>
            </a:pPr>
            <a:r>
              <a:rPr lang="sr-Latn-CS" dirty="0" smtClean="0"/>
              <a:t>Doprinos obrazovanja porastu produktivnosti rada,</a:t>
            </a:r>
          </a:p>
          <a:p>
            <a:pPr marL="514350" indent="-514350" algn="just">
              <a:buFont typeface="+mj-lt"/>
              <a:buAutoNum type="arabicPeriod"/>
            </a:pPr>
            <a:r>
              <a:rPr lang="sr-Latn-CS" dirty="0" smtClean="0"/>
              <a:t>Udeo obrazovanja u nacionalni dohodak.</a:t>
            </a:r>
          </a:p>
          <a:p>
            <a:pPr marL="514350" indent="-514350" algn="just">
              <a:buFont typeface="+mj-lt"/>
              <a:buAutoNum type="arabicPeriod"/>
            </a:pPr>
            <a:endParaRPr lang="sr-Latn-CS" dirty="0" smtClean="0"/>
          </a:p>
          <a:p>
            <a:pPr marL="514350" indent="-514350" algn="just">
              <a:buFont typeface="+mj-lt"/>
              <a:buAutoNum type="arabicPeriod"/>
            </a:pPr>
            <a:endParaRPr lang="sr-Latn-CS"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2528"/>
          </a:xfrm>
        </p:spPr>
        <p:txBody>
          <a:bodyPr>
            <a:normAutofit fontScale="90000"/>
          </a:bodyPr>
          <a:lstStyle/>
          <a:p>
            <a:endParaRPr lang="en-US" dirty="0"/>
          </a:p>
        </p:txBody>
      </p:sp>
      <p:sp>
        <p:nvSpPr>
          <p:cNvPr id="3" name="Content Placeholder 2"/>
          <p:cNvSpPr>
            <a:spLocks noGrp="1"/>
          </p:cNvSpPr>
          <p:nvPr>
            <p:ph idx="1"/>
          </p:nvPr>
        </p:nvSpPr>
        <p:spPr>
          <a:xfrm>
            <a:off x="428596" y="357166"/>
            <a:ext cx="8258204" cy="5768997"/>
          </a:xfrm>
        </p:spPr>
        <p:txBody>
          <a:bodyPr>
            <a:noAutofit/>
          </a:bodyPr>
          <a:lstStyle/>
          <a:p>
            <a:pPr algn="just"/>
            <a:r>
              <a:rPr lang="sr-Latn-CS" sz="2000" dirty="0" smtClean="0"/>
              <a:t>Osnovni ekonomski problemi obrazovanja:</a:t>
            </a:r>
          </a:p>
          <a:p>
            <a:pPr marL="514350" indent="-514350" algn="just">
              <a:buFont typeface="+mj-lt"/>
              <a:buAutoNum type="arabicPeriod"/>
            </a:pPr>
            <a:r>
              <a:rPr lang="sr-Latn-CS" sz="2000" dirty="0" smtClean="0"/>
              <a:t>Utvrđivanje društvenih potreba za vrstama i kvantitetom obrazovanja,</a:t>
            </a:r>
          </a:p>
          <a:p>
            <a:pPr marL="514350" indent="-514350" algn="just">
              <a:buFont typeface="+mj-lt"/>
              <a:buAutoNum type="arabicPeriod"/>
            </a:pPr>
            <a:r>
              <a:rPr lang="sr-Latn-CS" sz="2000" dirty="0" smtClean="0"/>
              <a:t>Određivanje veličine i udela sredstava iz nacionalnog dohodka za obrazovanje,</a:t>
            </a:r>
          </a:p>
          <a:p>
            <a:pPr marL="514350" indent="-514350" algn="just">
              <a:buFont typeface="+mj-lt"/>
              <a:buAutoNum type="arabicPeriod"/>
            </a:pPr>
            <a:r>
              <a:rPr lang="sr-Latn-CS" sz="2000" dirty="0" smtClean="0"/>
              <a:t>Racionalna upotreba tih sredstava u cilju optimalnog zadovoljenja ciljeva obrazovnog procesa.</a:t>
            </a:r>
          </a:p>
          <a:p>
            <a:pPr marL="514350" indent="-514350" algn="just"/>
            <a:r>
              <a:rPr lang="sr-Latn-CS" sz="2000" dirty="0" smtClean="0"/>
              <a:t>Istraživanje u ekonomici obrazovanja, posebno empirijska, pokazala su da društva koja više ulažu u obrazovanje, naročito u obrazovanje za inovacije, imaju veći porast nacionalnog dohodka.</a:t>
            </a:r>
          </a:p>
          <a:p>
            <a:pPr marL="514350" indent="-514350" algn="just"/>
            <a:r>
              <a:rPr lang="sr-Latn-CS" sz="2000" dirty="0" smtClean="0"/>
              <a:t>I ekonomika obrazovanja i sociologija obrazovanja, šire posmatrano, proučavaju istu problematiku, ali razumljivo, to čine sa različitih stanovišta i različitom metodologijom. Posebno područje njihovog susreta je rad i proizvodnja, a povezano s njima, društveno-ekonomski razvoj. Sociologija obrazovanja pruža u tom smislu ekonomici obrazovanja saznanja o bitnim vezama i relacijama između obrazovanja i rada, a onda i obrazovanja i proizvodnje,a ekonomika obrazovanja sociologiji obrazovanja činjenice o doprinosu obrazovanja unepređenju rada, proizvodnje i društveno-ekonomskom razvoju.</a:t>
            </a:r>
            <a:endParaRPr lang="en-US"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CS" dirty="0" smtClean="0"/>
              <a:t>Sociologija obrazovanja i demografija</a:t>
            </a:r>
            <a:endParaRPr lang="en-US" dirty="0"/>
          </a:p>
        </p:txBody>
      </p:sp>
      <p:sp>
        <p:nvSpPr>
          <p:cNvPr id="3" name="Content Placeholder 2"/>
          <p:cNvSpPr>
            <a:spLocks noGrp="1"/>
          </p:cNvSpPr>
          <p:nvPr>
            <p:ph idx="1"/>
          </p:nvPr>
        </p:nvSpPr>
        <p:spPr/>
        <p:txBody>
          <a:bodyPr>
            <a:normAutofit fontScale="92500" lnSpcReduction="20000"/>
          </a:bodyPr>
          <a:lstStyle/>
          <a:p>
            <a:pPr algn="just"/>
            <a:r>
              <a:rPr lang="sr-Latn-CS" dirty="0" smtClean="0"/>
              <a:t>Demografija se uobičajeno određuje kao nauka o stanovništvu. To je nauka koja proučava kretanje stanovništva i promene u njegovoj strukturi. Stanovništvo kao predmet demografije predstavlja skup ljudi na nekoj teritoriji. Tako shvaćeno stanovništvo ima svoje zakonomernosti koje se posebno tiču razvoja, ali su istorijski promenljive.</a:t>
            </a:r>
          </a:p>
          <a:p>
            <a:pPr algn="just"/>
            <a:r>
              <a:rPr lang="sr-Latn-CS" dirty="0" smtClean="0"/>
              <a:t>Demografska istraživanja dobila su na značaju krajem XIX i početkom XX veka, u periodu u kome i vaspitanje i obrazovanje dobija na značaju.</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28596" y="214290"/>
            <a:ext cx="8258204" cy="5911873"/>
          </a:xfrm>
        </p:spPr>
        <p:txBody>
          <a:bodyPr>
            <a:noAutofit/>
          </a:bodyPr>
          <a:lstStyle/>
          <a:p>
            <a:pPr algn="just"/>
            <a:r>
              <a:rPr lang="sr-Latn-CS" sz="2400" dirty="0" smtClean="0"/>
              <a:t>Često se u predmetnosti demografije uključuje i istraživanje i proučavanje posledica demografskog razvitka ili drugačije, međusobne veze razvitka stanovništva i drugih društvenih pojava.</a:t>
            </a:r>
          </a:p>
          <a:p>
            <a:pPr algn="just"/>
            <a:r>
              <a:rPr lang="sr-Latn-CS" sz="2400" dirty="0" smtClean="0"/>
              <a:t>Među ovim pojavama, najznačajnije veze uspostavljaju se sa problemima obrazovanja i školskog sistema. Posebna veza sociologije obrazovanja i demografije uspostavlja se na području eksplozije stanovništva i ekspanzije obrazovanja. Eksplozivni rast stanovništva donosi pred obrazovanje i školski sistem niz problema koji imaju karakter društvenog pritiska. </a:t>
            </a:r>
            <a:r>
              <a:rPr lang="sr-Latn-CS" sz="2400" dirty="0"/>
              <a:t>T</a:t>
            </a:r>
            <a:r>
              <a:rPr lang="sr-Latn-CS" sz="2400" dirty="0" smtClean="0"/>
              <a:t>akve pritiske donose i demografska kretanja, kakva su na relaciji selo-grad, ali i siromašniji krajevi – bogata područja.</a:t>
            </a:r>
          </a:p>
          <a:p>
            <a:pPr algn="just"/>
            <a:r>
              <a:rPr lang="sr-Latn-CS" sz="2400" dirty="0" smtClean="0"/>
              <a:t>Demografija omogućava sociologiji obrazovanja saznanja o navedenim problemima koji joj pomažu za što bolje planiranje obrazovanja. Sociologija obrazovanja pak omogućava demografiji saznanja o društvenoj uslovljenosti razvoja obrazovanja.</a:t>
            </a:r>
            <a:endParaRPr 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CS" dirty="0" smtClean="0"/>
              <a:t>Sociologija obrazovanja i pedagogija</a:t>
            </a:r>
            <a:endParaRPr lang="en-US" dirty="0"/>
          </a:p>
        </p:txBody>
      </p:sp>
      <p:sp>
        <p:nvSpPr>
          <p:cNvPr id="3" name="Content Placeholder 2"/>
          <p:cNvSpPr>
            <a:spLocks noGrp="1"/>
          </p:cNvSpPr>
          <p:nvPr>
            <p:ph idx="1"/>
          </p:nvPr>
        </p:nvSpPr>
        <p:spPr/>
        <p:txBody>
          <a:bodyPr>
            <a:normAutofit fontScale="92500" lnSpcReduction="10000"/>
          </a:bodyPr>
          <a:lstStyle/>
          <a:p>
            <a:pPr algn="just"/>
            <a:r>
              <a:rPr lang="sr-Latn-CS" dirty="0" smtClean="0"/>
              <a:t>Pedagogija je najstarija nauka o vaspitanju/obrazovanju. Ona je u jednom vremenskom periodu dosta osporavana, a retki izuzeci to i danas čine navodeći joj kao osnovnu slabost normativizam, a često i slabosti kakve su deduktivizam, dogmatizam, pa i deklarativnost. Naime, od prvih pokušaja naučnog promišljanja vaspitanja ušlo se u dilemu iz koje se ni danas nije potpuno izašlo – može li pedagogija naučno da proučava vaspitanje?</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smtClean="0"/>
              <a:t>Socijalizacija-pojam i proces</a:t>
            </a:r>
            <a:endParaRPr lang="en-US" dirty="0"/>
          </a:p>
        </p:txBody>
      </p:sp>
      <p:sp>
        <p:nvSpPr>
          <p:cNvPr id="3" name="Content Placeholder 2"/>
          <p:cNvSpPr>
            <a:spLocks noGrp="1"/>
          </p:cNvSpPr>
          <p:nvPr>
            <p:ph idx="1"/>
          </p:nvPr>
        </p:nvSpPr>
        <p:spPr/>
        <p:txBody>
          <a:bodyPr>
            <a:normAutofit fontScale="92500" lnSpcReduction="10000"/>
          </a:bodyPr>
          <a:lstStyle/>
          <a:p>
            <a:pPr algn="just"/>
            <a:r>
              <a:rPr lang="sr-Latn-CS" dirty="0" smtClean="0"/>
              <a:t>Ljudsko potomstvo se prirodno razvija u ljudskom društvu. Suštinu ljudske jedinke čini njena ličnost, a njen razvoj nužno i istovremeno uključuje procese organskog, psihičkog i socijalnog sazrevanja i menjanja.</a:t>
            </a:r>
          </a:p>
          <a:p>
            <a:pPr algn="just"/>
            <a:r>
              <a:rPr lang="sr-Latn-CS" dirty="0" smtClean="0"/>
              <a:t>Društvo nastoji da se proces integrisanja novih generacija u život zajednice uskladi sa:</a:t>
            </a:r>
          </a:p>
          <a:p>
            <a:pPr marL="514350" indent="-514350" algn="just">
              <a:buFont typeface="+mj-lt"/>
              <a:buAutoNum type="arabicPeriod"/>
            </a:pPr>
            <a:r>
              <a:rPr lang="sr-Latn-CS" dirty="0" smtClean="0"/>
              <a:t>Aktuelnom organizacijom društvenog života i pravcima njegovog razvoja i</a:t>
            </a:r>
          </a:p>
          <a:p>
            <a:pPr marL="514350" indent="-514350" algn="just">
              <a:buFont typeface="+mj-lt"/>
              <a:buAutoNum type="arabicPeriod"/>
            </a:pPr>
            <a:r>
              <a:rPr lang="sr-Latn-CS" dirty="0" smtClean="0"/>
              <a:t>Zakonitostima individualnog razvoja jedinke.</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214290"/>
            <a:ext cx="8229600" cy="60348"/>
          </a:xfrm>
        </p:spPr>
        <p:txBody>
          <a:bodyPr>
            <a:normAutofit fontScale="90000"/>
          </a:bodyPr>
          <a:lstStyle/>
          <a:p>
            <a:endParaRPr lang="en-US" dirty="0"/>
          </a:p>
        </p:txBody>
      </p:sp>
      <p:sp>
        <p:nvSpPr>
          <p:cNvPr id="3" name="Content Placeholder 2"/>
          <p:cNvSpPr>
            <a:spLocks noGrp="1"/>
          </p:cNvSpPr>
          <p:nvPr>
            <p:ph idx="1"/>
          </p:nvPr>
        </p:nvSpPr>
        <p:spPr>
          <a:xfrm>
            <a:off x="457200" y="285728"/>
            <a:ext cx="8229600" cy="5840435"/>
          </a:xfrm>
        </p:spPr>
        <p:txBody>
          <a:bodyPr>
            <a:normAutofit fontScale="85000" lnSpcReduction="10000"/>
          </a:bodyPr>
          <a:lstStyle/>
          <a:p>
            <a:pPr algn="just"/>
            <a:r>
              <a:rPr lang="sr-Latn-CS" dirty="0" smtClean="0"/>
              <a:t>Kada se u prvi plan ističe značaj delovanja socijalne sredine na razvoj ličnosti, umesto o razvoju govori se o socijalizaciji ličnosti.</a:t>
            </a:r>
          </a:p>
          <a:p>
            <a:pPr algn="just"/>
            <a:r>
              <a:rPr lang="sr-Latn-CS" dirty="0" smtClean="0"/>
              <a:t>Socijalizacija ličnosti jeste formiranje ličnosti kao nosioca dispozicionih svojstava značajnih za određenu zajednicu i jedinke koje žive u toj zajednici, ali i formiranje ličnosti kao univerzalnog i najobuhvatnijeg sistema psihičkih pojava.</a:t>
            </a:r>
          </a:p>
          <a:p>
            <a:pPr algn="just"/>
            <a:r>
              <a:rPr lang="sr-Latn-CS" dirty="0" smtClean="0"/>
              <a:t>Strukturalno se može govoriti o četiri komponente socijalizacija:</a:t>
            </a:r>
          </a:p>
          <a:p>
            <a:pPr marL="514350" indent="-514350" algn="just">
              <a:buFont typeface="+mj-lt"/>
              <a:buAutoNum type="arabicPeriod"/>
            </a:pPr>
            <a:r>
              <a:rPr lang="sr-Latn-CS" dirty="0" smtClean="0"/>
              <a:t>Socijalizacija kao usvajanje kulture,</a:t>
            </a:r>
          </a:p>
          <a:p>
            <a:pPr marL="514350" indent="-514350" algn="just">
              <a:buFont typeface="+mj-lt"/>
              <a:buAutoNum type="arabicPeriod"/>
            </a:pPr>
            <a:r>
              <a:rPr lang="sr-Latn-CS" dirty="0" smtClean="0"/>
              <a:t>Socijalizacija kao vaspitanje i obrazovanje,</a:t>
            </a:r>
          </a:p>
          <a:p>
            <a:pPr marL="514350" indent="-514350" algn="just">
              <a:buFont typeface="+mj-lt"/>
              <a:buAutoNum type="arabicPeriod"/>
            </a:pPr>
            <a:r>
              <a:rPr lang="sr-Latn-CS" dirty="0" smtClean="0"/>
              <a:t>Socijalizacija kao razvoj socijalnog identiteta jedinke,</a:t>
            </a:r>
          </a:p>
          <a:p>
            <a:pPr marL="514350" indent="-514350" algn="just">
              <a:buFont typeface="+mj-lt"/>
              <a:buAutoNum type="arabicPeriod"/>
            </a:pPr>
            <a:r>
              <a:rPr lang="sr-Latn-CS" dirty="0" smtClean="0"/>
              <a:t>Socijalizacija kao proces individualizacije.</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357166"/>
            <a:ext cx="8229600" cy="5768997"/>
          </a:xfrm>
        </p:spPr>
        <p:txBody>
          <a:bodyPr>
            <a:normAutofit fontScale="92500" lnSpcReduction="20000"/>
          </a:bodyPr>
          <a:lstStyle/>
          <a:p>
            <a:pPr algn="just"/>
            <a:r>
              <a:rPr lang="sr-Latn-CS" dirty="0" smtClean="0"/>
              <a:t>Socijalizacija kao usvajanje kulture je proces usvajanja sveukupne kulture društvene zajednice, odnosno usvajanje načina života karakterističnog za određenu društvenu zajednicu. Postupnim uključivanjem u sve ili neke vidove društvenog života novi članovi društvene zajednice upoznaju i usvajaju shvatanja, vrednosti, norme i načine ponašanja koji im se nude ili koje sami ocene kao značajne za uspešno rešavanje ličnih, grupnih ili društvenih problema.</a:t>
            </a:r>
          </a:p>
          <a:p>
            <a:pPr algn="just"/>
            <a:r>
              <a:rPr lang="sr-Latn-CS" dirty="0" smtClean="0"/>
              <a:t>Socijalizacija kao vaspitanje i obrazovanje je onaj segment socijalizacije koji je društvo organizovalo i sistematizovalo. Vaspitanje i obrazovanje se pretežno odvija u specijalizovanim institucijama, kje se jednim imenom zovu škola.</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357166"/>
            <a:ext cx="8229600" cy="5768997"/>
          </a:xfrm>
        </p:spPr>
        <p:txBody>
          <a:bodyPr>
            <a:normAutofit lnSpcReduction="10000"/>
          </a:bodyPr>
          <a:lstStyle/>
          <a:p>
            <a:pPr algn="just"/>
            <a:r>
              <a:rPr lang="sr-Latn-CS" dirty="0" smtClean="0"/>
              <a:t>Pod socijalizacijom se podrazumevaju svi uticaji društva i njegovih jedinica (skupina, institucija) na pojedinca kojima se on priprema za preuzimanje svih društvenih uloga koje mu pripadaju i kojima on stvara svoju ličnost, razvija svoj individualitet.</a:t>
            </a:r>
          </a:p>
          <a:p>
            <a:pPr algn="just"/>
            <a:r>
              <a:rPr lang="sr-Latn-CS" dirty="0" smtClean="0"/>
              <a:t>Agensi socijalizacije su raznovrsni. Osnovni su:</a:t>
            </a:r>
          </a:p>
          <a:p>
            <a:pPr marL="514350" indent="-514350" algn="just">
              <a:buFont typeface="+mj-lt"/>
              <a:buAutoNum type="arabicPeriod"/>
            </a:pPr>
            <a:r>
              <a:rPr lang="sr-Latn-CS" dirty="0" smtClean="0"/>
              <a:t>Porodica,</a:t>
            </a:r>
          </a:p>
          <a:p>
            <a:pPr marL="514350" indent="-514350" algn="just">
              <a:buFont typeface="+mj-lt"/>
              <a:buAutoNum type="arabicPeriod"/>
            </a:pPr>
            <a:r>
              <a:rPr lang="sr-Latn-CS" dirty="0" smtClean="0"/>
              <a:t>Škola,</a:t>
            </a:r>
          </a:p>
          <a:p>
            <a:pPr marL="514350" indent="-514350" algn="just">
              <a:buFont typeface="+mj-lt"/>
              <a:buAutoNum type="arabicPeriod"/>
            </a:pPr>
            <a:r>
              <a:rPr lang="sr-Latn-CS" dirty="0" smtClean="0"/>
              <a:t>Razne društvene grupe i</a:t>
            </a:r>
          </a:p>
          <a:p>
            <a:pPr marL="514350" indent="-514350" algn="just">
              <a:buFont typeface="+mj-lt"/>
              <a:buAutoNum type="arabicPeriod"/>
            </a:pPr>
            <a:r>
              <a:rPr lang="sr-Latn-CS" dirty="0" smtClean="0"/>
              <a:t>Sredstva masovnog komuniciranja.</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smtClean="0"/>
              <a:t>Vaspitanje – priroda i obeležja</a:t>
            </a:r>
            <a:endParaRPr lang="en-US" dirty="0"/>
          </a:p>
        </p:txBody>
      </p:sp>
      <p:sp>
        <p:nvSpPr>
          <p:cNvPr id="3" name="Content Placeholder 2"/>
          <p:cNvSpPr>
            <a:spLocks noGrp="1"/>
          </p:cNvSpPr>
          <p:nvPr>
            <p:ph idx="1"/>
          </p:nvPr>
        </p:nvSpPr>
        <p:spPr/>
        <p:txBody>
          <a:bodyPr/>
          <a:lstStyle/>
          <a:p>
            <a:pPr algn="just"/>
            <a:r>
              <a:rPr lang="sr-Latn-CS" dirty="0" smtClean="0"/>
              <a:t>Vaspitanjem se najduže, najtemeljitije i najsvestranije bavi pedagogija. Ono je njen centralni i globalni predmet. Zato se i kaže da je vaspitanje pedagoški pojam. Prema savremenijoj pedagoškoj teoriji, vaspitanje ima brojna značenja, što je jedan od krupnih razloga zašto se ovaj pojam opire jednostavnom definicijskom određenju. </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214290"/>
            <a:ext cx="8229600" cy="60348"/>
          </a:xfrm>
        </p:spPr>
        <p:txBody>
          <a:bodyPr>
            <a:normAutofit fontScale="90000"/>
          </a:bodyPr>
          <a:lstStyle/>
          <a:p>
            <a:endParaRPr lang="en-US" dirty="0"/>
          </a:p>
        </p:txBody>
      </p:sp>
      <p:sp>
        <p:nvSpPr>
          <p:cNvPr id="3" name="Content Placeholder 2"/>
          <p:cNvSpPr>
            <a:spLocks noGrp="1"/>
          </p:cNvSpPr>
          <p:nvPr>
            <p:ph idx="1"/>
          </p:nvPr>
        </p:nvSpPr>
        <p:spPr>
          <a:xfrm>
            <a:off x="457200" y="214290"/>
            <a:ext cx="8229600" cy="5911873"/>
          </a:xfrm>
        </p:spPr>
        <p:txBody>
          <a:bodyPr>
            <a:normAutofit fontScale="70000" lnSpcReduction="20000"/>
          </a:bodyPr>
          <a:lstStyle/>
          <a:p>
            <a:pPr algn="just"/>
            <a:r>
              <a:rPr lang="sr-Latn-CS" dirty="0" smtClean="0"/>
              <a:t>Vaspitanje je društvena pojava ili sistem društvenih pojava. </a:t>
            </a:r>
          </a:p>
          <a:p>
            <a:pPr algn="just"/>
            <a:endParaRPr lang="sr-Latn-CS" dirty="0"/>
          </a:p>
          <a:p>
            <a:pPr algn="just"/>
            <a:r>
              <a:rPr lang="sr-Latn-CS" dirty="0" smtClean="0"/>
              <a:t>Vaspitanje je uslovljeno konkretnim društvom koje ga razvija, ono je pod uticajem socijalne strukture određenog društva. Ali i vaspitanje utiče na društvo i njegov razvoj. </a:t>
            </a:r>
          </a:p>
          <a:p>
            <a:pPr algn="just"/>
            <a:r>
              <a:rPr lang="sr-Latn-CS" dirty="0" smtClean="0"/>
              <a:t>Vaspitanje je delatnost. Ono je i čovekova i društvena delatnost. Vaspitanje je čovekova differentia specifica, jer u obliku u kome ga on razvija ne postoji kod drugih živih bića.</a:t>
            </a:r>
          </a:p>
          <a:p>
            <a:pPr algn="just"/>
            <a:endParaRPr lang="sr-Latn-CS" dirty="0" smtClean="0"/>
          </a:p>
          <a:p>
            <a:pPr algn="just"/>
            <a:r>
              <a:rPr lang="sr-Latn-CS" dirty="0" smtClean="0"/>
              <a:t>Vaspitanje je proces transmisije i interiorizacije vrednosti. Vrednosti u ovom kontekstu mogu biti različite: moralne, estetske, praktične, saznajne, itd. Ali i samo vaspitanje je vrednost.</a:t>
            </a:r>
          </a:p>
          <a:p>
            <a:pPr algn="just"/>
            <a:r>
              <a:rPr lang="sr-Latn-CS" dirty="0" smtClean="0"/>
              <a:t>Moć vaspitanja, njegove granice ili njegova snaga, problem je koji je zaokupljao i zaokuplja sve i naučnike i praktičare i roditelje.</a:t>
            </a:r>
          </a:p>
          <a:p>
            <a:pPr algn="just"/>
            <a:r>
              <a:rPr lang="sr-Latn-CS" dirty="0" smtClean="0"/>
              <a:t>Vaspitanje treba razumeti kao delatnost kojima ljudi pokušavaju da u bilo kom smislu, trajno poboljšaju strukturu psihičkih dispozicija drugih ljudi ili da održe njihove komponente ocenjene kao vredne, zadrže ili spreče nastajanje dispozicija koje su ocenjene kao loše. </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smtClean="0"/>
              <a:t>Obrazovanje i obrazovanost</a:t>
            </a:r>
            <a:endParaRPr lang="en-US"/>
          </a:p>
        </p:txBody>
      </p:sp>
      <p:sp>
        <p:nvSpPr>
          <p:cNvPr id="3" name="Content Placeholder 2"/>
          <p:cNvSpPr>
            <a:spLocks noGrp="1"/>
          </p:cNvSpPr>
          <p:nvPr>
            <p:ph idx="1"/>
          </p:nvPr>
        </p:nvSpPr>
        <p:spPr/>
        <p:txBody>
          <a:bodyPr>
            <a:normAutofit fontScale="92500" lnSpcReduction="10000"/>
          </a:bodyPr>
          <a:lstStyle/>
          <a:p>
            <a:pPr algn="just"/>
            <a:r>
              <a:rPr lang="sr-Latn-CS" dirty="0" smtClean="0"/>
              <a:t>Obrazovanje su uglavnom sagledava kao uže od vaspitanja. Preovlađujuća je ona definicija obrazovanja u kojoj se izdvajaju dva strukturalna elementa:</a:t>
            </a:r>
          </a:p>
          <a:p>
            <a:pPr marL="514350" indent="-514350" algn="just">
              <a:buFont typeface="+mj-lt"/>
              <a:buAutoNum type="arabicPeriod"/>
            </a:pPr>
            <a:r>
              <a:rPr lang="sr-Latn-CS" dirty="0" smtClean="0"/>
              <a:t>Prenošenje i sticanje znanja,</a:t>
            </a:r>
          </a:p>
          <a:p>
            <a:pPr marL="514350" indent="-514350" algn="just">
              <a:buFont typeface="+mj-lt"/>
              <a:buAutoNum type="arabicPeriod"/>
            </a:pPr>
            <a:r>
              <a:rPr lang="sr-Latn-CS" dirty="0" smtClean="0"/>
              <a:t>Razvijanje i formiranje veština i navika.</a:t>
            </a:r>
          </a:p>
          <a:p>
            <a:pPr marL="514350" indent="-514350" algn="just"/>
            <a:r>
              <a:rPr lang="sr-Latn-CS" dirty="0" smtClean="0"/>
              <a:t>Obrazovanje je, tako, proces prenošenja i sticanja znanja i proces razvijanja i formiranja raznovrsnih, čoveku neophodnih, veština i navika.</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357166"/>
            <a:ext cx="8229600" cy="5768997"/>
          </a:xfrm>
        </p:spPr>
        <p:txBody>
          <a:bodyPr>
            <a:normAutofit fontScale="85000" lnSpcReduction="20000"/>
          </a:bodyPr>
          <a:lstStyle/>
          <a:p>
            <a:pPr algn="just"/>
            <a:r>
              <a:rPr lang="sr-Latn-CS" b="1" dirty="0" smtClean="0"/>
              <a:t>Znanja</a:t>
            </a:r>
            <a:r>
              <a:rPr lang="sr-Latn-CS" dirty="0" smtClean="0"/>
              <a:t> do kojih se dolazi obrazovanjem tiču se </a:t>
            </a:r>
            <a:r>
              <a:rPr lang="sr-Latn-CS" b="1" dirty="0" smtClean="0"/>
              <a:t>čoveka</a:t>
            </a:r>
            <a:r>
              <a:rPr lang="sr-Latn-CS" dirty="0" smtClean="0"/>
              <a:t> i </a:t>
            </a:r>
            <a:r>
              <a:rPr lang="sr-Latn-CS" b="1" dirty="0" smtClean="0"/>
              <a:t>njegovog kosmosa</a:t>
            </a:r>
            <a:r>
              <a:rPr lang="sr-Latn-CS" dirty="0" smtClean="0"/>
              <a:t>. To su znanja: </a:t>
            </a:r>
            <a:r>
              <a:rPr lang="sr-Latn-CS" b="1" dirty="0" smtClean="0"/>
              <a:t>o prirodi i iz prirode, o društvu i iz društva i o čoveku injegovom mišljenja</a:t>
            </a:r>
            <a:r>
              <a:rPr lang="sr-Latn-CS" dirty="0" smtClean="0"/>
              <a:t>. </a:t>
            </a:r>
            <a:r>
              <a:rPr lang="sr-Latn-CS" b="1" dirty="0" smtClean="0"/>
              <a:t>Veštine i navike </a:t>
            </a:r>
            <a:r>
              <a:rPr lang="sr-Latn-CS" dirty="0" smtClean="0"/>
              <a:t>su iz korpusa neophodnih, a takve su: </a:t>
            </a:r>
            <a:r>
              <a:rPr lang="sr-Latn-CS" b="1" dirty="0" smtClean="0"/>
              <a:t>higijena, radne, kulturne, intelektualne</a:t>
            </a:r>
            <a:r>
              <a:rPr lang="sr-Latn-CS" dirty="0" smtClean="0"/>
              <a:t> i dr.</a:t>
            </a:r>
          </a:p>
          <a:p>
            <a:pPr algn="just"/>
            <a:r>
              <a:rPr lang="sr-Latn-CS" dirty="0" smtClean="0"/>
              <a:t>Znanje je u ovom kontekstu objektivno zasnovano uverenje u istinitost nekog suda ili sudova. To je sistem ili logički pregled činjenica koje su objektivno zasnovane, a koje je pojedinac usvojio i trajno zadržao u svojoj svesti.</a:t>
            </a:r>
          </a:p>
          <a:p>
            <a:pPr algn="just"/>
            <a:r>
              <a:rPr lang="sr-Latn-CS" dirty="0" smtClean="0"/>
              <a:t>Pojam znanje uvek je suprotstavljen pojmu neznanje, ali i pojmu mnjenje i verovanje. Zato se po pravilu vezuje za istinu, pa ima i mišljenja da se među njima ne može praviti razlika.</a:t>
            </a:r>
          </a:p>
          <a:p>
            <a:pPr algn="just"/>
            <a:r>
              <a:rPr lang="sr-Latn-CS" b="1" dirty="0" smtClean="0"/>
              <a:t>Obrazovanje</a:t>
            </a:r>
            <a:r>
              <a:rPr lang="sr-Latn-CS" dirty="0" smtClean="0"/>
              <a:t> je organizovana i kontinuirana komunikacija koja je osmišljena da obezbedi učenje.</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a:p>
        </p:txBody>
      </p:sp>
      <p:sp>
        <p:nvSpPr>
          <p:cNvPr id="3" name="Content Placeholder 2"/>
          <p:cNvSpPr>
            <a:spLocks noGrp="1"/>
          </p:cNvSpPr>
          <p:nvPr>
            <p:ph idx="1"/>
          </p:nvPr>
        </p:nvSpPr>
        <p:spPr>
          <a:xfrm>
            <a:off x="457200" y="428604"/>
            <a:ext cx="8229600" cy="5697559"/>
          </a:xfrm>
        </p:spPr>
        <p:txBody>
          <a:bodyPr>
            <a:normAutofit fontScale="85000" lnSpcReduction="20000"/>
          </a:bodyPr>
          <a:lstStyle/>
          <a:p>
            <a:pPr algn="just"/>
            <a:r>
              <a:rPr lang="sr-Latn-CS" dirty="0" smtClean="0"/>
              <a:t>Obrazovanje se deli prema različitim kriterijumima podele. Prema uzrastu onih koji su u obrazovanju deli se na </a:t>
            </a:r>
            <a:r>
              <a:rPr lang="sr-Latn-CS" b="1" dirty="0" smtClean="0"/>
              <a:t>predškolsko</a:t>
            </a:r>
            <a:r>
              <a:rPr lang="sr-Latn-CS" dirty="0" smtClean="0"/>
              <a:t>, </a:t>
            </a:r>
            <a:r>
              <a:rPr lang="sr-Latn-CS" b="1" dirty="0" smtClean="0"/>
              <a:t>školsko i obrazovanje odraslih</a:t>
            </a:r>
            <a:r>
              <a:rPr lang="sr-Latn-CS" dirty="0" smtClean="0"/>
              <a:t>. Školsko pak deli se po stepenima na </a:t>
            </a:r>
            <a:r>
              <a:rPr lang="sr-Latn-CS" b="1" dirty="0" smtClean="0"/>
              <a:t>osnovno, srednje i  visoko</a:t>
            </a:r>
            <a:r>
              <a:rPr lang="sr-Latn-CS" dirty="0" smtClean="0"/>
              <a:t>. Postoji i obavezno i neobavezno obrazovanje.</a:t>
            </a:r>
          </a:p>
          <a:p>
            <a:pPr algn="just"/>
            <a:r>
              <a:rPr lang="sr-Latn-CS" b="1" dirty="0" smtClean="0"/>
              <a:t>Obavezno obrazovanje </a:t>
            </a:r>
            <a:r>
              <a:rPr lang="sr-Latn-CS" dirty="0" smtClean="0"/>
              <a:t>predstavlja školovanje čije je trajanje zakonom regulisano i odnosi se na decu određenog uzrasta. Ono je u većini zemalja opšteobrazovnog karaktera. Njegovo trajanje je različito.</a:t>
            </a:r>
          </a:p>
          <a:p>
            <a:pPr algn="just"/>
            <a:r>
              <a:rPr lang="sr-Latn-CS" b="1" dirty="0" smtClean="0"/>
              <a:t>Opšte obrazovanje </a:t>
            </a:r>
            <a:r>
              <a:rPr lang="sr-Latn-CS" dirty="0" smtClean="0"/>
              <a:t>je prenošenje, sticanje i usvajanje znanja, razvijanje i formiranje navika i umenja koji su potrebni svakoj individui, bez obzira kojim će se zanimanjem i kojom strukom baviti. Opšte obrazovanje postaje osnova daljem obrazovanju, ali i uslov razvoja ličnosti.</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2528"/>
          </a:xfrm>
        </p:spPr>
        <p:txBody>
          <a:bodyPr>
            <a:normAutofit fontScale="90000"/>
          </a:bodyPr>
          <a:lstStyle/>
          <a:p>
            <a:endParaRPr lang="en-US" dirty="0"/>
          </a:p>
        </p:txBody>
      </p:sp>
      <p:sp>
        <p:nvSpPr>
          <p:cNvPr id="3" name="Content Placeholder 2"/>
          <p:cNvSpPr>
            <a:spLocks noGrp="1"/>
          </p:cNvSpPr>
          <p:nvPr>
            <p:ph idx="1"/>
          </p:nvPr>
        </p:nvSpPr>
        <p:spPr>
          <a:xfrm>
            <a:off x="457200" y="428604"/>
            <a:ext cx="8229600" cy="5697559"/>
          </a:xfrm>
        </p:spPr>
        <p:txBody>
          <a:bodyPr>
            <a:normAutofit fontScale="85000" lnSpcReduction="10000"/>
          </a:bodyPr>
          <a:lstStyle/>
          <a:p>
            <a:pPr algn="just"/>
            <a:r>
              <a:rPr lang="sr-Latn-CS" b="1" dirty="0" smtClean="0"/>
              <a:t>Stručno obrazovanje </a:t>
            </a:r>
            <a:r>
              <a:rPr lang="sr-Latn-CS" dirty="0" smtClean="0"/>
              <a:t>je prenošenje, sticanje i usvajanje znanja i vrednosti, razvijanje i formiranje veština, navika i umenja u funkciji pripremanja, odnosno osposobljavanja za određeni rad.</a:t>
            </a:r>
          </a:p>
          <a:p>
            <a:pPr algn="just"/>
            <a:r>
              <a:rPr lang="sr-Latn-CS" b="1" dirty="0" smtClean="0"/>
              <a:t>Kontinuirano obrazovanje </a:t>
            </a:r>
            <a:r>
              <a:rPr lang="sr-Latn-CS" dirty="0" smtClean="0"/>
              <a:t>je koncept učenja u toku celog života. Misli se na obrazovanje kao proces prenošenja i sticanje znanja. </a:t>
            </a:r>
          </a:p>
          <a:p>
            <a:pPr algn="just"/>
            <a:r>
              <a:rPr lang="sr-Latn-CS" b="1" dirty="0" smtClean="0"/>
              <a:t>Formalno, neformalno i spontano obrazovanje</a:t>
            </a:r>
            <a:r>
              <a:rPr lang="sr-Latn-CS" dirty="0" smtClean="0"/>
              <a:t> razlikuju se po dva kriterijuma:</a:t>
            </a:r>
          </a:p>
          <a:p>
            <a:pPr marL="514350" indent="-514350" algn="just">
              <a:buFont typeface="+mj-lt"/>
              <a:buAutoNum type="arabicPeriod"/>
            </a:pPr>
            <a:r>
              <a:rPr lang="sr-Latn-CS" dirty="0" smtClean="0"/>
              <a:t>Po načinu obavljanja i </a:t>
            </a:r>
          </a:p>
          <a:p>
            <a:pPr marL="514350" indent="-514350" algn="just">
              <a:buFont typeface="+mj-lt"/>
              <a:buAutoNum type="arabicPeriod"/>
            </a:pPr>
            <a:r>
              <a:rPr lang="sr-Latn-CS" dirty="0" smtClean="0"/>
              <a:t>Po cilju.</a:t>
            </a:r>
          </a:p>
          <a:p>
            <a:pPr marL="514350" indent="-514350" algn="just"/>
            <a:r>
              <a:rPr lang="sr-Latn-CS" b="1" dirty="0" smtClean="0"/>
              <a:t>Formalno obrazovanje </a:t>
            </a:r>
            <a:r>
              <a:rPr lang="sr-Latn-CS" dirty="0" smtClean="0"/>
              <a:t>je institucionalizovano, hijerarhijski strukturisano na osnovno, srednje i visoko i podeljeno na razrede (godine studija).</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214290"/>
            <a:ext cx="8229600" cy="60348"/>
          </a:xfrm>
        </p:spPr>
        <p:txBody>
          <a:bodyPr>
            <a:normAutofit fontScale="90000"/>
          </a:bodyPr>
          <a:lstStyle/>
          <a:p>
            <a:endParaRPr lang="en-US" dirty="0"/>
          </a:p>
        </p:txBody>
      </p:sp>
      <p:sp>
        <p:nvSpPr>
          <p:cNvPr id="3" name="Content Placeholder 2"/>
          <p:cNvSpPr>
            <a:spLocks noGrp="1"/>
          </p:cNvSpPr>
          <p:nvPr>
            <p:ph idx="1"/>
          </p:nvPr>
        </p:nvSpPr>
        <p:spPr>
          <a:xfrm>
            <a:off x="457200" y="0"/>
            <a:ext cx="8229600" cy="6126163"/>
          </a:xfrm>
        </p:spPr>
        <p:txBody>
          <a:bodyPr>
            <a:normAutofit fontScale="85000" lnSpcReduction="20000"/>
          </a:bodyPr>
          <a:lstStyle/>
          <a:p>
            <a:endParaRPr lang="sr-Latn-CS" dirty="0" smtClean="0"/>
          </a:p>
          <a:p>
            <a:pPr algn="just"/>
            <a:r>
              <a:rPr lang="sr-Latn-CS" dirty="0" smtClean="0"/>
              <a:t>Savremenoj pedagogiji stavljaju se i mnoge druge zamerke upravo imajući u vidu njenu naučnost. Tako, navodi se da je ona:</a:t>
            </a:r>
          </a:p>
          <a:p>
            <a:pPr marL="514350" indent="-514350" algn="just">
              <a:buFont typeface="+mj-lt"/>
              <a:buAutoNum type="arabicPeriod"/>
            </a:pPr>
            <a:r>
              <a:rPr lang="sr-Latn-CS" dirty="0" smtClean="0"/>
              <a:t>Funkcionalistička, jer čoveka formira po delovima gubeći iz vida njegovu celinu,</a:t>
            </a:r>
          </a:p>
          <a:p>
            <a:pPr marL="514350" indent="-514350" algn="just">
              <a:buFont typeface="+mj-lt"/>
              <a:buAutoNum type="arabicPeriod"/>
            </a:pPr>
            <a:r>
              <a:rPr lang="sr-Latn-CS" dirty="0" smtClean="0"/>
              <a:t>Da je parcijalistička, da nije usklađena sa najnovijim i sa najsavremenijim dostignućima prirodnih i društvenih nauka,</a:t>
            </a:r>
          </a:p>
          <a:p>
            <a:pPr marL="514350" indent="-514350" algn="just">
              <a:buFont typeface="+mj-lt"/>
              <a:buAutoNum type="arabicPeriod"/>
            </a:pPr>
            <a:r>
              <a:rPr lang="sr-Latn-CS" dirty="0" smtClean="0"/>
              <a:t>Da nije u stanju da strogo logički klasifikuje svoja saznanja i svoje discipline,</a:t>
            </a:r>
          </a:p>
          <a:p>
            <a:pPr marL="514350" indent="-514350" algn="just">
              <a:buFont typeface="+mj-lt"/>
              <a:buAutoNum type="arabicPeriod"/>
            </a:pPr>
            <a:r>
              <a:rPr lang="sr-Latn-CS" dirty="0" smtClean="0"/>
              <a:t>Da je dualistička i da ne može uspešno da definiše svoje osnovne pojmove,</a:t>
            </a:r>
          </a:p>
          <a:p>
            <a:pPr marL="514350" indent="-514350" algn="just">
              <a:buFont typeface="+mj-lt"/>
              <a:buAutoNum type="arabicPeriod"/>
            </a:pPr>
            <a:r>
              <a:rPr lang="sr-Latn-CS" dirty="0" smtClean="0"/>
              <a:t>Da nije sadržajno definisala svoju suštinu,</a:t>
            </a:r>
          </a:p>
          <a:p>
            <a:pPr marL="514350" indent="-514350" algn="just">
              <a:buFont typeface="+mj-lt"/>
              <a:buAutoNum type="arabicPeriod"/>
            </a:pPr>
            <a:r>
              <a:rPr lang="sr-Latn-CS" dirty="0" smtClean="0"/>
              <a:t>Da u pedagoškoj komunikaciji nije napravila značajniji pomak od Komenskog, i dr.</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357166"/>
            <a:ext cx="8229600" cy="5768997"/>
          </a:xfrm>
        </p:spPr>
        <p:txBody>
          <a:bodyPr>
            <a:normAutofit fontScale="77500" lnSpcReduction="20000"/>
          </a:bodyPr>
          <a:lstStyle/>
          <a:p>
            <a:pPr algn="just"/>
            <a:r>
              <a:rPr lang="sr-Latn-CS" b="1" dirty="0" smtClean="0"/>
              <a:t>Neformalno obrazovanje </a:t>
            </a:r>
            <a:r>
              <a:rPr lang="sr-Latn-CS" dirty="0" smtClean="0"/>
              <a:t>je organizovana i sistematska aktivnost koja se odvija van formalnog sistema, druga je prilika za obrazovanje onima koji su propustili formalno obrazovanje. Ono je organizovano, ali ne potpuno i formalno institucionlaizovano. Uglavnom se odvija u vanškolskim ustanovama.</a:t>
            </a:r>
          </a:p>
          <a:p>
            <a:pPr algn="just"/>
            <a:r>
              <a:rPr lang="sr-Latn-CS" b="1" dirty="0" smtClean="0"/>
              <a:t>Spontano obrazovanje </a:t>
            </a:r>
            <a:r>
              <a:rPr lang="sr-Latn-CS" dirty="0" smtClean="0"/>
              <a:t>je doživotni proces kojim svako stiče znanja, veštine i navike kroz iskustvo i kroz dodir sa drugim ljudima. Ono se ne odvija u formalnim ustanovama za obrazovanje, već u društvenim grupama, kakve su </a:t>
            </a:r>
            <a:r>
              <a:rPr lang="sr-Latn-CS" b="1" dirty="0" smtClean="0"/>
              <a:t>porodica, brak, grupa vršnjaka, radne grupe</a:t>
            </a:r>
            <a:r>
              <a:rPr lang="sr-Latn-CS" dirty="0" smtClean="0"/>
              <a:t> i dr. Cilj mu je međugeneracijsko prenošenje vrednosti i kulturnih vrednosti. Upravo po teme je reč o socijalizaciji.</a:t>
            </a:r>
          </a:p>
          <a:p>
            <a:pPr algn="just"/>
            <a:r>
              <a:rPr lang="sr-Latn-CS" b="1" dirty="0" smtClean="0"/>
              <a:t>Obrazovanost</a:t>
            </a:r>
            <a:r>
              <a:rPr lang="sr-Latn-CS" dirty="0" smtClean="0"/>
              <a:t> je stanje u kojem pojedinac poseduje relativnu celinu opštih i stručnih znanja, umenja i navika na relativno visokom nivou, u relacijama određenog društva i nemu primerene kulture,a  što omogućava formiranje pogleda na svet.</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CS" dirty="0" smtClean="0"/>
              <a:t>Socijalizacija – vaspitanje –obrazovanje </a:t>
            </a:r>
            <a:endParaRPr lang="en-US" dirty="0"/>
          </a:p>
        </p:txBody>
      </p:sp>
      <p:sp>
        <p:nvSpPr>
          <p:cNvPr id="3" name="Content Placeholder 2"/>
          <p:cNvSpPr>
            <a:spLocks noGrp="1"/>
          </p:cNvSpPr>
          <p:nvPr>
            <p:ph idx="1"/>
          </p:nvPr>
        </p:nvSpPr>
        <p:spPr/>
        <p:txBody>
          <a:bodyPr>
            <a:normAutofit fontScale="77500" lnSpcReduction="20000"/>
          </a:bodyPr>
          <a:lstStyle/>
          <a:p>
            <a:pPr algn="just"/>
            <a:r>
              <a:rPr lang="sr-Latn-CS" dirty="0" smtClean="0"/>
              <a:t>Postoji velika neusaglašenost u tumačenju odnosa socijalizacija, vaspitanje, obrazovanje. Preovlađuje mišljenje da se njihov odnos može posmatrati u </a:t>
            </a:r>
            <a:r>
              <a:rPr lang="sr-Latn-CS" b="1" dirty="0" smtClean="0"/>
              <a:t>1. ravni pojma i 2. ravni procesa.</a:t>
            </a:r>
          </a:p>
          <a:p>
            <a:pPr algn="just"/>
            <a:r>
              <a:rPr lang="sr-Latn-CS" dirty="0" smtClean="0"/>
              <a:t>U </a:t>
            </a:r>
            <a:r>
              <a:rPr lang="sr-Latn-CS" b="1" dirty="0" smtClean="0"/>
              <a:t>ravni pojma</a:t>
            </a:r>
            <a:r>
              <a:rPr lang="sr-Latn-CS" dirty="0" smtClean="0"/>
              <a:t>, a posmatrano sa sociološkog stanovišta, socijalizacija je najširi pojam, ali i sveobuhvatan proces. Vaspitanje je sa tog stanovišta uži pojam od socijalizacije. Na relaciji: socijalizacija-vaspitanje-obrazovanje, vaspitanje je središnji pojam – uži je od pojma socijalizacije, ali širi od pojma obrazovanja.</a:t>
            </a:r>
          </a:p>
          <a:p>
            <a:pPr algn="just"/>
            <a:r>
              <a:rPr lang="sr-Latn-CS" dirty="0" smtClean="0"/>
              <a:t>Obrazovanje je i u sociološkoj i u pedagoškoj opciji, uži pojam od vaspitanja. Ono je sastavni deo vaspitanja i socijalizacije.</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357166"/>
            <a:ext cx="8229600" cy="5768997"/>
          </a:xfrm>
        </p:spPr>
        <p:txBody>
          <a:bodyPr>
            <a:normAutofit fontScale="77500" lnSpcReduction="20000"/>
          </a:bodyPr>
          <a:lstStyle/>
          <a:p>
            <a:pPr algn="just"/>
            <a:r>
              <a:rPr lang="sr-Latn-CS" dirty="0" smtClean="0"/>
              <a:t>U ravni procesa socijalizacija, vaspitanje i obrazovanje su celovit i jedinstven proces. To je društveni proces razvijanja, uzdizanja i formiranja ličnosti i proces osposobljavanja ličnosti za život u društvu. Razdvajanje socijalizacija, vaspitanja i obrazovanja, moguće je samo iz didaktičkih razloga: zbog proučavanja, objašnjavanja, upoznavanja tokom sticanja znanja.</a:t>
            </a:r>
          </a:p>
          <a:p>
            <a:pPr algn="just"/>
            <a:r>
              <a:rPr lang="sr-Latn-CS" dirty="0" smtClean="0"/>
              <a:t>U procesu čovekovog razvoja, od rođenja do kraja života, moguse razlikovati etape u kojima preovlađuju elementi vaspitanja ili obrazovanja ili se odvijaju u približnoj ravnoteži. Navodi se da od rođenja do šeste/sedme godine preovlađuju elementi vaspitanja, da su oni od tog perioda do petnaeste godine približno u ravnoteži, a od tog perioda nadalje da sve više ima elemenata obrazovanja.</a:t>
            </a:r>
          </a:p>
          <a:p>
            <a:pPr algn="just"/>
            <a:r>
              <a:rPr lang="sr-Latn-CS" dirty="0" smtClean="0"/>
              <a:t>Neosporno je da je obrazovanje jezgro vaspitanja i socijalizacije. Znanje moralnih normi formativna je osnova za izgrađivanje moralne svesti, razvoj moralnih osećanja, formiranje savesti i osposobljavanje za moralno postupanje.</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CS" dirty="0" smtClean="0"/>
              <a:t>Vaspitanje i obrazovanje - evaluacija</a:t>
            </a:r>
            <a:endParaRPr lang="en-US" dirty="0"/>
          </a:p>
        </p:txBody>
      </p:sp>
      <p:sp>
        <p:nvSpPr>
          <p:cNvPr id="3" name="Content Placeholder 2"/>
          <p:cNvSpPr>
            <a:spLocks noGrp="1"/>
          </p:cNvSpPr>
          <p:nvPr>
            <p:ph idx="1"/>
          </p:nvPr>
        </p:nvSpPr>
        <p:spPr/>
        <p:txBody>
          <a:bodyPr>
            <a:normAutofit fontScale="92500" lnSpcReduction="20000"/>
          </a:bodyPr>
          <a:lstStyle/>
          <a:p>
            <a:pPr algn="just"/>
            <a:r>
              <a:rPr lang="sr-Latn-CS" dirty="0" smtClean="0"/>
              <a:t>U sociologiji obrazovanja sve češće se zagovara ideja o tome da se efekti vapitno-obrazovnog procesa treba i mogu meriti. Upotrebljava se termin: </a:t>
            </a:r>
            <a:r>
              <a:rPr lang="sr-Latn-CS" b="1" dirty="0" smtClean="0"/>
              <a:t>sociološka evaluacija obrazovnih učinaka.</a:t>
            </a:r>
          </a:p>
          <a:p>
            <a:pPr algn="just"/>
            <a:r>
              <a:rPr lang="sr-Latn-CS" dirty="0" smtClean="0"/>
              <a:t>Pri tom se obrazovanost ili uspešnost obrazovanja, ili obrazovni ishos usmerava na ličnost i na društvo. Preciznije rezultat obrazovno-vaspitnog procesa sagledava se kao:</a:t>
            </a:r>
          </a:p>
          <a:p>
            <a:pPr marL="514350" indent="-514350" algn="just">
              <a:buFont typeface="+mj-lt"/>
              <a:buAutoNum type="arabicPeriod"/>
            </a:pPr>
            <a:r>
              <a:rPr lang="sr-Latn-CS" dirty="0" smtClean="0"/>
              <a:t>Rezultat razvoja i formiranja ličnosti, i </a:t>
            </a:r>
          </a:p>
          <a:p>
            <a:pPr marL="514350" indent="-514350" algn="just">
              <a:buFont typeface="+mj-lt"/>
              <a:buAutoNum type="arabicPeriod"/>
            </a:pPr>
            <a:r>
              <a:rPr lang="sr-Latn-CS" dirty="0" smtClean="0"/>
              <a:t>Rezultat održanja i ravoja društva.</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357166"/>
            <a:ext cx="8229600" cy="5768997"/>
          </a:xfrm>
        </p:spPr>
        <p:txBody>
          <a:bodyPr>
            <a:normAutofit fontScale="92500" lnSpcReduction="20000"/>
          </a:bodyPr>
          <a:lstStyle/>
          <a:p>
            <a:pPr algn="just"/>
            <a:r>
              <a:rPr lang="sr-Latn-CS" dirty="0" smtClean="0"/>
              <a:t>Kada se rezulat posmatra skupa istovremeno, dolazi se do brojnih osobina kvaliteta, sposobnosti, saznanja, vrednosti i dr. U sociologiji obrazovanja sve to je nazvano jednim imenom – </a:t>
            </a:r>
            <a:r>
              <a:rPr lang="sr-Latn-CS" b="1" dirty="0" smtClean="0"/>
              <a:t>kompetencija</a:t>
            </a:r>
            <a:r>
              <a:rPr lang="sr-Latn-CS" dirty="0" smtClean="0"/>
              <a:t>. Povezano sa njom javlja se kognitivni stil kao obrazovni učinak ili postignuće.</a:t>
            </a:r>
          </a:p>
          <a:p>
            <a:pPr algn="just"/>
            <a:r>
              <a:rPr lang="sr-Latn-CS" dirty="0" smtClean="0"/>
              <a:t>U osnovi kompetencije je težnja prema delotvornosti.</a:t>
            </a:r>
          </a:p>
          <a:p>
            <a:pPr algn="just"/>
            <a:r>
              <a:rPr lang="sr-Latn-CS" dirty="0" smtClean="0"/>
              <a:t>Kompetencije se uobičajeno dele na četiri grupe:</a:t>
            </a:r>
          </a:p>
          <a:p>
            <a:pPr marL="514350" indent="-514350" algn="just">
              <a:buFont typeface="+mj-lt"/>
              <a:buAutoNum type="arabicPeriod"/>
            </a:pPr>
            <a:r>
              <a:rPr lang="sr-Latn-CS" dirty="0" smtClean="0"/>
              <a:t>Kognitivne,</a:t>
            </a:r>
          </a:p>
          <a:p>
            <a:pPr marL="514350" indent="-514350" algn="just">
              <a:buFont typeface="+mj-lt"/>
              <a:buAutoNum type="arabicPeriod"/>
            </a:pPr>
            <a:r>
              <a:rPr lang="sr-Latn-CS" dirty="0" smtClean="0"/>
              <a:t> afektivne, </a:t>
            </a:r>
          </a:p>
          <a:p>
            <a:pPr marL="514350" indent="-514350" algn="just">
              <a:buFont typeface="+mj-lt"/>
              <a:buAutoNum type="arabicPeriod"/>
            </a:pPr>
            <a:r>
              <a:rPr lang="sr-Latn-CS" dirty="0" smtClean="0"/>
              <a:t>socijalne i </a:t>
            </a:r>
          </a:p>
          <a:p>
            <a:pPr marL="514350" indent="-514350" algn="just">
              <a:buFont typeface="+mj-lt"/>
              <a:buAutoNum type="arabicPeriod"/>
            </a:pPr>
            <a:r>
              <a:rPr lang="sr-Latn-CS" dirty="0" smtClean="0"/>
              <a:t>radno akcione.</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214290"/>
            <a:ext cx="8229600" cy="60348"/>
          </a:xfrm>
        </p:spPr>
        <p:txBody>
          <a:bodyPr>
            <a:normAutofit fontScale="90000"/>
          </a:bodyPr>
          <a:lstStyle/>
          <a:p>
            <a:endParaRPr lang="en-US" dirty="0"/>
          </a:p>
        </p:txBody>
      </p:sp>
      <p:sp>
        <p:nvSpPr>
          <p:cNvPr id="3" name="Content Placeholder 2"/>
          <p:cNvSpPr>
            <a:spLocks noGrp="1"/>
          </p:cNvSpPr>
          <p:nvPr>
            <p:ph idx="1"/>
          </p:nvPr>
        </p:nvSpPr>
        <p:spPr>
          <a:xfrm>
            <a:off x="457200" y="285728"/>
            <a:ext cx="8229600" cy="5840435"/>
          </a:xfrm>
        </p:spPr>
        <p:txBody>
          <a:bodyPr/>
          <a:lstStyle/>
          <a:p>
            <a:pPr algn="just"/>
            <a:r>
              <a:rPr lang="sr-Latn-CS" dirty="0" smtClean="0"/>
              <a:t>U svakoj od ovih grupa razlikuje se po sedam pojedinačnih kompetencija.</a:t>
            </a:r>
          </a:p>
          <a:p>
            <a:pPr algn="just"/>
            <a:r>
              <a:rPr lang="sr-Latn-CS" b="1" dirty="0" smtClean="0"/>
              <a:t>Kognitivne kompetencije </a:t>
            </a:r>
            <a:r>
              <a:rPr lang="sr-Latn-CS" dirty="0" smtClean="0"/>
              <a:t>su: 1. izdvajanje bitnog od nebitnog, 2. postavljanje pitanja o gradivu kao i o vlastitoj kogniciji, 3. razumevanje materije ili problema, 4. pamćenje, izbor informacija koje treba upamtiti, 5. rukovanje informacijama i skladištenje informacija, 6. konvergentna i divergentna produkcija, 7. evaluacija, vrednovanje efikasnosti učenja i rada.</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428604"/>
            <a:ext cx="8229600" cy="5697559"/>
          </a:xfrm>
        </p:spPr>
        <p:txBody>
          <a:bodyPr>
            <a:normAutofit fontScale="77500" lnSpcReduction="20000"/>
          </a:bodyPr>
          <a:lstStyle/>
          <a:p>
            <a:pPr algn="just"/>
            <a:r>
              <a:rPr lang="sr-Latn-CS" b="1" dirty="0" smtClean="0"/>
              <a:t>Emocionalne kmpetencije </a:t>
            </a:r>
            <a:r>
              <a:rPr lang="sr-Latn-CS" dirty="0" smtClean="0"/>
              <a:t>su: 1. emocionalna svest, prepoznavanja svojih i tuđih emocija, 2. samopouzdanje, jasan osećaj svojih moći i limita, 3. samokontrola, 4. empatija i altruizam, 5. istinoljubivost, izgradnja standarda časti i integriteta, 6. adaptibilnost, fleksibilnost u prihvatanju promena i 7. inovacija, otvorenost za nove ideje, pristupe i informacije.</a:t>
            </a:r>
          </a:p>
          <a:p>
            <a:pPr algn="just"/>
            <a:r>
              <a:rPr lang="sr-Latn-CS" b="1" dirty="0" smtClean="0"/>
              <a:t>Socijalne kompetencije </a:t>
            </a:r>
            <a:r>
              <a:rPr lang="sr-Latn-CS" dirty="0" smtClean="0"/>
              <a:t>su: 1. razumevanje drugih ličnosti i grupa, 2. saglasnost, usaglašenost sa ciljevima grupe ili organizacije, 3. grupni menadžment, biti vođa i biti vođen, sposobnost uceravanja, sposobnost organizovanja, sposobnost rada u timu,4. komunikacija, slušati otvoreno i slati ubedljive poruke, nenasilna komunikacija, 5. podrška drugih i servilna orijentacija, osećajnost za razvojne potrebe drugih i podržavanje njihovih sposobnosti, 6. uvažavanje različitosti, tolerancija, demokratičnosti, osećanje pozitivne pripadnosti naciji i civilizaciji.</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285728"/>
            <a:ext cx="8229600" cy="5840435"/>
          </a:xfrm>
        </p:spPr>
        <p:txBody>
          <a:bodyPr>
            <a:normAutofit fontScale="77500" lnSpcReduction="20000"/>
          </a:bodyPr>
          <a:lstStyle/>
          <a:p>
            <a:pPr algn="just"/>
            <a:r>
              <a:rPr lang="sr-Latn-CS" b="1" dirty="0" smtClean="0"/>
              <a:t>Radno-akcione kompetencije: </a:t>
            </a:r>
            <a:r>
              <a:rPr lang="sr-Latn-CS" dirty="0" smtClean="0"/>
              <a:t>1. poznavanje struke ili profesionalnost, 2. opšta informatička i komunikacijska pismenost, poznavanje svetskih jezika, 3. savesnot, preuzimanje odgovornosti za lična ostvarenja, 4. perzistencija, istrajavanje na ciljevima, 5. motiv postignuća, težnja za poboljšanjem ili ostvarivanjem visokih kvaliteta, 6. inicijativa, spremnost da se iskoriste ukazane mogućnosti, 7. optimizam, unutrašnja motivacija, volja za rad.</a:t>
            </a:r>
          </a:p>
          <a:p>
            <a:pPr algn="just"/>
            <a:endParaRPr lang="sr-Latn-CS" dirty="0" smtClean="0"/>
          </a:p>
          <a:p>
            <a:pPr algn="just"/>
            <a:r>
              <a:rPr lang="sr-Latn-CS" b="1" dirty="0" smtClean="0"/>
              <a:t>Kognitivni stil </a:t>
            </a:r>
            <a:r>
              <a:rPr lang="sr-Latn-CS" dirty="0" smtClean="0"/>
              <a:t>predstavlja način razmišljanja ili tipičnost shvataja koje pojedinac bira u datim situacijama. Kognitivni stil je proizvod društvenih odnosa i učenja ličnosti. Reč je o usvajanju određenog sistema vrednosti. On se zasniva na verovanjima, običajima, tradiciji, aktuelnim društvenim okolnostima, ali i na perspektivi.</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CS" dirty="0" smtClean="0"/>
              <a:t>Vaspitanje i obrazovanje-terminološko objašnjenje</a:t>
            </a:r>
            <a:endParaRPr lang="en-US" dirty="0"/>
          </a:p>
        </p:txBody>
      </p:sp>
      <p:sp>
        <p:nvSpPr>
          <p:cNvPr id="3" name="Content Placeholder 2"/>
          <p:cNvSpPr>
            <a:spLocks noGrp="1"/>
          </p:cNvSpPr>
          <p:nvPr>
            <p:ph idx="1"/>
          </p:nvPr>
        </p:nvSpPr>
        <p:spPr/>
        <p:txBody>
          <a:bodyPr>
            <a:normAutofit fontScale="77500" lnSpcReduction="20000"/>
          </a:bodyPr>
          <a:lstStyle/>
          <a:p>
            <a:pPr algn="just"/>
            <a:r>
              <a:rPr lang="sr-Latn-CS" dirty="0" smtClean="0"/>
              <a:t>Postoje </a:t>
            </a:r>
            <a:r>
              <a:rPr lang="sr-Latn-CS" dirty="0" smtClean="0"/>
              <a:t>terminološke </a:t>
            </a:r>
            <a:r>
              <a:rPr lang="sr-Latn-CS" dirty="0" smtClean="0"/>
              <a:t>nejsnoće i teškoće pri upotrebi termina vaspitanje i obrazovanje. Njih ima u našem jeziku, ali i u vodećim svetskim jezicima. One su posledica njihove raznovrsnosti i različite upotrebe.</a:t>
            </a:r>
          </a:p>
          <a:p>
            <a:pPr algn="just"/>
            <a:r>
              <a:rPr lang="sr-Latn-CS" dirty="0" smtClean="0"/>
              <a:t>U latinskom jeziku </a:t>
            </a:r>
            <a:r>
              <a:rPr lang="sr-Latn-CS" b="1" dirty="0" smtClean="0"/>
              <a:t>reč”educatio”</a:t>
            </a:r>
            <a:r>
              <a:rPr lang="sr-Latn-CS" dirty="0" smtClean="0"/>
              <a:t>, koja je osnova </a:t>
            </a:r>
            <a:r>
              <a:rPr lang="sr-Latn-CS" b="1" dirty="0" smtClean="0"/>
              <a:t>termina “l education”</a:t>
            </a:r>
            <a:r>
              <a:rPr lang="sr-Latn-CS" dirty="0" smtClean="0"/>
              <a:t> u romanskim jezicima i </a:t>
            </a:r>
            <a:r>
              <a:rPr lang="sr-Latn-CS" b="1" dirty="0" smtClean="0"/>
              <a:t>“education” </a:t>
            </a:r>
            <a:r>
              <a:rPr lang="sr-Latn-CS" dirty="0" smtClean="0"/>
              <a:t>u engleskom jeziku (na srpskom vaspitanje), izvorno znači gajenje,kultivisanje i to biljaka i životinja.</a:t>
            </a:r>
          </a:p>
          <a:p>
            <a:pPr algn="just"/>
            <a:r>
              <a:rPr lang="sr-Latn-CS" dirty="0" smtClean="0"/>
              <a:t>Kod većine slovenskih naroda napravljena je, i ušla u upotrebu reč </a:t>
            </a:r>
            <a:r>
              <a:rPr lang="sr-Latn-CS" b="1" dirty="0" smtClean="0"/>
              <a:t>vaspitanje </a:t>
            </a:r>
            <a:r>
              <a:rPr lang="sr-Latn-CS" dirty="0" smtClean="0"/>
              <a:t>koja je kovanica od reči </a:t>
            </a:r>
            <a:r>
              <a:rPr lang="sr-Latn-CS" b="1" dirty="0" smtClean="0"/>
              <a:t>vas – ceo</a:t>
            </a:r>
            <a:r>
              <a:rPr lang="sr-Latn-CS" dirty="0" smtClean="0"/>
              <a:t>, i </a:t>
            </a:r>
            <a:r>
              <a:rPr lang="sr-Latn-CS" b="1" dirty="0" smtClean="0"/>
              <a:t>pitati – hraniti mladunče, g</a:t>
            </a:r>
            <a:r>
              <a:rPr lang="sr-Latn-CS" dirty="0" smtClean="0"/>
              <a:t>ajiti. Kada je reč o srpskom jeziku, Vuk Karadžić reč vaspitanje ne navodi u </a:t>
            </a:r>
            <a:r>
              <a:rPr lang="sr-Latn-CS" b="1" dirty="0" smtClean="0"/>
              <a:t>Rječnik</a:t>
            </a:r>
            <a:r>
              <a:rPr lang="sr-Latn-CS" dirty="0" smtClean="0"/>
              <a:t>u, već umesto nje navodi reč – </a:t>
            </a:r>
            <a:r>
              <a:rPr lang="sr-Latn-CS" b="1" dirty="0" smtClean="0"/>
              <a:t>odgajanj</a:t>
            </a:r>
            <a:r>
              <a:rPr lang="sr-Latn-CS" dirty="0" smtClean="0"/>
              <a:t>e, koja je slična izvornom značenju.</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428604"/>
            <a:ext cx="8229600" cy="5697559"/>
          </a:xfrm>
        </p:spPr>
        <p:txBody>
          <a:bodyPr>
            <a:normAutofit fontScale="77500" lnSpcReduction="20000"/>
          </a:bodyPr>
          <a:lstStyle/>
          <a:p>
            <a:pPr algn="just"/>
            <a:r>
              <a:rPr lang="sr-Latn-CS" dirty="0" smtClean="0"/>
              <a:t>U našem vremenu u četiri glavna svetska jezika i u njima srodnim, kao i u srpskom jeziku, u upotrebi su po dva termina kojima su označeni pojmovi </a:t>
            </a:r>
            <a:r>
              <a:rPr lang="sr-Latn-CS" b="1" dirty="0" smtClean="0"/>
              <a:t>vaspitanje</a:t>
            </a:r>
            <a:r>
              <a:rPr lang="sr-Latn-CS" dirty="0" smtClean="0"/>
              <a:t> i </a:t>
            </a:r>
            <a:r>
              <a:rPr lang="sr-Latn-CS" b="1" dirty="0" smtClean="0"/>
              <a:t>obrazovanje</a:t>
            </a:r>
            <a:r>
              <a:rPr lang="sr-Latn-CS" dirty="0" smtClean="0"/>
              <a:t>, osim u engleskom jeziku u kome je u upotrebi samo jedna reč. </a:t>
            </a:r>
          </a:p>
          <a:p>
            <a:pPr algn="just"/>
            <a:r>
              <a:rPr lang="sr-Latn-CS" dirty="0" smtClean="0"/>
              <a:t>U novijoj literaturi u svetu i kod nas, naročito u sociološkoj i nešto manje u pedagoškoj, pod uticajem engleskog jezika, koji ide preko nauke, tehnike i tehnologije, ali i zbog nemogućnosti da se vaspitanje i obrazovanje precizno razgraniče, sve češće se upotrebljava samo jedna reč – </a:t>
            </a:r>
            <a:r>
              <a:rPr lang="sr-Latn-CS" b="1" dirty="0" smtClean="0"/>
              <a:t>obrazovanje</a:t>
            </a:r>
            <a:r>
              <a:rPr lang="sr-Latn-CS" dirty="0" smtClean="0"/>
              <a:t>. U </a:t>
            </a:r>
            <a:r>
              <a:rPr lang="sr-Latn-CS" dirty="0" smtClean="0"/>
              <a:t>literaturi </a:t>
            </a:r>
            <a:r>
              <a:rPr lang="sr-Latn-CS" dirty="0" smtClean="0"/>
              <a:t>na našem jeziku i dodatno pozajmljuje se reč </a:t>
            </a:r>
            <a:r>
              <a:rPr lang="sr-Latn-CS" b="1" dirty="0" smtClean="0"/>
              <a:t>Education</a:t>
            </a:r>
            <a:r>
              <a:rPr lang="sr-Latn-CS" dirty="0" smtClean="0"/>
              <a:t>, pa se umesto naših vaspitanje i obrazovanje upotrebljava samo reč </a:t>
            </a:r>
            <a:r>
              <a:rPr lang="sr-Latn-CS" b="1" dirty="0" smtClean="0"/>
              <a:t>edukacija</a:t>
            </a:r>
            <a:r>
              <a:rPr lang="sr-Latn-CS" dirty="0" smtClean="0"/>
              <a:t>. Svakako se na taj način pribegava nepotrebnoj pozajmici, koja komplikuje ionako složenu terminologiju</a:t>
            </a:r>
            <a:r>
              <a:rPr lang="sr-Latn-CS" dirty="0" smtClean="0"/>
              <a:t>, a  </a:t>
            </a:r>
            <a:r>
              <a:rPr lang="sr-Latn-CS" dirty="0" smtClean="0"/>
              <a:t>ne dobija se viši rodni pojam koji obuhvata sve ono što pojedinačno pokrivaju vaspitanje i obrazovanje.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214290"/>
            <a:ext cx="8229600" cy="60348"/>
          </a:xfrm>
        </p:spPr>
        <p:txBody>
          <a:bodyPr>
            <a:normAutofit fontScale="90000"/>
          </a:bodyPr>
          <a:lstStyle/>
          <a:p>
            <a:endParaRPr lang="en-US" dirty="0"/>
          </a:p>
        </p:txBody>
      </p:sp>
      <p:sp>
        <p:nvSpPr>
          <p:cNvPr id="3" name="Content Placeholder 2"/>
          <p:cNvSpPr>
            <a:spLocks noGrp="1"/>
          </p:cNvSpPr>
          <p:nvPr>
            <p:ph idx="1"/>
          </p:nvPr>
        </p:nvSpPr>
        <p:spPr>
          <a:xfrm>
            <a:off x="457200" y="0"/>
            <a:ext cx="8229600" cy="6126163"/>
          </a:xfrm>
        </p:spPr>
        <p:txBody>
          <a:bodyPr>
            <a:normAutofit fontScale="85000" lnSpcReduction="20000"/>
          </a:bodyPr>
          <a:lstStyle/>
          <a:p>
            <a:endParaRPr lang="sr-Latn-CS" dirty="0" smtClean="0"/>
          </a:p>
          <a:p>
            <a:pPr algn="just"/>
            <a:r>
              <a:rPr lang="sr-Latn-CS" dirty="0" smtClean="0"/>
              <a:t>Savremena pedagogija, i pored svih slabosti zbog kojih hramlje, pošla je i ide drugim pravcem razvoja od onog koji joj je predviđan i određivan. Ona ima relativno jasno omeđen predmet proučavanja, razvijenu metodologiju i iznijansiran način verifikacije saznanja u sopstvenoj praksi. </a:t>
            </a:r>
          </a:p>
          <a:p>
            <a:pPr algn="just"/>
            <a:endParaRPr lang="sr-Latn-CS" dirty="0" smtClean="0"/>
          </a:p>
          <a:p>
            <a:pPr algn="just"/>
            <a:r>
              <a:rPr lang="sr-Latn-CS" dirty="0" smtClean="0"/>
              <a:t>Njen predmet proučavanja je vaspitanje i obrazovanje kao pojava i delatnost. Ona ima relativno razvijenu metodologiju u kojoj koristi istorijsku metodu, ali koristi i druge naučne metode, kakve su deskriptivna, eksperimentalna i statistička. Upućena je na interdisciplinarna proučavanja i na povezivanje sa drugim naukama. Jedna od tih veza je i sa sociologijom obrazovanja.</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CS" dirty="0" smtClean="0"/>
              <a:t>Razvoj obrazovanja:osnovne tendencije</a:t>
            </a:r>
            <a:endParaRPr lang="en-US" dirty="0"/>
          </a:p>
        </p:txBody>
      </p:sp>
      <p:sp>
        <p:nvSpPr>
          <p:cNvPr id="3" name="Content Placeholder 2"/>
          <p:cNvSpPr>
            <a:spLocks noGrp="1"/>
          </p:cNvSpPr>
          <p:nvPr>
            <p:ph idx="1"/>
          </p:nvPr>
        </p:nvSpPr>
        <p:spPr/>
        <p:txBody>
          <a:bodyPr>
            <a:normAutofit fontScale="92500" lnSpcReduction="10000"/>
          </a:bodyPr>
          <a:lstStyle/>
          <a:p>
            <a:pPr algn="just"/>
            <a:r>
              <a:rPr lang="sr-Latn-CS" dirty="0" smtClean="0"/>
              <a:t>Istoričari vaspitanja i obrazovanja dele istoriju vaspitanja i obrazovanja na dve istorije: </a:t>
            </a:r>
          </a:p>
          <a:p>
            <a:pPr marL="514350" indent="-514350" algn="just">
              <a:buFont typeface="+mj-lt"/>
              <a:buAutoNum type="arabicPeriod"/>
            </a:pPr>
            <a:r>
              <a:rPr lang="sr-Latn-CS" dirty="0" smtClean="0"/>
              <a:t>Istorija vaspitanja i obrazovanja (samog), i</a:t>
            </a:r>
          </a:p>
          <a:p>
            <a:pPr marL="514350" indent="-514350" algn="just">
              <a:buFont typeface="+mj-lt"/>
              <a:buAutoNum type="arabicPeriod"/>
            </a:pPr>
            <a:r>
              <a:rPr lang="sr-Latn-CS" dirty="0" smtClean="0"/>
              <a:t>Istoriju teorija vaspitanja i obrazovanja.</a:t>
            </a:r>
          </a:p>
          <a:p>
            <a:pPr marL="514350" indent="-514350" algn="just"/>
            <a:r>
              <a:rPr lang="sr-Latn-CS" dirty="0" smtClean="0"/>
              <a:t>Iz perspektive nauka o vaspitanju i obrazovanju i jedna i druga istorija omogućavaju dolazak do činjenica relevantnih za naučno proučavanje vaspitanja. Zato je moguće govoriti o jednoj istoriji vaspitanja čija se proučavanja kreću na dva paralelna koloseka.</a:t>
            </a:r>
          </a:p>
          <a:p>
            <a:pPr marL="514350" indent="-514350" algn="just"/>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142852"/>
            <a:ext cx="8229600" cy="131786"/>
          </a:xfrm>
        </p:spPr>
        <p:txBody>
          <a:bodyPr>
            <a:normAutofit fontScale="90000"/>
          </a:bodyPr>
          <a:lstStyle/>
          <a:p>
            <a:endParaRPr lang="en-US"/>
          </a:p>
        </p:txBody>
      </p:sp>
      <p:sp>
        <p:nvSpPr>
          <p:cNvPr id="3" name="Content Placeholder 2"/>
          <p:cNvSpPr>
            <a:spLocks noGrp="1"/>
          </p:cNvSpPr>
          <p:nvPr>
            <p:ph idx="1"/>
          </p:nvPr>
        </p:nvSpPr>
        <p:spPr>
          <a:xfrm>
            <a:off x="457200" y="285728"/>
            <a:ext cx="8229600" cy="5840435"/>
          </a:xfrm>
        </p:spPr>
        <p:txBody>
          <a:bodyPr>
            <a:normAutofit fontScale="77500" lnSpcReduction="20000"/>
          </a:bodyPr>
          <a:lstStyle/>
          <a:p>
            <a:pPr marL="514350" indent="-514350" algn="just">
              <a:buFont typeface="+mj-lt"/>
              <a:buAutoNum type="arabicPeriod"/>
            </a:pPr>
            <a:r>
              <a:rPr lang="sr-Latn-CS" b="1" dirty="0" smtClean="0"/>
              <a:t>Istorija obrazovanja </a:t>
            </a:r>
            <a:r>
              <a:rPr lang="sr-Latn-CS" dirty="0" smtClean="0"/>
              <a:t>često se označava i kao </a:t>
            </a:r>
            <a:r>
              <a:rPr lang="sr-Latn-CS" b="1" dirty="0" smtClean="0"/>
              <a:t>istorija vaspitnih/obrazovnih ili pedagoških institucija. </a:t>
            </a:r>
            <a:r>
              <a:rPr lang="sr-Latn-CS" dirty="0" smtClean="0"/>
              <a:t>Ona proučava razvoj vaspitanja uglavnom preko vaspitno-obrazovnih sistema. Ova istorija je mnogostrana i vrlo složena. Obuhvata sve periode razvoja čoveka i razvoja društva od početka do naših dana. Istorija vaspitanja je u kontinuitetu, pa tako je moguća istorija vaspitanja u kontinuitetu, bez vremenskih prekida i praznina. </a:t>
            </a:r>
            <a:endParaRPr lang="sr-Latn-CS" dirty="0" smtClean="0"/>
          </a:p>
          <a:p>
            <a:pPr marL="514350" indent="-514350" algn="just">
              <a:buFont typeface="+mj-lt"/>
              <a:buAutoNum type="arabicPeriod"/>
            </a:pPr>
            <a:endParaRPr lang="sr-Latn-CS" dirty="0" smtClean="0"/>
          </a:p>
          <a:p>
            <a:pPr marL="514350" indent="-514350" algn="just">
              <a:buFont typeface="+mj-lt"/>
              <a:buAutoNum type="arabicPeriod"/>
            </a:pPr>
            <a:r>
              <a:rPr lang="sr-Latn-CS" b="1" dirty="0" smtClean="0"/>
              <a:t>Istorija teorija vaspitanja i obrazovanja </a:t>
            </a:r>
            <a:r>
              <a:rPr lang="sr-Latn-CS" dirty="0" smtClean="0"/>
              <a:t>označava se kao istorija pedagoških doktrina. Ona proučava pojedina učenja o vaspitanju i obrazovanju. Takva proučavanja imaju posebnu teorijsku vrednost. Doktrine velikih pedagoga i uopšte teoretičara vaspitanja kakvi su Platon, Aristotel, Komenski, Ruso,  značajan su izvor za koncipiranje savremenih teorija.</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428604"/>
            <a:ext cx="8229600" cy="5697559"/>
          </a:xfrm>
        </p:spPr>
        <p:txBody>
          <a:bodyPr>
            <a:normAutofit fontScale="70000" lnSpcReduction="20000"/>
          </a:bodyPr>
          <a:lstStyle/>
          <a:p>
            <a:pPr algn="just"/>
            <a:r>
              <a:rPr lang="sr-Latn-CS" dirty="0" smtClean="0"/>
              <a:t>Do novog veka i pojave buržoazije razvitak vaspitno-obrazovnih institucija bio je zavistan u velikoj meri od trenutnih i neposrednih istorijskih okolnosti. U razdobljima relativne stabilnosti i prosperiteta društva, kao i prosvećenosti vlasti vaspitanje i obrazovanje kao i obrazovne ustanove su beležile stabilnost, razvoj i procvat. U periodima ratova, vaspitno-obrazovne ustanove su prve stradale. U novom veku vaspitanje i vaspitno-obrazovne ustanove definitivno su stabilizovane.</a:t>
            </a:r>
          </a:p>
          <a:p>
            <a:pPr algn="just"/>
            <a:r>
              <a:rPr lang="sr-Latn-CS" dirty="0" smtClean="0"/>
              <a:t>Osnovne tendencije u razvoju obrazovanja su:</a:t>
            </a:r>
          </a:p>
          <a:p>
            <a:pPr marL="514350" indent="-514350" algn="just">
              <a:buFont typeface="+mj-lt"/>
              <a:buAutoNum type="arabicPeriod"/>
            </a:pPr>
            <a:r>
              <a:rPr lang="sr-Latn-CS" dirty="0" smtClean="0"/>
              <a:t>Artikulaci  obrazovanja</a:t>
            </a:r>
          </a:p>
          <a:p>
            <a:pPr marL="514350" indent="-514350" algn="just">
              <a:buFont typeface="+mj-lt"/>
              <a:buAutoNum type="arabicPeriod"/>
            </a:pPr>
            <a:r>
              <a:rPr lang="sr-Latn-CS" dirty="0" smtClean="0"/>
              <a:t>Institucionalizacija obrazovanja</a:t>
            </a:r>
          </a:p>
          <a:p>
            <a:pPr marL="514350" indent="-514350" algn="just">
              <a:buFont typeface="+mj-lt"/>
              <a:buAutoNum type="arabicPeriod"/>
            </a:pPr>
            <a:r>
              <a:rPr lang="sr-Latn-CS" dirty="0" smtClean="0"/>
              <a:t>Scientizacija obrazovanja</a:t>
            </a:r>
          </a:p>
          <a:p>
            <a:pPr marL="514350" indent="-514350" algn="just">
              <a:buFont typeface="+mj-lt"/>
              <a:buAutoNum type="arabicPeriod"/>
            </a:pPr>
            <a:r>
              <a:rPr lang="sr-Latn-CS" dirty="0" smtClean="0"/>
              <a:t>Diferencijacija obrazovanja</a:t>
            </a:r>
          </a:p>
          <a:p>
            <a:pPr marL="514350" indent="-514350" algn="just">
              <a:buFont typeface="+mj-lt"/>
              <a:buAutoNum type="arabicPeriod"/>
            </a:pPr>
            <a:r>
              <a:rPr lang="sr-Latn-CS" dirty="0" smtClean="0"/>
              <a:t>Justifikacija obrazovanja</a:t>
            </a:r>
          </a:p>
          <a:p>
            <a:pPr marL="514350" indent="-514350" algn="just">
              <a:buFont typeface="+mj-lt"/>
              <a:buAutoNum type="arabicPeriod"/>
            </a:pPr>
            <a:r>
              <a:rPr lang="sr-Latn-CS" dirty="0" smtClean="0"/>
              <a:t>Petrifikacija obrazovanja</a:t>
            </a:r>
          </a:p>
          <a:p>
            <a:pPr marL="514350" indent="-514350" algn="just">
              <a:buFont typeface="+mj-lt"/>
              <a:buAutoNum type="arabicPeriod"/>
            </a:pPr>
            <a:r>
              <a:rPr lang="sr-Latn-CS" dirty="0" smtClean="0"/>
              <a:t>Demokratizacija obrazovanja</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428604"/>
            <a:ext cx="8229600" cy="5697559"/>
          </a:xfrm>
        </p:spPr>
        <p:txBody>
          <a:bodyPr>
            <a:normAutofit fontScale="70000" lnSpcReduction="20000"/>
          </a:bodyPr>
          <a:lstStyle/>
          <a:p>
            <a:pPr algn="just"/>
            <a:r>
              <a:rPr lang="sr-Latn-CS" b="1" dirty="0" smtClean="0"/>
              <a:t>Artikulacija obrazovanja </a:t>
            </a:r>
            <a:r>
              <a:rPr lang="sr-Latn-CS" dirty="0" smtClean="0"/>
              <a:t>predstavlja izdavajanje obrazovanja kao delatnosti iz sklopa ostalih delatnosti</a:t>
            </a:r>
            <a:r>
              <a:rPr lang="sr-Latn-CS" dirty="0" smtClean="0"/>
              <a:t>.</a:t>
            </a:r>
          </a:p>
          <a:p>
            <a:pPr algn="just"/>
            <a:endParaRPr lang="sr-Latn-CS" dirty="0" smtClean="0"/>
          </a:p>
          <a:p>
            <a:pPr algn="just"/>
            <a:r>
              <a:rPr lang="sr-Latn-CS" b="1" dirty="0" smtClean="0"/>
              <a:t>Institucionalizacija obrazovanja </a:t>
            </a:r>
            <a:r>
              <a:rPr lang="sr-Latn-CS" dirty="0" smtClean="0"/>
              <a:t>predstavlja uvođenje obrazovanja kao procesa u posebne specijalizovane društvene institucija</a:t>
            </a:r>
            <a:r>
              <a:rPr lang="sr-Latn-CS" dirty="0" smtClean="0"/>
              <a:t>.</a:t>
            </a:r>
          </a:p>
          <a:p>
            <a:pPr algn="just"/>
            <a:endParaRPr lang="sr-Latn-CS" dirty="0" smtClean="0"/>
          </a:p>
          <a:p>
            <a:pPr algn="just"/>
            <a:r>
              <a:rPr lang="sr-Latn-CS" b="1" dirty="0" smtClean="0"/>
              <a:t>Diferencija obrazovanja </a:t>
            </a:r>
            <a:r>
              <a:rPr lang="sr-Latn-CS" dirty="0" smtClean="0"/>
              <a:t>– reč je o izdvajanju unutar vaspitno-obrazovnog sistema. Najpre se kao poseban stepen iskristalisalo osnovno obrazovanje, potom visoko, pa srednje i na kraju predškolsko</a:t>
            </a:r>
            <a:r>
              <a:rPr lang="sr-Latn-CS" dirty="0" smtClean="0"/>
              <a:t>.</a:t>
            </a:r>
          </a:p>
          <a:p>
            <a:pPr algn="just"/>
            <a:endParaRPr lang="sr-Latn-CS" dirty="0" smtClean="0"/>
          </a:p>
          <a:p>
            <a:pPr algn="just"/>
            <a:r>
              <a:rPr lang="sr-Latn-CS" b="1" dirty="0" smtClean="0"/>
              <a:t>Petrifikacija obrazovanja </a:t>
            </a:r>
            <a:r>
              <a:rPr lang="sr-Latn-CS" dirty="0" smtClean="0"/>
              <a:t>je ona osnovna tendencija u razvoju obrazovanja koja se određuje kao sklonost ustanova, pojava i aktivnosti u vaspitno-obrazovnoj delatnosti ka okamenjivanju, ka nemenjanju. Jednom stvoreni oblici ili drugi konstitutivni elementi obrazovanja teže zadržavanju.</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285728"/>
            <a:ext cx="8229600" cy="5840435"/>
          </a:xfrm>
        </p:spPr>
        <p:txBody>
          <a:bodyPr>
            <a:normAutofit fontScale="70000" lnSpcReduction="20000"/>
          </a:bodyPr>
          <a:lstStyle/>
          <a:p>
            <a:pPr algn="just"/>
            <a:r>
              <a:rPr lang="sr-Latn-CS" b="1" dirty="0" smtClean="0"/>
              <a:t>Scientizacija obrazovanja </a:t>
            </a:r>
            <a:r>
              <a:rPr lang="sr-Latn-CS" dirty="0" smtClean="0"/>
              <a:t>– Školu pak kao instituciju obrazovanja prate dve zanimljive tendencije: scientizacija i justifikacija. Pod uticajem sve većeg značaja i uloge nauke u društvu, institucije obrazovanja (škole i druge) organizuju se poštujući dostignuća nauke. Tome treba dodati i da se one bave naučnim istraživanjima</a:t>
            </a:r>
            <a:r>
              <a:rPr lang="sr-Latn-CS" dirty="0" smtClean="0"/>
              <a:t>.</a:t>
            </a:r>
          </a:p>
          <a:p>
            <a:pPr algn="just"/>
            <a:endParaRPr lang="sr-Latn-CS" dirty="0" smtClean="0"/>
          </a:p>
          <a:p>
            <a:pPr algn="just"/>
            <a:r>
              <a:rPr lang="sr-Latn-CS" b="1" dirty="0" smtClean="0"/>
              <a:t>Justifikacija obrazovanja </a:t>
            </a:r>
            <a:r>
              <a:rPr lang="sr-Latn-CS" dirty="0" smtClean="0"/>
              <a:t>– Školu je zahvatila i justifikacija, koja se iskazuje u sve većem broju normativnih akata – zakona, statuta, pravilnika i slično. Neki ovu tendenciju zovu i birokratizacija škole</a:t>
            </a:r>
            <a:r>
              <a:rPr lang="sr-Latn-CS" dirty="0" smtClean="0"/>
              <a:t>.</a:t>
            </a:r>
          </a:p>
          <a:p>
            <a:pPr algn="just"/>
            <a:endParaRPr lang="sr-Latn-CS" dirty="0" smtClean="0"/>
          </a:p>
          <a:p>
            <a:pPr algn="just"/>
            <a:r>
              <a:rPr lang="sr-Latn-CS" b="1" dirty="0" smtClean="0"/>
              <a:t>Demokratizacija obrazovanja </a:t>
            </a:r>
            <a:r>
              <a:rPr lang="sr-Latn-CS" dirty="0" smtClean="0"/>
              <a:t>-  reč je o tendenciji koja se manifestuje kao proces kojim se prevazilaze različita ograničenja u pristupu obrazovanju, ostvarivanja prava na obrazovanje i otvaraju putevi za njegovo omasovljenje na svim nivoima. Istovremeno je to i proces jačanja društvenih uticaja na politiku, finansiranje, planiranje i praksu obrazovanja celokupnog društva.</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CS" dirty="0" smtClean="0"/>
              <a:t>Istorijski tipovi odnosa obrazovanja i društva</a:t>
            </a:r>
            <a:endParaRPr lang="en-US" dirty="0"/>
          </a:p>
        </p:txBody>
      </p:sp>
      <p:sp>
        <p:nvSpPr>
          <p:cNvPr id="3" name="Content Placeholder 2"/>
          <p:cNvSpPr>
            <a:spLocks noGrp="1"/>
          </p:cNvSpPr>
          <p:nvPr>
            <p:ph idx="1"/>
          </p:nvPr>
        </p:nvSpPr>
        <p:spPr/>
        <p:txBody>
          <a:bodyPr>
            <a:normAutofit fontScale="85000" lnSpcReduction="20000"/>
          </a:bodyPr>
          <a:lstStyle/>
          <a:p>
            <a:pPr algn="just"/>
            <a:r>
              <a:rPr lang="sr-Latn-CS" dirty="0" smtClean="0"/>
              <a:t>Istorija obrazovanja, tačnije istorija vaspitno-obrazovnih ustanova, pokazuje da se zavisno od tipa društva, mogu razlikovati i različiti tipovi odnosa obrazovanja i društva. Ovi odnosi mogu da se svedu na četiri</a:t>
            </a:r>
            <a:r>
              <a:rPr lang="sr-Latn-CS" dirty="0" smtClean="0"/>
              <a:t>:</a:t>
            </a:r>
          </a:p>
          <a:p>
            <a:pPr algn="just"/>
            <a:endParaRPr lang="sr-Latn-CS" dirty="0" smtClean="0"/>
          </a:p>
          <a:p>
            <a:pPr marL="514350" indent="-514350" algn="just">
              <a:buFont typeface="+mj-lt"/>
              <a:buAutoNum type="arabicPeriod"/>
            </a:pPr>
            <a:r>
              <a:rPr lang="sr-Latn-CS" b="1" dirty="0" smtClean="0"/>
              <a:t>Obrazovanje u neposrednoj funkciji društva</a:t>
            </a:r>
          </a:p>
          <a:p>
            <a:pPr marL="514350" indent="-514350" algn="just">
              <a:buFont typeface="+mj-lt"/>
              <a:buAutoNum type="arabicPeriod"/>
            </a:pPr>
            <a:r>
              <a:rPr lang="sr-Latn-CS" b="1" dirty="0" smtClean="0"/>
              <a:t>Vaspitno-obrazovni sistem je relativno autonoman</a:t>
            </a:r>
          </a:p>
          <a:p>
            <a:pPr marL="514350" indent="-514350" algn="just">
              <a:buFont typeface="+mj-lt"/>
              <a:buAutoNum type="arabicPeriod"/>
            </a:pPr>
            <a:r>
              <a:rPr lang="sr-Latn-CS" b="1" dirty="0" smtClean="0"/>
              <a:t>Vaspitno-obrazovni sistem je u subkulturnoj podudarnosti sa socijalnim miljeom</a:t>
            </a:r>
          </a:p>
          <a:p>
            <a:pPr marL="514350" indent="-514350" algn="just">
              <a:buFont typeface="+mj-lt"/>
              <a:buAutoNum type="arabicPeriod"/>
            </a:pPr>
            <a:r>
              <a:rPr lang="sr-Latn-CS" b="1" dirty="0" smtClean="0"/>
              <a:t>Epohalna podudarnost obrazovanja i društva</a:t>
            </a:r>
            <a:endParaRPr lang="en-US" b="1"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214290"/>
            <a:ext cx="8229600" cy="5911873"/>
          </a:xfrm>
        </p:spPr>
        <p:txBody>
          <a:bodyPr>
            <a:normAutofit fontScale="92500" lnSpcReduction="20000"/>
          </a:bodyPr>
          <a:lstStyle/>
          <a:p>
            <a:pPr algn="just"/>
            <a:r>
              <a:rPr lang="sr-Latn-CS" b="1" dirty="0" smtClean="0"/>
              <a:t>Obrazovanje je neposredno u funkciji društva - </a:t>
            </a:r>
            <a:r>
              <a:rPr lang="sr-Latn-CS" dirty="0" smtClean="0"/>
              <a:t>U svim predindustrijskim društvima, vaspitanje je u funkciji društva i to neposredno. Ono je u njima delimično institucionalizovano u inače nerazvijenoj podeli rada. Društveni sistem nastoji da usladi vaspitanje s političkim, moralnim, ekonomskim, religioznim i drugim sistemima u cilju reprodukcije, ali i održanja, samog sistema. Vaspitanje omogućava egzistenciju društva</a:t>
            </a:r>
            <a:r>
              <a:rPr lang="sr-Latn-CS" dirty="0" smtClean="0"/>
              <a:t>.</a:t>
            </a:r>
          </a:p>
          <a:p>
            <a:pPr algn="just"/>
            <a:endParaRPr lang="sr-Latn-CS" dirty="0" smtClean="0"/>
          </a:p>
          <a:p>
            <a:pPr algn="just"/>
            <a:r>
              <a:rPr lang="sr-Latn-CS" b="1" dirty="0" smtClean="0"/>
              <a:t>Vaspitno-obrazovni sistem je relativni autonoman</a:t>
            </a:r>
            <a:r>
              <a:rPr lang="sr-Latn-CS" dirty="0" smtClean="0"/>
              <a:t> – U industrisjkim društvima postoji specifična samostalnost vaspitnog sistema, koja je nazvana autonomija vaspitnih isntitucija. </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428604"/>
            <a:ext cx="8229600" cy="5697559"/>
          </a:xfrm>
        </p:spPr>
        <p:txBody>
          <a:bodyPr>
            <a:normAutofit fontScale="85000" lnSpcReduction="20000"/>
          </a:bodyPr>
          <a:lstStyle/>
          <a:p>
            <a:pPr algn="just"/>
            <a:r>
              <a:rPr lang="sr-Latn-CS" b="1" dirty="0" smtClean="0"/>
              <a:t>Vaspitno-obrazovni sistem </a:t>
            </a:r>
            <a:r>
              <a:rPr lang="sr-Latn-CS" dirty="0" smtClean="0"/>
              <a:t>je u subkulturalnoj podudarnosti sa socijalnim miljeom -  to je treći tip odnosa obrazovanja i društva, u kome se pod socijalnim miljeom podrazumeva socijalno okruženje kakava su etnička, religiozna, staleška i slična. U zavisnosti od njih postoji više različitih tipova vaspitanja unutar jednog društva</a:t>
            </a:r>
            <a:r>
              <a:rPr lang="sr-Latn-CS" dirty="0" smtClean="0"/>
              <a:t>.</a:t>
            </a:r>
            <a:endParaRPr lang="sr-Latn-CS" smtClean="0"/>
          </a:p>
          <a:p>
            <a:pPr algn="just"/>
            <a:endParaRPr lang="sr-Latn-CS" dirty="0" smtClean="0"/>
          </a:p>
          <a:p>
            <a:pPr algn="just"/>
            <a:r>
              <a:rPr lang="sr-Latn-CS" b="1" dirty="0" smtClean="0"/>
              <a:t>Epohalna podudarnost obrazovanja i društva </a:t>
            </a:r>
            <a:r>
              <a:rPr lang="sr-Latn-CS" dirty="0" smtClean="0"/>
              <a:t>– reč je o podudarnosti koja se desila i dešava se u velikim vremenskim periodima ili istorijskim epohama,kao što su srednji vek, doba renesanse i savremeno doba naučno-tehnološkog progresa. Svako od navedenih doba ima neke bitne karakteristike vaspitanja koje ga obeležavaju i svako nešto zadržava od predhodnog.</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357166"/>
            <a:ext cx="8229600" cy="5768997"/>
          </a:xfrm>
        </p:spPr>
        <p:txBody>
          <a:bodyPr>
            <a:normAutofit fontScale="92500" lnSpcReduction="10000"/>
          </a:bodyPr>
          <a:lstStyle/>
          <a:p>
            <a:pPr algn="just"/>
            <a:r>
              <a:rPr lang="sr-Latn-CS" dirty="0" smtClean="0"/>
              <a:t>Pedagogija je složena nauka sastavljena od pojedinih grana i disciplina. One čine sistem pedagoških nauka. Kao i u drugim naukama u njenoj porodici osnovna je </a:t>
            </a:r>
            <a:r>
              <a:rPr lang="sr-Latn-CS" b="1" dirty="0" smtClean="0"/>
              <a:t>opšta pedagogija</a:t>
            </a:r>
            <a:r>
              <a:rPr lang="sr-Latn-CS" dirty="0" smtClean="0"/>
              <a:t>. Pošto je sistem naučnih disciplina, pedagogija sadrži bogatu riznicu misli i saznanja o vaspitanju i obrazovanju. A zato što vaspitanju prilazi globalno i celovito, manju pažnju posvećuje sociološkom, psihološkom, ekonomskom i nekim drugim aspektima vaspitanja. Na tim aspektima obrazovanja treba tražiti polja za susretanje sa drugim naukama, na sociološkom sa sociologijom vaspitanja i obrazovanja.</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214290"/>
            <a:ext cx="8229600" cy="60348"/>
          </a:xfrm>
        </p:spPr>
        <p:txBody>
          <a:bodyPr>
            <a:normAutofit fontScale="90000"/>
          </a:bodyPr>
          <a:lstStyle/>
          <a:p>
            <a:endParaRPr lang="en-US"/>
          </a:p>
        </p:txBody>
      </p:sp>
      <p:sp>
        <p:nvSpPr>
          <p:cNvPr id="3" name="Content Placeholder 2"/>
          <p:cNvSpPr>
            <a:spLocks noGrp="1"/>
          </p:cNvSpPr>
          <p:nvPr>
            <p:ph idx="1"/>
          </p:nvPr>
        </p:nvSpPr>
        <p:spPr>
          <a:xfrm>
            <a:off x="457200" y="285728"/>
            <a:ext cx="8229600" cy="5840435"/>
          </a:xfrm>
        </p:spPr>
        <p:txBody>
          <a:bodyPr>
            <a:normAutofit fontScale="85000" lnSpcReduction="10000"/>
          </a:bodyPr>
          <a:lstStyle/>
          <a:p>
            <a:pPr algn="just"/>
            <a:r>
              <a:rPr lang="sr-Latn-CS" dirty="0" smtClean="0"/>
              <a:t>Sociologija obrazovanja i pedagogija na području vaspitanja i obrazovanja u interdisciplinarnom su odnosu. Takva njihova saradnja moguća je najpre na fundamentalnim istraživanjima preobražaja procesa podruštvljavanja vaspitanja i obrazovanja u savremeno doba, a zatim i na proučavanju reformskih zahvata, popravki i poboljšanja obrazovnog školskog sistema. U svemu tome sociologija obrazovanja istražuje širu društveno-istorijsku uslovljenost obrazovanja, koje se sagledava preko značaja drugih socijalnih činilaca za funkcionisanje vaspitno-obrazovnog procesa. Pedagogija pak istražuje veze i odnose unutar vaspitnog i obrazovnog procesa, posebno se baveći praktičnom stranom vaspitno-obrazovnog postupka.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428604"/>
            <a:ext cx="8229600" cy="5697559"/>
          </a:xfrm>
        </p:spPr>
        <p:txBody>
          <a:bodyPr>
            <a:normAutofit fontScale="85000" lnSpcReduction="10000"/>
          </a:bodyPr>
          <a:lstStyle/>
          <a:p>
            <a:pPr algn="just"/>
            <a:r>
              <a:rPr lang="sr-Latn-CS" b="1" dirty="0" smtClean="0"/>
              <a:t>Sociologija obrazovanja </a:t>
            </a:r>
            <a:r>
              <a:rPr lang="sr-Latn-CS" dirty="0" smtClean="0"/>
              <a:t>je posebno povezana sa </a:t>
            </a:r>
            <a:r>
              <a:rPr lang="sr-Latn-CS" b="1" dirty="0" smtClean="0"/>
              <a:t>didaktikom</a:t>
            </a:r>
            <a:r>
              <a:rPr lang="sr-Latn-CS" dirty="0" smtClean="0"/>
              <a:t>, i pri tom je sociologija obrazovanja definisana kao </a:t>
            </a:r>
            <a:r>
              <a:rPr lang="sr-Latn-CS" b="1" dirty="0" smtClean="0"/>
              <a:t>granična disciplina</a:t>
            </a:r>
            <a:r>
              <a:rPr lang="sr-Latn-CS" dirty="0" smtClean="0"/>
              <a:t>, kao nešto između sociologije i pedagogije. Sociologija obrazovanja svojim istraživanjima omogućava didaktici diferencirani prilaz u vaspitanju i obrazovanju učenika, pri čemu se vodi računa o zahtevima i potrebama posebnih delova društva u subregiona. </a:t>
            </a:r>
            <a:r>
              <a:rPr lang="sr-Latn-CS" i="1" dirty="0" smtClean="0"/>
              <a:t>Rezultati takvih istraživanja pomažu nastavnicima u efikasnijem organizovanju nastave, čvršćem i efikasnijem povezivanju rada škole i potreba društvene sredine, organizovanju nastave sa stručnim profilima koji treba da zadovolje ne samo potrebe učenika kao pojedinaca već i potrebe uže i šire socijalne sredine.</a:t>
            </a:r>
            <a:endParaRPr lang="en-US" i="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CS" dirty="0" smtClean="0"/>
              <a:t>Sociologija obrazovanja i psihologija obrazovanja</a:t>
            </a:r>
            <a:endParaRPr lang="en-US" dirty="0"/>
          </a:p>
        </p:txBody>
      </p:sp>
      <p:sp>
        <p:nvSpPr>
          <p:cNvPr id="3" name="Content Placeholder 2"/>
          <p:cNvSpPr>
            <a:spLocks noGrp="1"/>
          </p:cNvSpPr>
          <p:nvPr>
            <p:ph idx="1"/>
          </p:nvPr>
        </p:nvSpPr>
        <p:spPr/>
        <p:txBody>
          <a:bodyPr>
            <a:normAutofit fontScale="77500" lnSpcReduction="20000"/>
          </a:bodyPr>
          <a:lstStyle/>
          <a:p>
            <a:pPr algn="just"/>
            <a:r>
              <a:rPr lang="sr-Latn-CS" dirty="0" smtClean="0"/>
              <a:t>Psihologija obrazovanja pored predagogije najstarija je nauka o vaspitanju i obrazovanju. Kao samostalna nauka konstituisala se krajem XIX veka, kada je osamdesetih godina urađeno više istraživanja pamćenja, asocijacija i senzornih sposobosti i kada su u njima primenjene eksperimentalna i kvantitativna metoda.</a:t>
            </a:r>
          </a:p>
          <a:p>
            <a:pPr algn="just"/>
            <a:endParaRPr lang="sr-Latn-CS" dirty="0" smtClean="0"/>
          </a:p>
          <a:p>
            <a:pPr algn="just"/>
            <a:r>
              <a:rPr lang="sr-Latn-CS" dirty="0" smtClean="0"/>
              <a:t>Razvoju i konstituisanju psihologije obrazovanja doprineo je broj mislilaca. Iz najranijeg perioda svakako treba pomenuti </a:t>
            </a:r>
            <a:r>
              <a:rPr lang="sr-Latn-CS" b="1" dirty="0" smtClean="0"/>
              <a:t>Aristotela</a:t>
            </a:r>
            <a:r>
              <a:rPr lang="sr-Latn-CS" dirty="0" smtClean="0"/>
              <a:t> i njegovo učenje o odnosu između čovekove prirode i procesa vaspitanja. Danas označeno kao </a:t>
            </a:r>
            <a:r>
              <a:rPr lang="sr-Latn-CS" b="1" dirty="0" smtClean="0"/>
              <a:t>nativističko</a:t>
            </a:r>
            <a:r>
              <a:rPr lang="sr-Latn-CS" dirty="0" smtClean="0"/>
              <a:t>, ono uči da postoje urođene i međusobno  nezavisne sposobnosti koje treba vežbanjem razvijati.</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285728"/>
            <a:ext cx="8229600" cy="5840435"/>
          </a:xfrm>
        </p:spPr>
        <p:txBody>
          <a:bodyPr>
            <a:normAutofit fontScale="92500" lnSpcReduction="20000"/>
          </a:bodyPr>
          <a:lstStyle/>
          <a:p>
            <a:pPr algn="just"/>
            <a:r>
              <a:rPr lang="sr-Latn-CS" dirty="0" smtClean="0"/>
              <a:t>Mnogo kasnije engleski teoetičar </a:t>
            </a:r>
            <a:r>
              <a:rPr lang="sr-Latn-CS" b="1" dirty="0" smtClean="0"/>
              <a:t>Džon Lo</a:t>
            </a:r>
            <a:r>
              <a:rPr lang="sr-Latn-CS" dirty="0" smtClean="0"/>
              <a:t>k obrazložio je sasvim suprotno stanovište, po kome detetov razum pri rođenju je </a:t>
            </a:r>
            <a:r>
              <a:rPr lang="sr-Latn-CS" b="1" dirty="0" smtClean="0"/>
              <a:t>tabula rasa, neispisana tabla, prazan list hartije</a:t>
            </a:r>
            <a:r>
              <a:rPr lang="sr-Latn-CS" dirty="0" smtClean="0"/>
              <a:t>. Na njega treba delovati, treba udarati pečate kao na neoblikovan vosak. I nije reč o podsticanju, razvoju nečega što postoji u detetovoj prirodi, već o stvaranju novoga. Bliže našem vremenu, </a:t>
            </a:r>
            <a:r>
              <a:rPr lang="sr-Latn-CS" b="1" dirty="0" smtClean="0"/>
              <a:t>F. Galton</a:t>
            </a:r>
            <a:r>
              <a:rPr lang="sr-Latn-CS" dirty="0" smtClean="0"/>
              <a:t> je doprineo učenjem o </a:t>
            </a:r>
            <a:r>
              <a:rPr lang="sr-Latn-CS" i="1" dirty="0" smtClean="0"/>
              <a:t>asocijacijama i senzornim sposobnostima</a:t>
            </a:r>
            <a:r>
              <a:rPr lang="sr-Latn-CS" dirty="0" smtClean="0"/>
              <a:t>, </a:t>
            </a:r>
            <a:r>
              <a:rPr lang="sr-Latn-CS" b="1" dirty="0" smtClean="0"/>
              <a:t>G.S.Hola</a:t>
            </a:r>
            <a:r>
              <a:rPr lang="sr-Latn-CS" dirty="0" smtClean="0"/>
              <a:t> je doprineo učenjem </a:t>
            </a:r>
            <a:r>
              <a:rPr lang="sr-Latn-CS" i="1" dirty="0" smtClean="0"/>
              <a:t>o strukturi dečijeg intelekta</a:t>
            </a:r>
            <a:r>
              <a:rPr lang="sr-Latn-CS" dirty="0" smtClean="0"/>
              <a:t>, </a:t>
            </a:r>
            <a:r>
              <a:rPr lang="sr-Latn-CS" b="1" dirty="0" smtClean="0"/>
              <a:t>H.Ebinghausa </a:t>
            </a:r>
            <a:r>
              <a:rPr lang="sr-Latn-CS" dirty="0" smtClean="0"/>
              <a:t>o </a:t>
            </a:r>
            <a:r>
              <a:rPr lang="sr-Latn-CS" i="1" dirty="0" smtClean="0"/>
              <a:t>pamćenju</a:t>
            </a:r>
            <a:r>
              <a:rPr lang="sr-Latn-CS" dirty="0" smtClean="0"/>
              <a:t>. Još malo bliže našem vremenu </a:t>
            </a:r>
            <a:r>
              <a:rPr lang="sr-Latn-CS" b="1" dirty="0" smtClean="0"/>
              <a:t>A.Bine i T.Simon</a:t>
            </a:r>
            <a:r>
              <a:rPr lang="sr-Latn-CS" dirty="0" smtClean="0"/>
              <a:t> značajno su doprineli razvoju ove nauke učinjene </a:t>
            </a:r>
            <a:r>
              <a:rPr lang="sr-Latn-CS" i="1" dirty="0" smtClean="0"/>
              <a:t>o metodi kvantitativne ocene inteligencije</a:t>
            </a:r>
            <a:r>
              <a:rPr lang="sr-Latn-CS" dirty="0" smtClean="0"/>
              <a:t>.</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397</TotalTime>
  <Words>4675</Words>
  <Application>Microsoft Office PowerPoint</Application>
  <PresentationFormat>On-screen Show (4:3)</PresentationFormat>
  <Paragraphs>190</Paragraphs>
  <Slides>47</Slides>
  <Notes>0</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Office Theme</vt:lpstr>
      <vt:lpstr>Sociologija obrazovanja i porodice II</vt:lpstr>
      <vt:lpstr>Sociologija obrazovanja i pedagogija</vt:lpstr>
      <vt:lpstr>Slide 3</vt:lpstr>
      <vt:lpstr>Slide 4</vt:lpstr>
      <vt:lpstr>Slide 5</vt:lpstr>
      <vt:lpstr>Slide 6</vt:lpstr>
      <vt:lpstr>Slide 7</vt:lpstr>
      <vt:lpstr>Sociologija obrazovanja i psihologija obrazovanja</vt:lpstr>
      <vt:lpstr>Slide 9</vt:lpstr>
      <vt:lpstr>Slide 10</vt:lpstr>
      <vt:lpstr>Sociologija obrazovanja i filozofija obrazovanja</vt:lpstr>
      <vt:lpstr>Slide 12</vt:lpstr>
      <vt:lpstr>Slide 13</vt:lpstr>
      <vt:lpstr>Sociologija obrazovanja i ekonomika obrazovanja</vt:lpstr>
      <vt:lpstr>Slide 15</vt:lpstr>
      <vt:lpstr>Slide 16</vt:lpstr>
      <vt:lpstr>Slide 17</vt:lpstr>
      <vt:lpstr>Sociologija obrazovanja i demografija</vt:lpstr>
      <vt:lpstr>Slide 19</vt:lpstr>
      <vt:lpstr>Socijalizacija-pojam i proces</vt:lpstr>
      <vt:lpstr>Slide 21</vt:lpstr>
      <vt:lpstr>Slide 22</vt:lpstr>
      <vt:lpstr>Slide 23</vt:lpstr>
      <vt:lpstr>Vaspitanje – priroda i obeležja</vt:lpstr>
      <vt:lpstr>Slide 25</vt:lpstr>
      <vt:lpstr>Obrazovanje i obrazovanost</vt:lpstr>
      <vt:lpstr>Slide 27</vt:lpstr>
      <vt:lpstr>Slide 28</vt:lpstr>
      <vt:lpstr>Slide 29</vt:lpstr>
      <vt:lpstr>Slide 30</vt:lpstr>
      <vt:lpstr>Socijalizacija – vaspitanje –obrazovanje </vt:lpstr>
      <vt:lpstr>Slide 32</vt:lpstr>
      <vt:lpstr>Vaspitanje i obrazovanje - evaluacija</vt:lpstr>
      <vt:lpstr>Slide 34</vt:lpstr>
      <vt:lpstr>Slide 35</vt:lpstr>
      <vt:lpstr>Slide 36</vt:lpstr>
      <vt:lpstr>Slide 37</vt:lpstr>
      <vt:lpstr>Vaspitanje i obrazovanje-terminološko objašnjenje</vt:lpstr>
      <vt:lpstr>Slide 39</vt:lpstr>
      <vt:lpstr>Razvoj obrazovanja:osnovne tendencije</vt:lpstr>
      <vt:lpstr>Slide 41</vt:lpstr>
      <vt:lpstr>Slide 42</vt:lpstr>
      <vt:lpstr>Slide 43</vt:lpstr>
      <vt:lpstr>Slide 44</vt:lpstr>
      <vt:lpstr>Istorijski tipovi odnosa obrazovanja i društva</vt:lpstr>
      <vt:lpstr>Slide 46</vt:lpstr>
      <vt:lpstr>Slide 47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Sociologija obrazovanja i porodice II</dc:title>
  <dc:creator>Dejan</dc:creator>
  <cp:lastModifiedBy>Mirjana</cp:lastModifiedBy>
  <cp:revision>51</cp:revision>
  <dcterms:created xsi:type="dcterms:W3CDTF">2013-02-20T12:59:48Z</dcterms:created>
  <dcterms:modified xsi:type="dcterms:W3CDTF">2019-02-24T17:48:41Z</dcterms:modified>
</cp:coreProperties>
</file>