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7" r:id="rId3"/>
    <p:sldId id="298" r:id="rId4"/>
    <p:sldId id="299" r:id="rId5"/>
    <p:sldId id="300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55FE-BCFD-4811-A9CF-B1468397A601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053A-DAFF-46AE-8BA1-8A7B8A24D4E1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553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55FE-BCFD-4811-A9CF-B1468397A601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053A-DAFF-46AE-8BA1-8A7B8A24D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109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55FE-BCFD-4811-A9CF-B1468397A601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053A-DAFF-46AE-8BA1-8A7B8A24D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425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55FE-BCFD-4811-A9CF-B1468397A601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053A-DAFF-46AE-8BA1-8A7B8A24D4E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0160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55FE-BCFD-4811-A9CF-B1468397A601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053A-DAFF-46AE-8BA1-8A7B8A24D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84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55FE-BCFD-4811-A9CF-B1468397A601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053A-DAFF-46AE-8BA1-8A7B8A24D4E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5460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55FE-BCFD-4811-A9CF-B1468397A601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053A-DAFF-46AE-8BA1-8A7B8A24D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24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55FE-BCFD-4811-A9CF-B1468397A601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053A-DAFF-46AE-8BA1-8A7B8A24D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7027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55FE-BCFD-4811-A9CF-B1468397A601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053A-DAFF-46AE-8BA1-8A7B8A24D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4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55FE-BCFD-4811-A9CF-B1468397A601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053A-DAFF-46AE-8BA1-8A7B8A24D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2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55FE-BCFD-4811-A9CF-B1468397A601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053A-DAFF-46AE-8BA1-8A7B8A24D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61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55FE-BCFD-4811-A9CF-B1468397A601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053A-DAFF-46AE-8BA1-8A7B8A24D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5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55FE-BCFD-4811-A9CF-B1468397A601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053A-DAFF-46AE-8BA1-8A7B8A24D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40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55FE-BCFD-4811-A9CF-B1468397A601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053A-DAFF-46AE-8BA1-8A7B8A24D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62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55FE-BCFD-4811-A9CF-B1468397A601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053A-DAFF-46AE-8BA1-8A7B8A24D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245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55FE-BCFD-4811-A9CF-B1468397A601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053A-DAFF-46AE-8BA1-8A7B8A24D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83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55FE-BCFD-4811-A9CF-B1468397A601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053A-DAFF-46AE-8BA1-8A7B8A24D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53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36155FE-BCFD-4811-A9CF-B1468397A601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5F7053A-DAFF-46AE-8BA1-8A7B8A24D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9571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954FCE-3D6C-4752-BC6B-0900B7CC6C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1881232"/>
          </a:xfrm>
        </p:spPr>
        <p:txBody>
          <a:bodyPr>
            <a:normAutofit/>
          </a:bodyPr>
          <a:lstStyle/>
          <a:p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Академија техничко-васпитачких струковних студија Ниш</a:t>
            </a:r>
            <a:b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Одсек Пирот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86EE81-C249-4419-AF63-B6B5364D1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1" y="2567033"/>
            <a:ext cx="10464757" cy="322416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Предавања из предмета</a:t>
            </a:r>
          </a:p>
          <a:p>
            <a:pPr marL="0" indent="0" algn="ctr">
              <a:buNone/>
            </a:pPr>
            <a:r>
              <a:rPr lang="sr-Cyrl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Развојна и педагошка психологија</a:t>
            </a:r>
          </a:p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треће предавање</a:t>
            </a: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 Мирјана Станковић-Ђорђевић,</a:t>
            </a:r>
          </a:p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проф. струковних студија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169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>
            <a:extLst>
              <a:ext uri="{FF2B5EF4-FFF2-40B4-BE49-F238E27FC236}">
                <a16:creationId xmlns:a16="http://schemas.microsoft.com/office/drawing/2014/main" id="{35CAD1D9-6DF6-445F-9BDB-8330CC5A8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98463"/>
            <a:ext cx="8534400" cy="606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400" b="1"/>
              <a:t>		</a:t>
            </a:r>
            <a:r>
              <a:rPr lang="sr-Cyrl-CS" altLang="en-US" sz="2800">
                <a:solidFill>
                  <a:srgbClr val="FFC000"/>
                </a:solidFill>
              </a:rPr>
              <a:t>Емоционални развој</a:t>
            </a:r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Дефиниције: </a:t>
            </a:r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- доживљај вредновања и субјективни однос према спољашњој средини, самом себи и другим људима,</a:t>
            </a:r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- промене у стању и активностима организма које се огледају у физиолошким променама, покретима и каракт</a:t>
            </a:r>
            <a:r>
              <a:rPr lang="en-US" altLang="en-US" sz="2000">
                <a:solidFill>
                  <a:srgbClr val="FFC000"/>
                </a:solidFill>
              </a:rPr>
              <a:t>e</a:t>
            </a:r>
            <a:r>
              <a:rPr lang="sr-Cyrl-CS" altLang="en-US" sz="2000">
                <a:solidFill>
                  <a:srgbClr val="FFC000"/>
                </a:solidFill>
              </a:rPr>
              <a:t>ристичном доживљавању</a:t>
            </a:r>
            <a:endParaRPr lang="en-US" altLang="en-US" sz="24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К. Бриџес – развој емоција,</a:t>
            </a:r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Значај емоционалног везивања за мајку </a:t>
            </a:r>
            <a:r>
              <a:rPr lang="sr-Cyrl-CS" altLang="en-US" sz="2000"/>
              <a:t>– афективна везаност; </a:t>
            </a:r>
            <a:r>
              <a:rPr lang="sr-Cyrl-CS" altLang="en-US" sz="2000">
                <a:solidFill>
                  <a:srgbClr val="FFC000"/>
                </a:solidFill>
              </a:rPr>
              <a:t>синдром хоспитализма</a:t>
            </a:r>
            <a:r>
              <a:rPr lang="sr-Cyrl-CS" altLang="en-US" sz="2000"/>
              <a:t> – када дете реално (или фигуративно – </a:t>
            </a:r>
            <a:r>
              <a:rPr lang="sr-Cyrl-CS" altLang="en-US" sz="2000">
                <a:solidFill>
                  <a:srgbClr val="FFC000"/>
                </a:solidFill>
              </a:rPr>
              <a:t>породични хоспитализам</a:t>
            </a:r>
            <a:r>
              <a:rPr lang="sr-Cyrl-CS" altLang="en-US" sz="2000"/>
              <a:t>) није уз мајку – пре треће године дуже од 3 месеца, беспомоћност, апатичност, изолованост или агресивно понашање, несхватање реалности; уз аутоагресивне или аутоеротске радње, кашњење психомоторног развоја – нарочито страдају „млађе“ структуре – говор, социјализација, подложност инфекцијама, губитак интереса за спољашњу средину, одрастају у психички нестабилне особе, са асоцијалним понашањем;</a:t>
            </a:r>
            <a:endParaRPr lang="en-US" altLang="en-US" sz="20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Карактеристике дечјих емоција – краткотрајне, интензивне, честе, површинске, спонтане;</a:t>
            </a:r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Основне емоције овог узраста: гнев, страх, радост, љубав, наклоност,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>
            <a:extLst>
              <a:ext uri="{FF2B5EF4-FFF2-40B4-BE49-F238E27FC236}">
                <a16:creationId xmlns:a16="http://schemas.microsoft.com/office/drawing/2014/main" id="{63647F50-1C29-4B5B-9065-703C4D977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950914"/>
            <a:ext cx="8458200" cy="495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400" b="1"/>
              <a:t>				</a:t>
            </a:r>
            <a:r>
              <a:rPr lang="sr-Cyrl-CS" altLang="en-US" sz="2800">
                <a:solidFill>
                  <a:srgbClr val="FFC000"/>
                </a:solidFill>
              </a:rPr>
              <a:t>Социјални развој</a:t>
            </a:r>
          </a:p>
          <a:p>
            <a:pPr algn="just"/>
            <a:endParaRPr lang="en-US" altLang="en-US" sz="2400"/>
          </a:p>
          <a:p>
            <a:pPr algn="just"/>
            <a:r>
              <a:rPr lang="sr-Cyrl-CS" altLang="en-US" sz="2400"/>
              <a:t>-</a:t>
            </a:r>
            <a:r>
              <a:rPr lang="sr-Cyrl-CS" altLang="en-US" sz="2400">
                <a:solidFill>
                  <a:srgbClr val="FFC000"/>
                </a:solidFill>
              </a:rPr>
              <a:t>Билер – типови социјалног понашања,</a:t>
            </a:r>
          </a:p>
          <a:p>
            <a:pPr algn="just"/>
            <a:endParaRPr lang="en-US" altLang="en-US" sz="2400"/>
          </a:p>
          <a:p>
            <a:pPr algn="just"/>
            <a:r>
              <a:rPr lang="sr-Cyrl-CS" altLang="en-US" sz="2400"/>
              <a:t>-</a:t>
            </a:r>
            <a:r>
              <a:rPr lang="sr-Cyrl-CS" altLang="en-US" sz="2400">
                <a:solidFill>
                  <a:srgbClr val="FFC000"/>
                </a:solidFill>
              </a:rPr>
              <a:t>Нилсен – стадијуми социјализације:</a:t>
            </a:r>
            <a:endParaRPr lang="en-US" altLang="en-US" sz="2400">
              <a:solidFill>
                <a:srgbClr val="FFC000"/>
              </a:solidFill>
            </a:endParaRPr>
          </a:p>
          <a:p>
            <a:pPr algn="just">
              <a:buFontTx/>
              <a:buAutoNum type="arabicPeriod"/>
            </a:pPr>
            <a:r>
              <a:rPr lang="sr-Cyrl-CS" altLang="en-US" sz="2400"/>
              <a:t>асоцијални стадијум - до 4. године – дете је усмерено на сопствену личност, не схвата компоненте друштва,  крај 2. год. – почетак развоја појма о сопственој личности – појава заменице „ја“, </a:t>
            </a:r>
          </a:p>
          <a:p>
            <a:pPr algn="just"/>
            <a:endParaRPr lang="en-US" altLang="en-US" sz="2400"/>
          </a:p>
          <a:p>
            <a:pPr algn="just"/>
            <a:r>
              <a:rPr lang="sr-Cyrl-CS" altLang="en-US" sz="2400">
                <a:solidFill>
                  <a:srgbClr val="FFC000"/>
                </a:solidFill>
              </a:rPr>
              <a:t>Чиниоци раног социјалног развоја: </a:t>
            </a:r>
          </a:p>
          <a:p>
            <a:pPr algn="just"/>
            <a:r>
              <a:rPr lang="sr-Cyrl-CS" altLang="en-US" sz="2400"/>
              <a:t>интелигенција детета, расположење у породици, општа социјална ситуација.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>
            <a:extLst>
              <a:ext uri="{FF2B5EF4-FFF2-40B4-BE49-F238E27FC236}">
                <a16:creationId xmlns:a16="http://schemas.microsoft.com/office/drawing/2014/main" id="{7398FB1E-7E0E-4EB6-8A40-E4CC5ADB1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33401"/>
            <a:ext cx="8686800" cy="557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Реакције на предшколску установу</a:t>
            </a:r>
            <a:r>
              <a:rPr lang="sr-Cyrl-CS" altLang="en-US" sz="2000" b="1">
                <a:solidFill>
                  <a:srgbClr val="FFC000"/>
                </a:solidFill>
              </a:rPr>
              <a:t>:</a:t>
            </a:r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/>
              <a:t>Полазак у вртић је промена која захтева прилагођавање; у процес адаптације су укључени и дете и одрасли – родитељи, васпитач и друга деца; адаптација траји </a:t>
            </a:r>
            <a:r>
              <a:rPr lang="sr-Cyrl-CS" altLang="en-US" sz="2000" b="1" u="sng">
                <a:solidFill>
                  <a:srgbClr val="FFC000"/>
                </a:solidFill>
              </a:rPr>
              <a:t>5 до 6 недеља</a:t>
            </a:r>
            <a:r>
              <a:rPr lang="sr-Cyrl-CS" altLang="en-US" sz="2000"/>
              <a:t>, наприлагођеност се код млађе деце манифестује у органској, физиолошкој сфери – одбијање хране, поремећен сан, губитак тежине, касније, и код старије деце, на психолошком плану – нервозне навике, агресивност и сл.; </a:t>
            </a:r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Чиниоци адаптације су</a:t>
            </a:r>
            <a:r>
              <a:rPr lang="sr-Cyrl-CS" altLang="en-US" sz="2000"/>
              <a:t>: личност детета, природа везе дете – породица (је ли дете развило базично поверење?), личност васпитача;</a:t>
            </a:r>
            <a:endParaRPr lang="en-US" altLang="en-US" sz="20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Предупређивање и ублажавање  адаптационих тешкоћа</a:t>
            </a:r>
            <a:r>
              <a:rPr lang="sr-Cyrl-CS" altLang="en-US" sz="2000"/>
              <a:t>: припрема детета за вртић у оквиру породице – упознавање са објектом, васпитачем, разговори о вртићу, имитативне игре, не треба застрашивати дете, родитељ би требало да на почетку буде уз дете, растанак не треба да буде „драматичан“, да се при доласку у вртић што више избегне нелагодност детета – тријажни преглед, униформа вртића, „отимање“ омиљене играчке и сл.,</a:t>
            </a:r>
            <a:endParaRPr lang="en-US" altLang="en-US" sz="2000"/>
          </a:p>
          <a:p>
            <a:pPr algn="just"/>
            <a:r>
              <a:rPr lang="sr-Cyrl-CS" altLang="en-US" sz="2000"/>
              <a:t>Потребно је да и родитељи и васпитачи буду у периоду адаптације на вртић осетљиви за потребе детета.</a:t>
            </a:r>
            <a:endParaRPr lang="en-US" altLang="en-US" sz="2000"/>
          </a:p>
          <a:p>
            <a:pPr algn="just"/>
            <a:endParaRPr lang="en-US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>
            <a:extLst>
              <a:ext uri="{FF2B5EF4-FFF2-40B4-BE49-F238E27FC236}">
                <a16:creationId xmlns:a16="http://schemas.microsoft.com/office/drawing/2014/main" id="{279561DD-0C73-405C-8EAD-A981C7EB7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84201"/>
            <a:ext cx="8382000" cy="569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/>
              <a:t>			</a:t>
            </a:r>
            <a:r>
              <a:rPr lang="sr-Cyrl-CS" altLang="en-US" sz="2400">
                <a:solidFill>
                  <a:srgbClr val="FFC000"/>
                </a:solidFill>
              </a:rPr>
              <a:t>Интелектуални развој</a:t>
            </a:r>
            <a:endParaRPr lang="en-US" altLang="en-US" sz="24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Пијаже – Женевска школа:</a:t>
            </a:r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1. сензо-моторна интелигенција </a:t>
            </a:r>
            <a:r>
              <a:rPr lang="sr-Cyrl-CS" altLang="en-US" sz="2000"/>
              <a:t>(опажајно-практична) – од рођења до краја 2. године – рефлекси, навике, секундарне кружне реакције, експериментисање, решавање пробелема „аха-доживљајем“, </a:t>
            </a:r>
            <a:r>
              <a:rPr lang="sr-Cyrl-CS" altLang="en-US" sz="2000">
                <a:solidFill>
                  <a:srgbClr val="FFC000"/>
                </a:solidFill>
              </a:rPr>
              <a:t>почетак интелектуалног развоја – 9-10. месец – константност предмета и нтенционалност,</a:t>
            </a:r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Одлике сензо-моторне интелигенције: </a:t>
            </a:r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/>
              <a:t>- статична, слабо покретна, ствари разматра једну по једну, не успевајући да ствари укупну слику, она је као успорени филм – низ статичних сличица;</a:t>
            </a:r>
            <a:endParaRPr lang="en-US" altLang="en-US" sz="2000"/>
          </a:p>
          <a:p>
            <a:pPr algn="just"/>
            <a:r>
              <a:rPr lang="sr-Cyrl-CS" altLang="en-US" sz="2000"/>
              <a:t>- усмерена на практичан успех: онога ко операционално мисли, више занимају објашњавање и разумевање – развој свести о томе како се остварују циљеви,</a:t>
            </a:r>
            <a:endParaRPr lang="en-US" altLang="en-US" sz="2000"/>
          </a:p>
          <a:p>
            <a:pPr algn="just"/>
            <a:r>
              <a:rPr lang="sr-Cyrl-CS" altLang="en-US" sz="2000"/>
              <a:t>- ограничена на стварне радње, изведене на стварним предметима, има скучен просторно-временски опсег (док симболичке радње сежу много даље) – „циљ сензо-моторне интелигенције је практичан успех, а не истина, </a:t>
            </a:r>
            <a:r>
              <a:rPr lang="sr-Cyrl-CS" altLang="en-US" sz="2000" u="sng">
                <a:solidFill>
                  <a:srgbClr val="FFC000"/>
                </a:solidFill>
              </a:rPr>
              <a:t>сензо-моторна интелигенција чини, а не мисли</a:t>
            </a:r>
            <a:r>
              <a:rPr lang="sr-Cyrl-CS" altLang="en-US" sz="2000" u="sng"/>
              <a:t>“(Пијаже),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>
            <a:extLst>
              <a:ext uri="{FF2B5EF4-FFF2-40B4-BE49-F238E27FC236}">
                <a16:creationId xmlns:a16="http://schemas.microsoft.com/office/drawing/2014/main" id="{DFEBF325-8395-4895-B1D4-5F21FE7A2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122488"/>
            <a:ext cx="8763000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2. симболичка интелигенција </a:t>
            </a:r>
            <a:r>
              <a:rPr lang="sr-Cyrl-CS" altLang="en-US" sz="2000"/>
              <a:t>– од краја 2. до 4. године – развијају се симболичке функције – </a:t>
            </a:r>
            <a:r>
              <a:rPr lang="sr-Cyrl-CS" altLang="en-US" sz="2000">
                <a:solidFill>
                  <a:srgbClr val="FFC000"/>
                </a:solidFill>
              </a:rPr>
              <a:t>говор, симболичка игра, одложена имитација,</a:t>
            </a:r>
            <a:r>
              <a:rPr lang="sr-Cyrl-CS" altLang="en-US" sz="2000"/>
              <a:t> деца су још увек под утицајем перцепције, мишљење је конкретно, анимистичко, инреверзибилно, предпојмовно.</a:t>
            </a:r>
          </a:p>
          <a:p>
            <a:pPr algn="just"/>
            <a:endParaRPr lang="en-US" altLang="en-US" sz="2000"/>
          </a:p>
          <a:p>
            <a:pPr algn="just"/>
            <a:r>
              <a:rPr lang="sr-Cyrl-CS" altLang="en-US" sz="2000"/>
              <a:t>На раном узрасту не мери се интелигенција, већ психо-моторни развој; скале : Брине-Лезин скала, скала К.Кондић.</a:t>
            </a:r>
            <a:endParaRPr lang="en-US" altLang="en-US" sz="2000"/>
          </a:p>
          <a:p>
            <a:pPr algn="just"/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>
            <a:extLst>
              <a:ext uri="{FF2B5EF4-FFF2-40B4-BE49-F238E27FC236}">
                <a16:creationId xmlns:a16="http://schemas.microsoft.com/office/drawing/2014/main" id="{DE86D8A7-9C47-494E-9443-5916FB09C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00050"/>
            <a:ext cx="8458200" cy="606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/>
              <a:t>				</a:t>
            </a:r>
            <a:r>
              <a:rPr lang="sr-Cyrl-CS" altLang="en-US" sz="2800">
                <a:solidFill>
                  <a:srgbClr val="FFC000"/>
                </a:solidFill>
              </a:rPr>
              <a:t>Развој говора</a:t>
            </a:r>
          </a:p>
          <a:p>
            <a:pPr algn="just"/>
            <a:endParaRPr lang="en-US" altLang="en-US" sz="2000"/>
          </a:p>
          <a:p>
            <a:pPr algn="just"/>
            <a:r>
              <a:rPr lang="sr-Cyrl-CS" altLang="en-US" sz="2000"/>
              <a:t>Крајем прве и почетком друге године деца проговарају; то је почетак </a:t>
            </a:r>
            <a:r>
              <a:rPr lang="sr-Cyrl-CS" altLang="en-US" sz="2000">
                <a:solidFill>
                  <a:srgbClr val="FFC000"/>
                </a:solidFill>
              </a:rPr>
              <a:t>лингвистичке – говорне фазе;</a:t>
            </a:r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/>
              <a:t>-прва реч је холо или хало-фраза, </a:t>
            </a:r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карактеристике:</a:t>
            </a:r>
            <a:r>
              <a:rPr lang="sr-Cyrl-CS" altLang="en-US" sz="2000"/>
              <a:t> има смисао, значење целе реченице, упућена некоме (најчешће мајци),емоционално је обојена, њоме дете изражава своје потребе, жеље...</a:t>
            </a:r>
            <a:endParaRPr lang="en-US" altLang="en-US" sz="20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Увећање речника- просечне  норме:</a:t>
            </a:r>
            <a:r>
              <a:rPr lang="sr-Cyrl-CS" altLang="en-US" sz="2000"/>
              <a:t>	1. год. – 3 речи,</a:t>
            </a:r>
            <a:endParaRPr lang="en-US" altLang="en-US" sz="2000"/>
          </a:p>
          <a:p>
            <a:pPr algn="just"/>
            <a:r>
              <a:rPr lang="sr-Cyrl-CS" altLang="en-US" sz="2000"/>
              <a:t>					2. год. – 272 речи,</a:t>
            </a:r>
            <a:endParaRPr lang="en-US" altLang="en-US" sz="2000"/>
          </a:p>
          <a:p>
            <a:pPr algn="just"/>
            <a:r>
              <a:rPr lang="sr-Cyrl-CS" altLang="en-US" sz="2000"/>
              <a:t>					3. год. – 896,</a:t>
            </a:r>
            <a:endParaRPr lang="en-US" altLang="en-US" sz="2000"/>
          </a:p>
          <a:p>
            <a:pPr algn="just"/>
            <a:r>
              <a:rPr lang="sr-Cyrl-CS" altLang="en-US" sz="2000"/>
              <a:t>					4. год. – 1540 ,</a:t>
            </a:r>
            <a:endParaRPr lang="en-US" altLang="en-US" sz="2000"/>
          </a:p>
          <a:p>
            <a:pPr algn="just"/>
            <a:r>
              <a:rPr lang="sr-Cyrl-CS" altLang="en-US" sz="2000"/>
              <a:t>					5. год. – преко 2 000 речи,</a:t>
            </a:r>
          </a:p>
          <a:p>
            <a:pPr algn="just"/>
            <a:endParaRPr lang="en-US" altLang="en-US" sz="2000"/>
          </a:p>
          <a:p>
            <a:pPr algn="just"/>
            <a:r>
              <a:rPr lang="sr-Cyrl-CS" altLang="en-US" sz="2000"/>
              <a:t>Просечни речник одраслог има 18 000 – 20 000 речи, док је само 850 речи потребно за основно споразумевање (Огден, према С.Васић).</a:t>
            </a:r>
          </a:p>
          <a:p>
            <a:pPr algn="just"/>
            <a:endParaRPr lang="en-US" altLang="en-US" sz="20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Развој реченице: </a:t>
            </a:r>
            <a:r>
              <a:rPr lang="sr-Cyrl-CS" altLang="en-US" sz="2000"/>
              <a:t>најпре једна реч, затим телеграфска реченица, па проста, просто-проширена, па сложена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>
            <a:extLst>
              <a:ext uri="{FF2B5EF4-FFF2-40B4-BE49-F238E27FC236}">
                <a16:creationId xmlns:a16="http://schemas.microsoft.com/office/drawing/2014/main" id="{2C10A7C3-9298-4679-BE25-EA7E9534A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230313"/>
            <a:ext cx="84582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Врсте речи: </a:t>
            </a:r>
            <a:r>
              <a:rPr lang="sr-Cyrl-CS" altLang="en-US" sz="2000"/>
              <a:t>именице (особене, па заједничке), просте везе (и, да, или...), глаголи и предлози, заменице, па придеви, апстрактне именице, бројеви, прилози (Васић С. – Говор у разреду), заменица „ја“ се употребљава крајем 2. године;</a:t>
            </a:r>
          </a:p>
          <a:p>
            <a:pPr algn="just"/>
            <a:endParaRPr lang="sr-Cyrl-CS" altLang="en-US" sz="20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Семантичка страна говора </a:t>
            </a:r>
            <a:r>
              <a:rPr lang="sr-Cyrl-CS" altLang="en-US" sz="2000"/>
              <a:t>– деца најпре разумеју (пасиван речник), затим изговарају речи (активан, експлицитан) говор;</a:t>
            </a:r>
          </a:p>
          <a:p>
            <a:pPr algn="just"/>
            <a:endParaRPr lang="sr-Cyrl-CS" altLang="en-US" sz="20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Улога социјалних чинилаца</a:t>
            </a:r>
            <a:r>
              <a:rPr lang="sr-Cyrl-CS" altLang="en-US" sz="2000"/>
              <a:t>: говорни узор, вербална и невербална средства комуникације (мимика и пантомима), значај улоге породице и васпитно-образовних установа,</a:t>
            </a:r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Богаћење речника </a:t>
            </a:r>
            <a:r>
              <a:rPr lang="sr-Cyrl-CS" altLang="en-US" sz="2000"/>
              <a:t>– уз богаћење и проширивање материјалне средине, активности и искуства детета, игра, песме, приче, важно је усвајање значења речи, а не броја речи;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4">
            <a:extLst>
              <a:ext uri="{FF2B5EF4-FFF2-40B4-BE49-F238E27FC236}">
                <a16:creationId xmlns:a16="http://schemas.microsoft.com/office/drawing/2014/main" id="{7A0D08A2-186D-4F92-9398-D85D38522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860426"/>
            <a:ext cx="8534400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400" b="1"/>
              <a:t>		</a:t>
            </a:r>
            <a:r>
              <a:rPr lang="sr-Cyrl-CS" altLang="en-US" sz="2400">
                <a:solidFill>
                  <a:srgbClr val="FFC000"/>
                </a:solidFill>
              </a:rPr>
              <a:t>Игра и ликовно изражавање</a:t>
            </a:r>
          </a:p>
          <a:p>
            <a:pPr algn="just"/>
            <a:endParaRPr lang="en-US" altLang="en-US" sz="24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Значај:</a:t>
            </a:r>
            <a:r>
              <a:rPr lang="sr-Cyrl-CS" altLang="en-US" sz="2000"/>
              <a:t> урођена, спонтана, слободна, природна дечја активност, утиче на развој целокупна дететове личности – сазнајни, социјални, емоционални, морални, физички – телесни развој, стицање искуства;</a:t>
            </a:r>
          </a:p>
          <a:p>
            <a:pPr algn="just"/>
            <a:r>
              <a:rPr lang="sr-Cyrl-CS" altLang="en-US" sz="2000"/>
              <a:t>”Кад дете одбија да се игра треба се забринути као кад неће да једе или спава” М. Клајн</a:t>
            </a:r>
            <a:endParaRPr lang="en-US" altLang="en-US" sz="2000"/>
          </a:p>
          <a:p>
            <a:pPr algn="just"/>
            <a:r>
              <a:rPr lang="sr-Cyrl-CS" altLang="en-US" sz="2000"/>
              <a:t>Игра је незаменљиво средство за упознавање дететове личности – дијагностичко-терапеутски значај,</a:t>
            </a:r>
            <a:endParaRPr lang="en-US" altLang="en-US" sz="2000"/>
          </a:p>
          <a:p>
            <a:pPr algn="just"/>
            <a:r>
              <a:rPr lang="sr-Cyrl-CS" altLang="en-US" sz="2000"/>
              <a:t>Игра је увод у радну активност.</a:t>
            </a:r>
            <a:endParaRPr lang="en-US" altLang="en-US" sz="20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Развој игре:</a:t>
            </a:r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 b="1"/>
              <a:t>Гезел:</a:t>
            </a:r>
            <a:r>
              <a:rPr lang="sr-Cyrl-CS" altLang="en-US" sz="2000"/>
              <a:t> крајем 1. месеца беба хвата предмете, 3. месец – фиксира и хвата предмет, 6. месец – игре прстима, опипава и упознаје сопствено тело и играчке, 10 месеци – развој контроле покрета палца и кажипрста, крај 1. године – експериментисање са предметима, 2. година – подражавање, вежбање.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4">
            <a:extLst>
              <a:ext uri="{FF2B5EF4-FFF2-40B4-BE49-F238E27FC236}">
                <a16:creationId xmlns:a16="http://schemas.microsoft.com/office/drawing/2014/main" id="{3FA40A32-44B5-42C3-85CB-EE5D181D1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074739"/>
            <a:ext cx="85344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/>
              <a:t>	</a:t>
            </a:r>
            <a:r>
              <a:rPr lang="sr-Cyrl-CS" altLang="en-US" sz="2000">
                <a:solidFill>
                  <a:srgbClr val="FFC000"/>
                </a:solidFill>
              </a:rPr>
              <a:t>Врсте дечјих игара – Ш. Билер:</a:t>
            </a:r>
          </a:p>
          <a:p>
            <a:pPr algn="just"/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1. функционалне игре – 1. – 2. – 3. година </a:t>
            </a:r>
            <a:r>
              <a:rPr lang="sr-Cyrl-CS" altLang="en-US" sz="2000"/>
              <a:t>– покретање главе, удова, пузање, устајање, седење, доношење, преношење, опипавање, отварање – затварање, сипање, гужвање, цепање папира, игре лоптом, вучење играчака и сл.,</a:t>
            </a:r>
            <a:endParaRPr lang="en-US" altLang="en-US" sz="20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2. рецепцијске игре – од 2. године, значајније  у 4. и 5. години</a:t>
            </a:r>
            <a:r>
              <a:rPr lang="sr-Cyrl-CS" altLang="en-US" sz="2000"/>
              <a:t>, дете је пасивно, а родитељ или неко старији га забавља – слуша музику, гледа како се нешто прави, слаже, моделује, гледа позоришну представу, филм, слуша причу, песму...</a:t>
            </a:r>
            <a:endParaRPr lang="en-US" altLang="en-US" sz="20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3. игре маште – симболичке – игре „као да...“ – од 2., значајније у 4. и 5. години</a:t>
            </a:r>
            <a:r>
              <a:rPr lang="sr-Cyrl-CS" altLang="en-US" sz="2000"/>
              <a:t> – храњење играчака, разговор са играчкама, игре улога – мама, поштара, кувара... дете имитира животне ситуације, испуњење жеља из маште,</a:t>
            </a:r>
            <a:endParaRPr lang="en-US" altLang="en-US" sz="2000"/>
          </a:p>
          <a:p>
            <a:pPr algn="just"/>
            <a:r>
              <a:rPr lang="sr-Cyrl-CS" altLang="en-US" sz="2000"/>
              <a:t>Игра је растерећење од напетости, дете треба да се што више игра; довољно игре значи отпорност и уравнотеженост</a:t>
            </a:r>
            <a:r>
              <a:rPr lang="en-US" altLang="en-US" sz="2000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>
            <a:extLst>
              <a:ext uri="{FF2B5EF4-FFF2-40B4-BE49-F238E27FC236}">
                <a16:creationId xmlns:a16="http://schemas.microsoft.com/office/drawing/2014/main" id="{FEC455EE-9DD1-458C-AC4E-0953019AB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074739"/>
            <a:ext cx="85344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72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/>
              <a:t>			</a:t>
            </a:r>
            <a:r>
              <a:rPr lang="sr-Cyrl-CS" altLang="en-US" sz="2000" b="1">
                <a:solidFill>
                  <a:srgbClr val="FFC000"/>
                </a:solidFill>
              </a:rPr>
              <a:t>Ликовно изражавање</a:t>
            </a:r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 </a:t>
            </a:r>
          </a:p>
          <a:p>
            <a:pPr algn="just"/>
            <a:r>
              <a:rPr lang="sr-Cyrl-CS" altLang="en-US" sz="2000"/>
              <a:t>– један од значајних облика изражавања дететове личности, вид игре, указује на ниво дететовог сензо-моторног развоја (касније интелигенције), има дијагностичко-терапеутски значај.</a:t>
            </a:r>
          </a:p>
          <a:p>
            <a:pPr algn="just"/>
            <a:endParaRPr lang="en-US" altLang="en-US" sz="20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Фазе у развоју ликовног изражавања:</a:t>
            </a:r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1.шкрабање – од 2. године</a:t>
            </a:r>
            <a:r>
              <a:rPr lang="sr-Cyrl-CS" altLang="en-US" sz="2000"/>
              <a:t>, уколико детету понудимо ликовни материјал, дете забавља траг који оловка оставља на папиру, као и сама моторичка активност шаке и прстију – неправилни центрипетални и центрифугални кругови, одраз нивоа развоја дететове моторике,</a:t>
            </a:r>
            <a:endParaRPr lang="en-US" altLang="en-US" sz="2000"/>
          </a:p>
          <a:p>
            <a:pPr algn="just"/>
            <a:r>
              <a:rPr lang="sr-Cyrl-CS" altLang="en-US" sz="2000"/>
              <a:t>Значај утицаја социјалне средине – подстицаји у породици, у вртићу,</a:t>
            </a:r>
            <a:endParaRPr lang="en-US" altLang="en-US" sz="20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2. случајно постигнут цртеж – од 3. године </a:t>
            </a:r>
            <a:r>
              <a:rPr lang="sr-Cyrl-CS" altLang="en-US" sz="2000"/>
              <a:t>– дете најпре нешто нацрта, а затим цртежу да име – линије су хармоничније, запажају се узорци слика.</a:t>
            </a:r>
            <a:endParaRPr lang="en-US" altLang="en-US" sz="2000"/>
          </a:p>
          <a:p>
            <a:pPr algn="just"/>
            <a:endParaRPr lang="en-US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>
            <a:extLst>
              <a:ext uri="{FF2B5EF4-FFF2-40B4-BE49-F238E27FC236}">
                <a16:creationId xmlns:a16="http://schemas.microsoft.com/office/drawing/2014/main" id="{A969DF05-B701-4DD6-86BF-248001A96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166814"/>
            <a:ext cx="84582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sr-Cyrl-CS" altLang="en-US" sz="2400" b="1"/>
              <a:t>		</a:t>
            </a:r>
            <a:r>
              <a:rPr lang="sr-Cyrl-CS" altLang="en-US" sz="2400">
                <a:solidFill>
                  <a:srgbClr val="FFC000"/>
                </a:solidFill>
              </a:rPr>
              <a:t>РАЗВОЈ ДЕЦЕ:  1. – 3. година</a:t>
            </a:r>
          </a:p>
          <a:p>
            <a:pPr algn="just"/>
            <a:endParaRPr lang="en-US" altLang="en-US" sz="20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Чиниоци развоја</a:t>
            </a:r>
            <a:r>
              <a:rPr lang="sr-Cyrl-CS" altLang="en-US" sz="2000"/>
              <a:t>: генетски и средински (здравствено стање, стандард, исхрана), индивидуални (психолошки статус)</a:t>
            </a:r>
            <a:endParaRPr lang="en-US" altLang="en-US" sz="20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Анатомско-физ</a:t>
            </a:r>
            <a:r>
              <a:rPr lang="en-US" altLang="en-US" sz="2000">
                <a:solidFill>
                  <a:srgbClr val="FFC000"/>
                </a:solidFill>
              </a:rPr>
              <a:t>и</a:t>
            </a:r>
            <a:r>
              <a:rPr lang="sr-Cyrl-CS" altLang="en-US" sz="2000">
                <a:solidFill>
                  <a:srgbClr val="FFC000"/>
                </a:solidFill>
              </a:rPr>
              <a:t>олошке карактеристике:</a:t>
            </a:r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/>
              <a:t>1. раст – период интензивног раста (до 6. године), у просеку 5-7 цм. у висину, 1,5 – 2 кг. тежине годишње,</a:t>
            </a:r>
            <a:endParaRPr lang="en-US" altLang="en-US" sz="2000"/>
          </a:p>
          <a:p>
            <a:pPr algn="just"/>
            <a:r>
              <a:rPr lang="sr-Cyrl-CS" altLang="en-US" sz="2000"/>
              <a:t>2. пропорције – дете још делује здепасто (до 6. год.), до 9. год. глава достиже максимум, расту и остали делови тела – сразмера тек у адолесценцији,</a:t>
            </a:r>
            <a:endParaRPr lang="en-US" altLang="en-US" sz="2000"/>
          </a:p>
          <a:p>
            <a:pPr algn="just"/>
            <a:r>
              <a:rPr lang="sr-Cyrl-CS" altLang="en-US" sz="2000"/>
              <a:t>3. кости – мења се број – ради сраставања и осификације, постају чвршће, коштана маса је гушћа,</a:t>
            </a:r>
            <a:endParaRPr lang="en-US" altLang="en-US" sz="2000"/>
          </a:p>
          <a:p>
            <a:pPr algn="just"/>
            <a:r>
              <a:rPr lang="sr-Cyrl-CS" altLang="en-US" sz="2000"/>
              <a:t>4. зуби – око 6. мес. први млечни, између 6 – 8.мес. – у просеку 6 зуба,</a:t>
            </a:r>
            <a:endParaRPr lang="en-US" altLang="en-US" sz="2000"/>
          </a:p>
          <a:p>
            <a:pPr algn="just"/>
            <a:r>
              <a:rPr lang="sr-Cyrl-CS" altLang="en-US" sz="2000"/>
              <a:t>5. мишићи – дужи, чвршћи, снажнији,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>
            <a:extLst>
              <a:ext uri="{FF2B5EF4-FFF2-40B4-BE49-F238E27FC236}">
                <a16:creationId xmlns:a16="http://schemas.microsoft.com/office/drawing/2014/main" id="{D73A1B13-51CA-4925-B61E-1D93B1A41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998663"/>
            <a:ext cx="8610600" cy="286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/>
              <a:t>6. срце – на рођењу у просеку 20 гр., са 5 година пет пута повећа масу,</a:t>
            </a:r>
            <a:endParaRPr lang="en-US" altLang="en-US" sz="2000"/>
          </a:p>
          <a:p>
            <a:pPr algn="just"/>
            <a:r>
              <a:rPr lang="sr-Cyrl-CS" altLang="en-US" sz="2000"/>
              <a:t>7. дисање  се стабилизује, до 6. год. комбинација трбушног и прсног дисања,</a:t>
            </a:r>
            <a:endParaRPr lang="en-US" altLang="en-US" sz="2000"/>
          </a:p>
          <a:p>
            <a:pPr algn="just"/>
            <a:r>
              <a:rPr lang="sr-Cyrl-CS" altLang="en-US" sz="2000"/>
              <a:t>8. нервни систем – 6 год. – 90% мождане масе, 9 год. – 100%, касније се развија у квалитативном смислу,</a:t>
            </a:r>
            <a:endParaRPr lang="en-US" altLang="en-US" sz="2000"/>
          </a:p>
          <a:p>
            <a:pPr algn="just"/>
            <a:r>
              <a:rPr lang="sr-Cyrl-CS" altLang="en-US" sz="2000"/>
              <a:t>9. ендокрини систем:</a:t>
            </a:r>
            <a:endParaRPr lang="en-US" altLang="en-US" sz="2000"/>
          </a:p>
          <a:p>
            <a:pPr algn="just"/>
            <a:r>
              <a:rPr lang="sr-Cyrl-CS" altLang="en-US" sz="2000"/>
              <a:t>а) хипофиза – пинеална – у бази мозга, величине лешника, има хормон раста, гонадотропни, </a:t>
            </a:r>
            <a:endParaRPr lang="en-US" altLang="en-US" sz="2000"/>
          </a:p>
          <a:p>
            <a:pPr algn="just"/>
            <a:r>
              <a:rPr lang="sr-Cyrl-CS" altLang="en-US" sz="2000"/>
              <a:t>б) тиреоидна – са обе стране душника, регулише метаболизам (веће лучење – нервоза, тахикардија, мање – успореност, млитавост, кретинизам),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>
            <a:extLst>
              <a:ext uri="{FF2B5EF4-FFF2-40B4-BE49-F238E27FC236}">
                <a16:creationId xmlns:a16="http://schemas.microsoft.com/office/drawing/2014/main" id="{CE730A00-5312-413C-846D-D705B75C6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306638"/>
            <a:ext cx="86106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/>
              <a:t>в) паратиреоидне – два пара, регулишу ниво калцијума у крви, костима, мишићима (веће лучење – млитавост, опуштеност, недостатак елана, мање – невоза),</a:t>
            </a:r>
            <a:endParaRPr lang="en-US" altLang="en-US" sz="2000"/>
          </a:p>
          <a:p>
            <a:pPr algn="just"/>
            <a:r>
              <a:rPr lang="sr-Cyrl-CS" altLang="en-US" sz="2000"/>
              <a:t>г) тимус – грудна жлезда – дечја – утиче на дечје карактеристике,</a:t>
            </a:r>
            <a:endParaRPr lang="en-US" altLang="en-US" sz="2000"/>
          </a:p>
          <a:p>
            <a:pPr algn="just"/>
            <a:r>
              <a:rPr lang="sr-Cyrl-CS" altLang="en-US" sz="2000"/>
              <a:t>д) адреналне – надбубрежне – емоционално реаговање, полно саазревање,</a:t>
            </a:r>
          </a:p>
          <a:p>
            <a:pPr algn="just"/>
            <a:r>
              <a:rPr lang="sr-Cyrl-CS" altLang="en-US" sz="2000"/>
              <a:t>ђ) гонаде – полне – активирају се тек у пубертету, дају секундарне полне карактеристике</a:t>
            </a:r>
            <a:r>
              <a:rPr lang="en-US" altLang="en-US" sz="200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">
            <a:extLst>
              <a:ext uri="{FF2B5EF4-FFF2-40B4-BE49-F238E27FC236}">
                <a16:creationId xmlns:a16="http://schemas.microsoft.com/office/drawing/2014/main" id="{174C6039-EB81-4559-8143-616528D61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016000"/>
            <a:ext cx="86868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400" b="1"/>
              <a:t>			</a:t>
            </a:r>
            <a:r>
              <a:rPr lang="sr-Cyrl-CS" altLang="en-US" sz="2400">
                <a:solidFill>
                  <a:srgbClr val="FFC000"/>
                </a:solidFill>
              </a:rPr>
              <a:t>Животни процеси</a:t>
            </a:r>
          </a:p>
          <a:p>
            <a:pPr algn="just"/>
            <a:endParaRPr lang="en-US" altLang="en-US" sz="24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1. исхрана </a:t>
            </a:r>
            <a:r>
              <a:rPr lang="sr-Cyrl-CS" altLang="en-US" sz="2000"/>
              <a:t>– од 2. год. деца једу чврсту храну, која треба да  буде богата, разноврсна; крајем 3. год.  могу да једу сами, пију, служе се дечјим прибором, апетит је променљив, не инсистирати на узимању хране,без нервозе, не ометати, могу да постоје ритуали,</a:t>
            </a:r>
            <a:endParaRPr lang="en-US" altLang="en-US" sz="20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2. сан </a:t>
            </a:r>
            <a:r>
              <a:rPr lang="sr-Cyrl-CS" altLang="en-US" sz="2000"/>
              <a:t>–просечне норме:	3 мес. – 21 сати,</a:t>
            </a:r>
            <a:endParaRPr lang="en-US" altLang="en-US" sz="2000"/>
          </a:p>
          <a:p>
            <a:pPr algn="just"/>
            <a:r>
              <a:rPr lang="sr-Cyrl-CS" altLang="en-US" sz="2000"/>
              <a:t>					6 мес. – 18 сати,</a:t>
            </a:r>
            <a:endParaRPr lang="en-US" altLang="en-US" sz="2000"/>
          </a:p>
          <a:p>
            <a:pPr algn="just"/>
            <a:r>
              <a:rPr lang="sr-Cyrl-CS" altLang="en-US" sz="2000"/>
              <a:t>					2 год. – 12,5 сати,</a:t>
            </a:r>
            <a:endParaRPr lang="en-US" altLang="en-US" sz="2000"/>
          </a:p>
          <a:p>
            <a:pPr algn="just"/>
            <a:r>
              <a:rPr lang="sr-Cyrl-CS" altLang="en-US" sz="2000"/>
              <a:t>					3 год. – 12 сати,</a:t>
            </a:r>
            <a:endParaRPr lang="en-US" altLang="en-US" sz="2000"/>
          </a:p>
          <a:p>
            <a:pPr algn="just"/>
            <a:r>
              <a:rPr lang="sr-Cyrl-CS" altLang="en-US" sz="2000"/>
              <a:t>Могу да имају дневно спавање, важна је устаљеност навика – ритуали, „прелазни објекти“,</a:t>
            </a:r>
            <a:endParaRPr lang="en-US" altLang="en-US" sz="20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3. навике чистоће </a:t>
            </a:r>
            <a:r>
              <a:rPr lang="sr-Cyrl-CS" altLang="en-US" sz="2000"/>
              <a:t>– 2. – 3. година, не навикавати на чистоћу пре 15 месеци – рано навикавање носи ризик каснијег поремећаја навика – не наваљивати, не кажњавати;</a:t>
            </a:r>
          </a:p>
        </p:txBody>
      </p:sp>
    </p:spTree>
    <p:extLst>
      <p:ext uri="{BB962C8B-B14F-4D97-AF65-F5344CB8AC3E}">
        <p14:creationId xmlns:p14="http://schemas.microsoft.com/office/powerpoint/2010/main" val="3013311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4">
            <a:extLst>
              <a:ext uri="{FF2B5EF4-FFF2-40B4-BE49-F238E27FC236}">
                <a16:creationId xmlns:a16="http://schemas.microsoft.com/office/drawing/2014/main" id="{1CEEC94E-A54F-4FD7-953F-51B59E3EC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663" y="428625"/>
            <a:ext cx="8285162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/>
              <a:t>			</a:t>
            </a:r>
            <a:r>
              <a:rPr lang="sr-Cyrl-CS" altLang="en-US" sz="2400">
                <a:solidFill>
                  <a:srgbClr val="FFC000"/>
                </a:solidFill>
              </a:rPr>
              <a:t>Развој моторике</a:t>
            </a:r>
          </a:p>
          <a:p>
            <a:pPr algn="just"/>
            <a:endParaRPr lang="en-US" altLang="en-US" sz="2000"/>
          </a:p>
          <a:p>
            <a:pPr algn="just"/>
            <a:r>
              <a:rPr lang="sr-Cyrl-CS" altLang="en-US" sz="2000"/>
              <a:t>Постоје две врсте моторних вештина:		1. крупна моторика,</a:t>
            </a:r>
            <a:endParaRPr lang="en-US" altLang="en-US" sz="2000"/>
          </a:p>
          <a:p>
            <a:pPr algn="just"/>
            <a:r>
              <a:rPr lang="sr-Cyrl-CS" altLang="en-US" sz="2000"/>
              <a:t>						2. ситна – руку</a:t>
            </a:r>
            <a:endParaRPr lang="en-US" altLang="en-US" sz="2000"/>
          </a:p>
          <a:p>
            <a:pPr algn="just"/>
            <a:r>
              <a:rPr lang="en-US" altLang="en-US" sz="2000">
                <a:solidFill>
                  <a:srgbClr val="FFC000"/>
                </a:solidFill>
              </a:rPr>
              <a:t>КОНСТАНТНОСТ РАЗВОЈНОГ РЕДА; ЦЕФАЛО-КАУДАЛНИ ПРАВАЦ </a:t>
            </a:r>
          </a:p>
          <a:p>
            <a:pPr algn="just"/>
            <a:r>
              <a:rPr lang="en-US" altLang="en-US" sz="2000">
                <a:solidFill>
                  <a:srgbClr val="FFC000"/>
                </a:solidFill>
              </a:rPr>
              <a:t>РАЗВОЈА</a:t>
            </a:r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1. Развој усправног хода:</a:t>
            </a:r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/>
              <a:t>- диже главу кад лежи потрбушке,</a:t>
            </a:r>
            <a:endParaRPr lang="en-US" altLang="en-US" sz="2000"/>
          </a:p>
          <a:p>
            <a:pPr algn="just"/>
            <a:r>
              <a:rPr lang="sr-Cyrl-CS" altLang="en-US" sz="2000"/>
              <a:t>- диже главу и груди кад лежи потрбушке,</a:t>
            </a:r>
            <a:endParaRPr lang="en-US" altLang="en-US" sz="2000"/>
          </a:p>
          <a:p>
            <a:pPr algn="just"/>
            <a:r>
              <a:rPr lang="sr-Cyrl-CS" altLang="en-US" sz="2000"/>
              <a:t>- седи у крилу,</a:t>
            </a:r>
            <a:endParaRPr lang="en-US" altLang="en-US" sz="2000"/>
          </a:p>
          <a:p>
            <a:pPr algn="just"/>
            <a:r>
              <a:rPr lang="sr-Cyrl-CS" altLang="en-US" sz="2000"/>
              <a:t>- седи придржавајући се за подлогу,</a:t>
            </a:r>
            <a:endParaRPr lang="en-US" altLang="en-US" sz="2000"/>
          </a:p>
          <a:p>
            <a:pPr algn="just"/>
            <a:r>
              <a:rPr lang="sr-Cyrl-CS" altLang="en-US" sz="2000"/>
              <a:t>- седи само,</a:t>
            </a:r>
            <a:endParaRPr lang="en-US" altLang="en-US" sz="2000"/>
          </a:p>
          <a:p>
            <a:pPr algn="just"/>
            <a:r>
              <a:rPr lang="sr-Cyrl-CS" altLang="en-US" sz="2000"/>
              <a:t>- стоји уз  нечију помоћ,</a:t>
            </a:r>
            <a:endParaRPr lang="en-US" altLang="en-US" sz="2000"/>
          </a:p>
          <a:p>
            <a:pPr algn="just"/>
            <a:r>
              <a:rPr lang="sr-Cyrl-CS" altLang="en-US" sz="2000"/>
              <a:t>- стоји, држећи се за нешто,</a:t>
            </a:r>
            <a:endParaRPr lang="en-US" altLang="en-US" sz="2000"/>
          </a:p>
          <a:p>
            <a:pPr algn="just"/>
            <a:r>
              <a:rPr lang="sr-Cyrl-CS" altLang="en-US" sz="2000"/>
              <a:t>- хода уз нечију помоћ,</a:t>
            </a:r>
            <a:endParaRPr lang="en-US" altLang="en-US" sz="2000"/>
          </a:p>
          <a:p>
            <a:pPr algn="just"/>
            <a:r>
              <a:rPr lang="sr-Cyrl-CS" altLang="en-US" sz="2000"/>
              <a:t>- усправља се у стојећи положај,</a:t>
            </a:r>
            <a:endParaRPr lang="en-US" altLang="en-US" sz="2000"/>
          </a:p>
          <a:p>
            <a:pPr algn="just"/>
            <a:r>
              <a:rPr lang="sr-Cyrl-CS" altLang="en-US" sz="2000"/>
              <a:t>- стоји само,</a:t>
            </a:r>
            <a:endParaRPr lang="en-US" altLang="en-US" sz="2000"/>
          </a:p>
          <a:p>
            <a:pPr algn="just"/>
            <a:r>
              <a:rPr lang="sr-Cyrl-CS" altLang="en-US" sz="2000"/>
              <a:t>- хода само,</a:t>
            </a:r>
            <a:endParaRPr lang="en-US" altLang="en-US" sz="2000"/>
          </a:p>
          <a:p>
            <a:pPr algn="just"/>
            <a:r>
              <a:rPr lang="sr-Cyrl-CS" altLang="en-US" sz="2000"/>
              <a:t>- усправља се и хода само.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>
            <a:extLst>
              <a:ext uri="{FF2B5EF4-FFF2-40B4-BE49-F238E27FC236}">
                <a16:creationId xmlns:a16="http://schemas.microsoft.com/office/drawing/2014/main" id="{B4A5B082-695B-418E-87D0-D7CB84EA6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306638"/>
            <a:ext cx="84582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FontTx/>
              <a:buChar char="-"/>
            </a:pPr>
            <a:r>
              <a:rPr lang="sr-Cyrl-CS" altLang="en-US" sz="2000"/>
              <a:t>2. – 3. година – усавршава ходање, трчи, пење – силази низ степенице, </a:t>
            </a:r>
          </a:p>
          <a:p>
            <a:pPr algn="just"/>
            <a:endParaRPr lang="en-US" altLang="en-US" sz="20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2. </a:t>
            </a:r>
            <a:r>
              <a:rPr lang="en-US" altLang="en-US" sz="2000">
                <a:solidFill>
                  <a:srgbClr val="FFC000"/>
                </a:solidFill>
              </a:rPr>
              <a:t>Координација фине моторике руку </a:t>
            </a:r>
          </a:p>
          <a:p>
            <a:pPr algn="just"/>
            <a:r>
              <a:rPr lang="en-US" altLang="en-US" sz="2000">
                <a:solidFill>
                  <a:srgbClr val="FFC000"/>
                </a:solidFill>
              </a:rPr>
              <a:t>- </a:t>
            </a:r>
            <a:r>
              <a:rPr lang="sr-Cyrl-CS" altLang="en-US" sz="2000">
                <a:solidFill>
                  <a:srgbClr val="FFC000"/>
                </a:solidFill>
              </a:rPr>
              <a:t>латерализација </a:t>
            </a:r>
            <a:r>
              <a:rPr lang="sr-Cyrl-CS" altLang="en-US" sz="2000"/>
              <a:t>је видна од 7 – 9. месеца – листа књигу, прецизно хвата, </a:t>
            </a:r>
            <a:r>
              <a:rPr lang="sr-Cyrl-CS" altLang="en-US" sz="2000">
                <a:solidFill>
                  <a:srgbClr val="FFC000"/>
                </a:solidFill>
              </a:rPr>
              <a:t>касније</a:t>
            </a:r>
            <a:r>
              <a:rPr lang="sr-Cyrl-CS" altLang="en-US" sz="2000"/>
              <a:t> - шарање, сецкање, низање перли, свлачи се, откопчава, зида кулу, сипа из кофице, сече дечјим маказама – покрети су мекши и елегантнији,</a:t>
            </a:r>
            <a:endParaRPr lang="en-US" altLang="en-US" sz="2000"/>
          </a:p>
          <a:p>
            <a:pPr algn="just"/>
            <a:r>
              <a:rPr lang="sr-Cyrl-CS" altLang="en-US" sz="2000"/>
              <a:t>Значајно: индивидуалне карактеристике и подстицаји околине;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>
            <a:extLst>
              <a:ext uri="{FF2B5EF4-FFF2-40B4-BE49-F238E27FC236}">
                <a16:creationId xmlns:a16="http://schemas.microsoft.com/office/drawing/2014/main" id="{7F51F6FA-9E48-4461-A3AC-AE5022B09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860426"/>
            <a:ext cx="8458200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/>
              <a:t>				</a:t>
            </a:r>
            <a:r>
              <a:rPr lang="sr-Cyrl-CS" altLang="en-US" sz="2800">
                <a:solidFill>
                  <a:srgbClr val="FFC000"/>
                </a:solidFill>
              </a:rPr>
              <a:t>Опажање</a:t>
            </a:r>
          </a:p>
          <a:p>
            <a:pPr algn="just"/>
            <a:endParaRPr lang="en-US" altLang="en-US" sz="2000"/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Слух</a:t>
            </a:r>
            <a:r>
              <a:rPr lang="sr-Cyrl-CS" altLang="en-US" sz="2000"/>
              <a:t> – усавршава се аудитивно опажање, 2 – 3. год. – ритмички слух, дете прати и производи једноставнију мелодију и ритам,</a:t>
            </a:r>
            <a:endParaRPr lang="en-US" altLang="en-US" sz="2000"/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Вид</a:t>
            </a:r>
            <a:r>
              <a:rPr lang="sr-Cyrl-CS" altLang="en-US" sz="2000"/>
              <a:t> – развија се осетљивост за боје, дефинисање боја од 3 – 4. године (пре девојчице, него дечаци),</a:t>
            </a:r>
            <a:endParaRPr lang="en-US" altLang="en-US" sz="2000"/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Укус, мирис</a:t>
            </a:r>
            <a:r>
              <a:rPr lang="sr-Cyrl-CS" altLang="en-US" sz="2000">
                <a:solidFill>
                  <a:srgbClr val="FFC000"/>
                </a:solidFill>
              </a:rPr>
              <a:t> </a:t>
            </a:r>
            <a:r>
              <a:rPr lang="sr-Cyrl-CS" altLang="en-US" sz="2000"/>
              <a:t>– развија се осетљивост, као и </a:t>
            </a:r>
            <a:r>
              <a:rPr lang="sr-Cyrl-CS" altLang="en-US" sz="2000" b="1">
                <a:solidFill>
                  <a:srgbClr val="FFC000"/>
                </a:solidFill>
              </a:rPr>
              <a:t>кинестезичка</a:t>
            </a:r>
            <a:r>
              <a:rPr lang="sr-Cyrl-CS" altLang="en-US" sz="2000"/>
              <a:t> – за контролу покрета;</a:t>
            </a:r>
            <a:endParaRPr lang="en-US" altLang="en-US" sz="2000"/>
          </a:p>
          <a:p>
            <a:pPr algn="just"/>
            <a:r>
              <a:rPr lang="sr-Cyrl-CS" altLang="en-US" sz="2000"/>
              <a:t>Опажаји су општи, нерашчлањени, дифузни, лабилни, дете меша ст</a:t>
            </a:r>
            <a:r>
              <a:rPr lang="sr-Cyrl-RS" altLang="en-US" sz="2000"/>
              <a:t>ва</a:t>
            </a:r>
            <a:r>
              <a:rPr lang="sr-Cyrl-CS" altLang="en-US" sz="2000"/>
              <a:t>рност и фантазију, од анимизма, до реализма и материјализма,</a:t>
            </a:r>
            <a:endParaRPr lang="en-US" altLang="en-US" sz="2000"/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Опажање простора </a:t>
            </a:r>
            <a:r>
              <a:rPr lang="sr-Cyrl-CS" altLang="en-US" sz="2000"/>
              <a:t>– сналази се добро на мањем растојању, где има сталност облика и величина, распознаје облике – круг, квадрат и троугао, али их не дефинише,</a:t>
            </a:r>
            <a:endParaRPr lang="en-US" altLang="en-US" sz="2000"/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Опажање времена</a:t>
            </a:r>
            <a:r>
              <a:rPr lang="sr-Cyrl-CS" altLang="en-US" sz="2000">
                <a:solidFill>
                  <a:srgbClr val="FFC000"/>
                </a:solidFill>
              </a:rPr>
              <a:t> </a:t>
            </a:r>
            <a:r>
              <a:rPr lang="sr-Cyrl-CS" altLang="en-US" sz="2000"/>
              <a:t>– није развијено, дете живи у садашњем тренутку,</a:t>
            </a:r>
            <a:endParaRPr lang="en-US" altLang="en-US" sz="2000"/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Опажање сопствене личности</a:t>
            </a:r>
            <a:r>
              <a:rPr lang="sr-Cyrl-CS" altLang="en-US" sz="2000">
                <a:solidFill>
                  <a:srgbClr val="FFC000"/>
                </a:solidFill>
              </a:rPr>
              <a:t> </a:t>
            </a:r>
            <a:r>
              <a:rPr lang="sr-Cyrl-CS" altLang="en-US" sz="2000"/>
              <a:t>– разликује делове тела, од 3. год. разликује пол, до 2. год. о себи говори у трећем лицу,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4">
            <a:extLst>
              <a:ext uri="{FF2B5EF4-FFF2-40B4-BE49-F238E27FC236}">
                <a16:creationId xmlns:a16="http://schemas.microsoft.com/office/drawing/2014/main" id="{CACFCB8F-0C81-490E-8E5A-9E0C5C7ED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231900"/>
            <a:ext cx="83820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Памћење</a:t>
            </a:r>
            <a:r>
              <a:rPr lang="sr-Cyrl-CS" altLang="en-US" sz="2000" b="1"/>
              <a:t> </a:t>
            </a:r>
            <a:r>
              <a:rPr lang="sr-Cyrl-CS" altLang="en-US" sz="2000"/>
              <a:t>– није повезано и тачно, у вези налога и активности, расте памћење вербалног и конкретног материјала, на основу асоцијација по додиру и сличности, препознавање се повећава по обиму и трајности,  од 2. год. памти особе које  није видело неколико недеља, 3. год. – неколико месци, 4. год. – годину дана, представе су целовите и ригидне,</a:t>
            </a:r>
          </a:p>
          <a:p>
            <a:pPr algn="just"/>
            <a:endParaRPr lang="en-US" altLang="en-US" sz="2000"/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Пажња</a:t>
            </a:r>
            <a:r>
              <a:rPr lang="sr-Cyrl-CS" altLang="en-US" sz="2000"/>
              <a:t> – углавном спонтана, повећава се по обиму и трајању, пажњу привлаче јаке и нове дражи, са 3. год. деца желе да заврше оно што су започела, 1 – 2. год. у игри пажња може да траји до 21.мин., са 2-3 год. до 27 мин., са три године дете може да одржава контакт истовремено са два лица,</a:t>
            </a:r>
          </a:p>
          <a:p>
            <a:pPr algn="just"/>
            <a:endParaRPr lang="en-US" altLang="en-US" sz="2000"/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Машта</a:t>
            </a:r>
            <a:r>
              <a:rPr lang="sr-Cyrl-CS" altLang="en-US" sz="2000" b="1"/>
              <a:t> </a:t>
            </a:r>
            <a:r>
              <a:rPr lang="sr-Cyrl-CS" altLang="en-US" sz="2000"/>
              <a:t>је специфичан, стваралачки начин одражавања стварности, јавља се од 2. године – замишљени предмети, разговори, игре „као да...“.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</TotalTime>
  <Words>2479</Words>
  <Application>Microsoft Office PowerPoint</Application>
  <PresentationFormat>Widescreen</PresentationFormat>
  <Paragraphs>150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Century Gothic</vt:lpstr>
      <vt:lpstr>Times New Roman</vt:lpstr>
      <vt:lpstr>Wingdings 3</vt:lpstr>
      <vt:lpstr>Slice</vt:lpstr>
      <vt:lpstr>Академија техничко-васпитачких струковних студија Ниш Одсек Пирот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2020-03-16T12:44:51Z</dcterms:created>
  <dcterms:modified xsi:type="dcterms:W3CDTF">2020-03-16T13:03:46Z</dcterms:modified>
</cp:coreProperties>
</file>