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32" r:id="rId3"/>
    <p:sldId id="333" r:id="rId4"/>
    <p:sldId id="334" r:id="rId5"/>
    <p:sldId id="335" r:id="rId6"/>
    <p:sldId id="336" r:id="rId7"/>
    <p:sldId id="337" r:id="rId8"/>
    <p:sldId id="338" r:id="rId9"/>
    <p:sldId id="339" r:id="rId10"/>
    <p:sldId id="340" r:id="rId11"/>
    <p:sldId id="341" r:id="rId12"/>
    <p:sldId id="342" r:id="rId13"/>
    <p:sldId id="343" r:id="rId14"/>
    <p:sldId id="34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602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DC93-9378-4BCA-8CA4-76F65CB32A5B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2989-7993-43E3-823B-9675C9E44945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8245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DC93-9378-4BCA-8CA4-76F65CB32A5B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2989-7993-43E3-823B-9675C9E44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399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DC93-9378-4BCA-8CA4-76F65CB32A5B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2989-7993-43E3-823B-9675C9E44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243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DC93-9378-4BCA-8CA4-76F65CB32A5B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2989-7993-43E3-823B-9675C9E4494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6973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DC93-9378-4BCA-8CA4-76F65CB32A5B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2989-7993-43E3-823B-9675C9E44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107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DC93-9378-4BCA-8CA4-76F65CB32A5B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2989-7993-43E3-823B-9675C9E4494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40722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DC93-9378-4BCA-8CA4-76F65CB32A5B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2989-7993-43E3-823B-9675C9E44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47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DC93-9378-4BCA-8CA4-76F65CB32A5B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2989-7993-43E3-823B-9675C9E44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758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DC93-9378-4BCA-8CA4-76F65CB32A5B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2989-7993-43E3-823B-9675C9E44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8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DC93-9378-4BCA-8CA4-76F65CB32A5B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2989-7993-43E3-823B-9675C9E44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7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DC93-9378-4BCA-8CA4-76F65CB32A5B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2989-7993-43E3-823B-9675C9E44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136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DC93-9378-4BCA-8CA4-76F65CB32A5B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2989-7993-43E3-823B-9675C9E44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700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DC93-9378-4BCA-8CA4-76F65CB32A5B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2989-7993-43E3-823B-9675C9E44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092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DC93-9378-4BCA-8CA4-76F65CB32A5B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2989-7993-43E3-823B-9675C9E44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894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DC93-9378-4BCA-8CA4-76F65CB32A5B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2989-7993-43E3-823B-9675C9E44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134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DC93-9378-4BCA-8CA4-76F65CB32A5B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2989-7993-43E3-823B-9675C9E44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71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DC93-9378-4BCA-8CA4-76F65CB32A5B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2989-7993-43E3-823B-9675C9E44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982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F9DDC93-9378-4BCA-8CA4-76F65CB32A5B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06C2989-7993-43E3-823B-9675C9E44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7460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954FCE-3D6C-4752-BC6B-0900B7CC6C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800"/>
            <a:ext cx="8001000" cy="1881232"/>
          </a:xfrm>
        </p:spPr>
        <p:txBody>
          <a:bodyPr>
            <a:normAutofit/>
          </a:bodyPr>
          <a:lstStyle/>
          <a:p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Академија техничко-васпитачких струковних студија Ниш</a:t>
            </a:r>
            <a:b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Одсек Пирот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86EE81-C249-4419-AF63-B6B5364D1F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1" y="2567033"/>
            <a:ext cx="10464757" cy="322416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Предавања из предмета</a:t>
            </a:r>
          </a:p>
          <a:p>
            <a:pPr marL="0" indent="0" algn="ctr">
              <a:buNone/>
            </a:pPr>
            <a:r>
              <a:rPr lang="sr-Cyrl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Развојна и педагошка психологија</a:t>
            </a:r>
          </a:p>
          <a:p>
            <a:pPr marL="0" indent="0" algn="ctr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пето предавање</a:t>
            </a:r>
          </a:p>
          <a:p>
            <a:pPr marL="0" indent="0" algn="ctr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 Мирјана Станковић-Ђорђевић,</a:t>
            </a:r>
          </a:p>
          <a:p>
            <a:pPr marL="0" indent="0" algn="ctr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проф. струковних студија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169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4">
            <a:extLst>
              <a:ext uri="{FF2B5EF4-FFF2-40B4-BE49-F238E27FC236}">
                <a16:creationId xmlns:a16="http://schemas.microsoft.com/office/drawing/2014/main" id="{5EF169EC-D14F-4795-8603-1918CDFE7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708151"/>
            <a:ext cx="8610600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Специфичности учења на предшколском узрасту:</a:t>
            </a:r>
          </a:p>
          <a:p>
            <a:pPr algn="just"/>
            <a:endParaRPr lang="en-US" altLang="en-US" sz="2000" u="sng"/>
          </a:p>
          <a:p>
            <a:pPr algn="just"/>
            <a:r>
              <a:rPr lang="sr-Cyrl-CS" altLang="en-US" sz="2000"/>
              <a:t>1. центар сазнавања постаје памћење – за дете предшколског узраста мислити, значи сналазити се у својим општим представама,</a:t>
            </a:r>
            <a:endParaRPr lang="en-US" altLang="en-US" sz="2000"/>
          </a:p>
          <a:p>
            <a:pPr algn="just"/>
            <a:r>
              <a:rPr lang="sr-Cyrl-CS" altLang="en-US" sz="2000"/>
              <a:t>2. код деце се јавља прво ефектно уопштавање, замена и преношење интереса,</a:t>
            </a:r>
            <a:endParaRPr lang="en-US" altLang="en-US" sz="2000"/>
          </a:p>
          <a:p>
            <a:pPr algn="just"/>
            <a:r>
              <a:rPr lang="sr-Cyrl-CS" altLang="en-US" sz="2000"/>
              <a:t>3. јавља се потпуно нов тип делатности – стваралачка делатност – од мисли, ка ситуацији,</a:t>
            </a:r>
            <a:endParaRPr lang="en-US" altLang="en-US" sz="2000"/>
          </a:p>
          <a:p>
            <a:pPr algn="just"/>
            <a:r>
              <a:rPr lang="sr-Cyrl-CS" altLang="en-US" sz="2000"/>
              <a:t>4. први пут се јављају етичке инстанце  и формирају етичка правила,</a:t>
            </a:r>
            <a:endParaRPr lang="en-US" altLang="en-US" sz="2000"/>
          </a:p>
          <a:p>
            <a:pPr algn="just"/>
            <a:r>
              <a:rPr lang="sr-Cyrl-CS" altLang="en-US" sz="2000"/>
              <a:t>5. формира се прва контура дететовог погледа на свет, природу, друштво, самог себе.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4">
            <a:extLst>
              <a:ext uri="{FF2B5EF4-FFF2-40B4-BE49-F238E27FC236}">
                <a16:creationId xmlns:a16="http://schemas.microsoft.com/office/drawing/2014/main" id="{E902F357-9F64-42BF-8813-A8A777C78F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403351"/>
            <a:ext cx="8534400" cy="405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	Основни облици учења:</a:t>
            </a:r>
          </a:p>
          <a:p>
            <a:pPr algn="just"/>
            <a:endParaRPr lang="en-US" altLang="en-US" sz="2000" u="sng"/>
          </a:p>
          <a:p>
            <a:pPr algn="just"/>
            <a:r>
              <a:rPr lang="sr-Cyrl-CS" altLang="en-US" sz="2000"/>
              <a:t>	Осим нижих обллика учења -  класичног условљавања, механичког учења и инструменталног условљавања, као и облика социјалног учења, на предшколском узрасту, требало би подстицати </a:t>
            </a:r>
            <a:r>
              <a:rPr lang="sr-Cyrl-CS" altLang="en-US" sz="2000" b="1">
                <a:solidFill>
                  <a:srgbClr val="FFC000"/>
                </a:solidFill>
              </a:rPr>
              <a:t>учење увиђањем </a:t>
            </a:r>
            <a:r>
              <a:rPr lang="sr-Cyrl-CS" altLang="en-US" sz="2000">
                <a:solidFill>
                  <a:srgbClr val="FFC000"/>
                </a:solidFill>
              </a:rPr>
              <a:t>– когнитивно – путем открића – стваралачко учење – учење са разумевањем:</a:t>
            </a:r>
            <a:r>
              <a:rPr lang="sr-Cyrl-CS" altLang="en-US" sz="2000"/>
              <a:t> дете би требало само да учи, открива уз помоћ датих инструкција</a:t>
            </a:r>
          </a:p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	Типови:</a:t>
            </a:r>
            <a:r>
              <a:rPr lang="sr-Cyrl-CS" altLang="en-US" sz="2000">
                <a:solidFill>
                  <a:srgbClr val="FFC000"/>
                </a:solidFill>
              </a:rPr>
              <a:t> </a:t>
            </a:r>
          </a:p>
          <a:p>
            <a:pPr lvl="1" algn="just">
              <a:buFontTx/>
              <a:buAutoNum type="arabicPeriod"/>
            </a:pPr>
            <a:r>
              <a:rPr lang="sr-Cyrl-CS" altLang="en-US" sz="2000"/>
              <a:t>кад се указује на принципе, али не и на решења, </a:t>
            </a:r>
          </a:p>
          <a:p>
            <a:pPr lvl="1" algn="just">
              <a:buFontTx/>
              <a:buAutoNum type="arabicPeriod"/>
            </a:pPr>
            <a:r>
              <a:rPr lang="sr-Cyrl-CS" altLang="en-US" sz="2000"/>
              <a:t>не излажу се принципи, али се указује на решења, </a:t>
            </a:r>
          </a:p>
          <a:p>
            <a:pPr lvl="1" algn="just">
              <a:buFontTx/>
              <a:buAutoNum type="arabicPeriod"/>
            </a:pPr>
            <a:r>
              <a:rPr lang="sr-Cyrl-CS" altLang="en-US" sz="2000"/>
              <a:t>не указује се ни на решења, ни на принципе – учење путем открића које није вођено.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4">
            <a:extLst>
              <a:ext uri="{FF2B5EF4-FFF2-40B4-BE49-F238E27FC236}">
                <a16:creationId xmlns:a16="http://schemas.microsoft.com/office/drawing/2014/main" id="{4F8BB863-4AC6-43EB-A399-912A0A7A7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598613"/>
            <a:ext cx="8458200" cy="366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400" b="1" dirty="0"/>
              <a:t>		</a:t>
            </a:r>
            <a:r>
              <a:rPr lang="sr-Cyrl-CS" altLang="en-US" sz="2400" dirty="0">
                <a:solidFill>
                  <a:srgbClr val="FFC000"/>
                </a:solidFill>
              </a:rPr>
              <a:t>Однос учења и развоја:</a:t>
            </a:r>
          </a:p>
          <a:p>
            <a:pPr algn="just"/>
            <a:endParaRPr lang="en-US" altLang="en-US" sz="2400" u="sng" dirty="0"/>
          </a:p>
          <a:p>
            <a:pPr algn="just"/>
            <a:r>
              <a:rPr lang="sr-Cyrl-CS" altLang="en-US" sz="2000" dirty="0"/>
              <a:t>Теза која је често разматрана још у филозофији – однос нативизам – емпиризам </a:t>
            </a:r>
            <a:r>
              <a:rPr lang="sr-Latn-RS" altLang="en-US" sz="2000" dirty="0"/>
              <a:t>– </a:t>
            </a:r>
            <a:r>
              <a:rPr lang="sr-Cyrl-RS" altLang="en-US" sz="2000" dirty="0"/>
              <a:t>шта је значајније – наслеђе или утицај социјалне средине</a:t>
            </a:r>
            <a:endParaRPr lang="sr-Cyrl-CS" altLang="en-US" sz="2000" dirty="0"/>
          </a:p>
          <a:p>
            <a:pPr algn="just"/>
            <a:endParaRPr lang="en-US" altLang="en-US" sz="2400" dirty="0"/>
          </a:p>
          <a:p>
            <a:pPr algn="just"/>
            <a:r>
              <a:rPr lang="sr-Cyrl-CS" altLang="en-US" sz="2000" dirty="0">
                <a:solidFill>
                  <a:srgbClr val="FFC000"/>
                </a:solidFill>
              </a:rPr>
              <a:t>18. Међународни конгрес за научну психологију у Москви – </a:t>
            </a:r>
            <a:r>
              <a:rPr lang="sr-Cyrl-CS" altLang="en-US" sz="2000" dirty="0"/>
              <a:t>анализран проблем односа учења и развоја: </a:t>
            </a:r>
          </a:p>
          <a:p>
            <a:pPr algn="just">
              <a:buFontTx/>
              <a:buChar char="-"/>
            </a:pPr>
            <a:r>
              <a:rPr lang="sr-Cyrl-CS" altLang="en-US" sz="2000" dirty="0"/>
              <a:t>дилема – да ли се законитости менталног развоја могу свести на законитости по којима се одвија процес учења или развој има сопствене, специфичне законитости; </a:t>
            </a:r>
          </a:p>
          <a:p>
            <a:pPr algn="just"/>
            <a:r>
              <a:rPr lang="sr-Cyrl-CS" altLang="en-US" sz="2000" dirty="0">
                <a:solidFill>
                  <a:srgbClr val="FFC000"/>
                </a:solidFill>
              </a:rPr>
              <a:t>да ли је развој субординиран (подређен) учењу или је обрнуто?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4">
            <a:extLst>
              <a:ext uri="{FF2B5EF4-FFF2-40B4-BE49-F238E27FC236}">
                <a16:creationId xmlns:a16="http://schemas.microsoft.com/office/drawing/2014/main" id="{9608CEFD-0401-4C83-A83D-EEAA20C17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230313"/>
            <a:ext cx="85344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Женевска школа- Пијаже  – когнитивистичка теза </a:t>
            </a:r>
          </a:p>
          <a:p>
            <a:pPr algn="just"/>
            <a:r>
              <a:rPr lang="sr-Cyrl-CS" altLang="en-US" sz="2000" dirty="0"/>
              <a:t>„Развој се одвија по сопственим законитостима (које су и биолошке и социјалне природе),</a:t>
            </a:r>
            <a:r>
              <a:rPr lang="en-US" altLang="en-US" sz="2000" dirty="0"/>
              <a:t> </a:t>
            </a:r>
            <a:r>
              <a:rPr lang="sr-Cyrl-CS" altLang="en-US" sz="2000" dirty="0"/>
              <a:t>а учење је субординирано развојном процесу до те мере да прилично може мењати своје механизме у зависности од одређеног нивоа развоја“ (Инхелдер), развој има водећу улогу, а ефикасност учења зависи од досегнутог развојног ступња ... </a:t>
            </a:r>
            <a:r>
              <a:rPr lang="sr-Cyrl-CS" altLang="en-US" sz="2000" b="1" dirty="0">
                <a:solidFill>
                  <a:srgbClr val="FFC000"/>
                </a:solidFill>
              </a:rPr>
              <a:t>учење подразумева одређен ниво развоја субјекта... </a:t>
            </a:r>
            <a:r>
              <a:rPr lang="sr-Cyrl-CS" altLang="en-US" sz="2000" dirty="0"/>
              <a:t>учење се не може извести тамо где нервни систем није оспособљен“ ( Пијаже),</a:t>
            </a:r>
          </a:p>
          <a:p>
            <a:pPr algn="just"/>
            <a:endParaRPr lang="en-US" altLang="en-US" sz="2000" dirty="0"/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Московска школа – Виготски – значај социјалних чинилаца</a:t>
            </a:r>
            <a:r>
              <a:rPr lang="sr-Cyrl-CS" altLang="en-US" sz="2000" dirty="0">
                <a:solidFill>
                  <a:srgbClr val="FFC000"/>
                </a:solidFill>
              </a:rPr>
              <a:t> </a:t>
            </a:r>
          </a:p>
          <a:p>
            <a:pPr algn="just"/>
            <a:r>
              <a:rPr lang="sr-Cyrl-CS" altLang="en-US" sz="2000" dirty="0"/>
              <a:t>– учење може убрзати развој деловањем у </a:t>
            </a:r>
            <a:r>
              <a:rPr lang="sr-Cyrl-CS" altLang="en-US" sz="2000" b="1" dirty="0">
                <a:solidFill>
                  <a:srgbClr val="FFC000"/>
                </a:solidFill>
              </a:rPr>
              <a:t>Зони наредног развоја – учење „вуче“ развој,</a:t>
            </a:r>
            <a:r>
              <a:rPr lang="sr-Cyrl-CS" altLang="en-US" sz="2000" dirty="0">
                <a:solidFill>
                  <a:srgbClr val="FFC000"/>
                </a:solidFill>
              </a:rPr>
              <a:t> </a:t>
            </a:r>
            <a:r>
              <a:rPr lang="sr-Cyrl-CS" altLang="en-US" sz="2000" dirty="0"/>
              <a:t>„психа човека има своје корене у целини у спољашњем свету и све њене структуре се могу усвојити“ (Гаљперин), развој може имати различит ток у зависности од организације активности субјекта – од учења.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4">
            <a:extLst>
              <a:ext uri="{FF2B5EF4-FFF2-40B4-BE49-F238E27FC236}">
                <a16:creationId xmlns:a16="http://schemas.microsoft.com/office/drawing/2014/main" id="{5C4FEA72-8CE2-4FBD-A051-124949F15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076098"/>
            <a:ext cx="84582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Улога васпитача у развоју способности учења код деце:</a:t>
            </a:r>
            <a:endParaRPr lang="en-US" altLang="en-US" sz="2000">
              <a:solidFill>
                <a:srgbClr val="FFC000"/>
              </a:solidFill>
            </a:endParaRPr>
          </a:p>
          <a:p>
            <a:pPr algn="just"/>
            <a:r>
              <a:rPr lang="en-US" altLang="en-US" sz="2000"/>
              <a:t>	</a:t>
            </a:r>
            <a:r>
              <a:rPr lang="sr-Cyrl-CS" altLang="en-US" sz="2000"/>
              <a:t>На предшколском узрасту дете треба да створи опште представе о свету природе, о друштву, да диференцира физичку природу, од друштвене сфере, треба детету отворити свет уметности  (речи, музике, слике),  довести га до науке, за то је веома важно искористити Зону наредног развоја – ембрионално учење или предучење.</a:t>
            </a:r>
            <a:endParaRPr lang="en-US" altLang="en-US" sz="2000"/>
          </a:p>
          <a:p>
            <a:pPr algn="just"/>
            <a:r>
              <a:rPr lang="en-US" altLang="en-US" sz="2000"/>
              <a:t>	</a:t>
            </a:r>
            <a:r>
              <a:rPr lang="sr-Cyrl-CS" altLang="en-US" sz="2000"/>
              <a:t>Васпитач треба да буде организатор активности, партнер у педагошкој комуникацији, али и стр</a:t>
            </a:r>
            <a:r>
              <a:rPr lang="en-US" altLang="en-US" sz="2000"/>
              <a:t>у</a:t>
            </a:r>
            <a:r>
              <a:rPr lang="sr-Cyrl-CS" altLang="en-US" sz="2000"/>
              <a:t>чњак за своју област. </a:t>
            </a:r>
          </a:p>
          <a:p>
            <a:pPr algn="just"/>
            <a:r>
              <a:rPr lang="en-US" altLang="en-US" sz="2000"/>
              <a:t>	</a:t>
            </a:r>
            <a:r>
              <a:rPr lang="sr-Cyrl-CS" altLang="en-US" sz="2000"/>
              <a:t>„Васпитач је посредник између могућности, потреба и интересовања деце и програма у вртићу, васпитач је „кормилар“ који ненападно помаже да се ситуација учења одвија и који се,  као скела када се зграда сагради, уклања чим зграда може сама да стоји. Радост откривања треба препустити деци, у понуђеним садржајима треба да буде за сваког по нешто, прилике за интеракцију и размену идеја.... Васпитач треба да прати и посматра децу – шта их занима, шта им је проблем, шта су им потребе...“ (Павловски)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4">
            <a:extLst>
              <a:ext uri="{FF2B5EF4-FFF2-40B4-BE49-F238E27FC236}">
                <a16:creationId xmlns:a16="http://schemas.microsoft.com/office/drawing/2014/main" id="{69F39197-59D6-4914-811A-A2EE8C129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136650"/>
            <a:ext cx="8610600" cy="458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sr-Cyrl-CS" altLang="en-US" sz="2400" dirty="0">
                <a:solidFill>
                  <a:srgbClr val="FFC000"/>
                </a:solidFill>
              </a:rPr>
              <a:t>КОГНИТИВНИ РАЗВОЈ НА </a:t>
            </a:r>
          </a:p>
          <a:p>
            <a:pPr algn="ctr"/>
            <a:r>
              <a:rPr lang="sr-Cyrl-CS" altLang="en-US" sz="2400" dirty="0">
                <a:solidFill>
                  <a:srgbClr val="FFC000"/>
                </a:solidFill>
              </a:rPr>
              <a:t>ПРЕДШКОЛСКОМ УЗРАСТУ</a:t>
            </a:r>
          </a:p>
          <a:p>
            <a:pPr algn="ctr"/>
            <a:endParaRPr lang="en-US" altLang="en-US" sz="2400" dirty="0">
              <a:solidFill>
                <a:srgbClr val="FFC000"/>
              </a:solidFill>
            </a:endParaRPr>
          </a:p>
          <a:p>
            <a:pPr algn="just"/>
            <a:r>
              <a:rPr lang="sr-Cyrl-CS" altLang="en-US" sz="2000" dirty="0"/>
              <a:t>„На предшколском узрасту почиње основна социјализација, прикупљање когнитивних искустава и стварање оптималних услова за развијање виших менталних функција“ (Маринковић)</a:t>
            </a:r>
            <a:endParaRPr lang="en-US" altLang="en-US" sz="2000" dirty="0"/>
          </a:p>
          <a:p>
            <a:pPr algn="just"/>
            <a:r>
              <a:rPr lang="sr-Cyrl-CS" altLang="en-US" sz="2000" dirty="0"/>
              <a:t>„На предшколском узрасту деца уче „спонтано-реактивно“ и у оној мери у којој је програм васпитача и његов програм“ (Виготски)</a:t>
            </a:r>
            <a:endParaRPr lang="en-US" altLang="en-US" sz="2000" dirty="0"/>
          </a:p>
          <a:p>
            <a:pPr algn="just"/>
            <a:r>
              <a:rPr lang="sr-Cyrl-CS" altLang="en-US" sz="2000" dirty="0"/>
              <a:t>„Изгледа да је најприхватљивије схватање по коме су опажање и мишљење два краја континуума когнитвног развоја“ (Тарнер)</a:t>
            </a:r>
            <a:endParaRPr lang="en-US" altLang="en-US" sz="2000" dirty="0"/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Веза мишљења и говора</a:t>
            </a:r>
            <a:r>
              <a:rPr lang="sr-Cyrl-CS" altLang="en-US" sz="2000" b="1" dirty="0"/>
              <a:t>:  </a:t>
            </a:r>
            <a:r>
              <a:rPr lang="sr-Cyrl-CS" altLang="en-US" sz="2000" dirty="0"/>
              <a:t>когнитивни развој има спирални ток, постоји узајамна условљеност мишљења и говора, различитог су порекла – у једној тачки развоја детета се сустичу када говор постаје рационалан, а мишљење  вербално – организација когнитивних функција на вишем нивоу“ - Виготски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4">
            <a:extLst>
              <a:ext uri="{FF2B5EF4-FFF2-40B4-BE49-F238E27FC236}">
                <a16:creationId xmlns:a16="http://schemas.microsoft.com/office/drawing/2014/main" id="{DFD1FE5F-DFBD-43E8-8D3F-661D4F996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41351"/>
            <a:ext cx="8610600" cy="557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Развој опажања:</a:t>
            </a:r>
          </a:p>
          <a:p>
            <a:pPr algn="just"/>
            <a:endParaRPr lang="en-US" altLang="en-US" sz="2000" dirty="0">
              <a:solidFill>
                <a:srgbClr val="FFC000"/>
              </a:solidFill>
            </a:endParaRPr>
          </a:p>
          <a:p>
            <a:pPr algn="just"/>
            <a:r>
              <a:rPr lang="sr-Cyrl-CS" altLang="en-US" sz="2000" dirty="0">
                <a:solidFill>
                  <a:srgbClr val="FFC000"/>
                </a:solidFill>
              </a:rPr>
              <a:t>	Дефиниција:</a:t>
            </a:r>
            <a:r>
              <a:rPr lang="sr-Cyrl-CS" altLang="en-US" sz="2000" dirty="0"/>
              <a:t> најједноставнији когнитивни процес – непосредно чулно сазнање, свест о томе да дражи делују на нас – процес опажања се током периода раног детињства развија и усавршава, под утицајем практичног искуства и учењем. На почетку, на рођењу, дете је преплављено дражима из спољашње средине, касније, опажање постаје усмерено.</a:t>
            </a:r>
          </a:p>
          <a:p>
            <a:pPr algn="just"/>
            <a:endParaRPr lang="en-US" altLang="en-US" sz="2000" dirty="0"/>
          </a:p>
          <a:p>
            <a:pPr algn="just">
              <a:buFontTx/>
              <a:buAutoNum type="arabicPeriod"/>
            </a:pPr>
            <a:r>
              <a:rPr lang="sr-Cyrl-CS" altLang="en-US" sz="2000" dirty="0">
                <a:solidFill>
                  <a:srgbClr val="FFC000"/>
                </a:solidFill>
              </a:rPr>
              <a:t>разликовање боја </a:t>
            </a:r>
            <a:r>
              <a:rPr lang="sr-Cyrl-CS" altLang="en-US" sz="2000" dirty="0"/>
              <a:t>– бебе разликују боје од 3. месеца, деца прво опажају, затим именују боје - основне од 4. године, прелазне од 5-6. године, најпре девојчице, касније дечаци;</a:t>
            </a:r>
          </a:p>
          <a:p>
            <a:pPr algn="just"/>
            <a:endParaRPr lang="en-US" altLang="en-US" sz="2000" dirty="0"/>
          </a:p>
          <a:p>
            <a:pPr algn="just"/>
            <a:r>
              <a:rPr lang="sr-Cyrl-CS" altLang="en-US" sz="2000" dirty="0">
                <a:solidFill>
                  <a:srgbClr val="FFC000"/>
                </a:solidFill>
              </a:rPr>
              <a:t>2. опажање облика </a:t>
            </a:r>
            <a:r>
              <a:rPr lang="sr-Cyrl-CS" altLang="en-US" sz="2000" dirty="0"/>
              <a:t>– 2. година путем покушаја и погрешака, од 3. визуелним упоређивањем облика, које је све прецизније са узрастом, 5 година - успешније је у визуелној перцепцији, него у моторичкој манипулацији – Кац – истраживање односа боја и облика – са 3 године деца предмете слажу по боји, после 5.</a:t>
            </a:r>
            <a:r>
              <a:rPr lang="sr-Latn-RS" altLang="en-US" sz="2000" dirty="0"/>
              <a:t> </a:t>
            </a:r>
            <a:r>
              <a:rPr lang="sr-Cyrl-CS" altLang="en-US" sz="2000" dirty="0"/>
              <a:t>-  по облику; опажање је усмерено на целину, тек касније се врши анализа делова;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4">
            <a:extLst>
              <a:ext uri="{FF2B5EF4-FFF2-40B4-BE49-F238E27FC236}">
                <a16:creationId xmlns:a16="http://schemas.microsoft.com/office/drawing/2014/main" id="{DF37FA3D-4947-4953-B632-B4E959F8F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252539"/>
            <a:ext cx="8458200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dirty="0">
                <a:solidFill>
                  <a:srgbClr val="FFC000"/>
                </a:solidFill>
              </a:rPr>
              <a:t>3. сналажење у простору </a:t>
            </a:r>
            <a:r>
              <a:rPr lang="sr-Cyrl-CS" altLang="en-US" sz="2000" dirty="0"/>
              <a:t>– захваљујући процесима акомодације и конвергенције и покретима очију, употреби руке, дете се најпре сналази на сопственом телу, затим у правцу </a:t>
            </a:r>
            <a:r>
              <a:rPr lang="sr-Cyrl-RS" altLang="en-US" sz="2000" dirty="0"/>
              <a:t>у</a:t>
            </a:r>
            <a:r>
              <a:rPr lang="sr-Cyrl-CS" altLang="en-US" sz="2000" dirty="0"/>
              <a:t> коме гледа пружа руку - „досезање“, што је значајно за развој визуелно-моторних веза, у сналажењу помажу и вербални изрази „горе-доле, испред-иза, у средини...“, сналажење на ближим предметима преноси се на удаљене  и при томе дете греши – 4 – 5. година - брдо се смањује када се дете удаљава или повећава ако се дете приближава – субјективност у опажању;</a:t>
            </a:r>
          </a:p>
          <a:p>
            <a:pPr algn="just"/>
            <a:endParaRPr lang="en-US" altLang="en-US" sz="2000" dirty="0"/>
          </a:p>
          <a:p>
            <a:pPr algn="just"/>
            <a:r>
              <a:rPr lang="sr-Cyrl-CS" altLang="en-US" sz="2000" dirty="0">
                <a:solidFill>
                  <a:srgbClr val="FFC000"/>
                </a:solidFill>
              </a:rPr>
              <a:t>4. опажање квантитативних односа </a:t>
            </a:r>
            <a:r>
              <a:rPr lang="sr-Cyrl-CS" altLang="en-US" sz="2000" dirty="0"/>
              <a:t>– значајно за савладавање појма броја, са 5 година деца решавају задатке на основу визуелне кореспонденције (Пијажеови експерименти: пр. постављање стола – једном подметачу – једно јаје – однос један – према један), нема повратних операција, искуство и вежба су значајни;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4">
            <a:extLst>
              <a:ext uri="{FF2B5EF4-FFF2-40B4-BE49-F238E27FC236}">
                <a16:creationId xmlns:a16="http://schemas.microsoft.com/office/drawing/2014/main" id="{92755962-C3DA-42E8-A0A1-D6BB8D9036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708151"/>
            <a:ext cx="8534400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dirty="0">
                <a:solidFill>
                  <a:srgbClr val="FFC000"/>
                </a:solidFill>
              </a:rPr>
              <a:t>5. акустичка осетљивост </a:t>
            </a:r>
            <a:r>
              <a:rPr lang="sr-Cyrl-CS" altLang="en-US" sz="2000" dirty="0"/>
              <a:t>– испитивања Леонтјева – код деце се прво развија говорни (фонемски) слух око 3. године, затим музички (за разликовање висине тона) око 5. године – у вежбању дете користи, осим слуха, и друге рецепторе – вид или моторику;</a:t>
            </a:r>
          </a:p>
          <a:p>
            <a:pPr algn="just"/>
            <a:endParaRPr lang="en-US" altLang="en-US" sz="2000" dirty="0"/>
          </a:p>
          <a:p>
            <a:pPr algn="just"/>
            <a:r>
              <a:rPr lang="sr-Cyrl-CS" altLang="en-US" sz="2000" dirty="0">
                <a:solidFill>
                  <a:srgbClr val="FFC000"/>
                </a:solidFill>
              </a:rPr>
              <a:t>6. опажање времена </a:t>
            </a:r>
            <a:r>
              <a:rPr lang="sr-Cyrl-CS" altLang="en-US" sz="2000" dirty="0"/>
              <a:t>– дете не зна да процењије трајање сопствених активности, не сналази се у временским релацијама, боље се сналази дању, него ноћу, најпре од дана у седмици схвата суботу и недељу, па остале дане, дете предшколског узраста живи у садашњем тренутку, касније се пројектује  у непосредну будућност, најтеже схвата прошлост – са 7 година, и ту је присутна субјективност;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4">
            <a:extLst>
              <a:ext uri="{FF2B5EF4-FFF2-40B4-BE49-F238E27FC236}">
                <a16:creationId xmlns:a16="http://schemas.microsoft.com/office/drawing/2014/main" id="{AF46DDAB-0697-44B5-879E-DF53F38F1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114426"/>
            <a:ext cx="8458200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b="1" dirty="0"/>
              <a:t>				</a:t>
            </a:r>
            <a:r>
              <a:rPr lang="sr-Cyrl-CS" altLang="en-US" sz="2000" b="1" dirty="0">
                <a:solidFill>
                  <a:srgbClr val="FFC000"/>
                </a:solidFill>
              </a:rPr>
              <a:t>Памћење</a:t>
            </a:r>
          </a:p>
          <a:p>
            <a:pPr algn="just"/>
            <a:endParaRPr lang="en-US" altLang="en-US" sz="2000" dirty="0">
              <a:solidFill>
                <a:srgbClr val="FFC000"/>
              </a:solidFill>
            </a:endParaRPr>
          </a:p>
          <a:p>
            <a:pPr algn="just"/>
            <a:r>
              <a:rPr lang="sr-Cyrl-CS" altLang="en-US" sz="2000" dirty="0">
                <a:solidFill>
                  <a:srgbClr val="FFC000"/>
                </a:solidFill>
              </a:rPr>
              <a:t>Дефиниција: Трајање промена насталих учењем </a:t>
            </a:r>
          </a:p>
          <a:p>
            <a:pPr algn="just"/>
            <a:r>
              <a:rPr lang="sr-Cyrl-CS" altLang="en-US" sz="2000" dirty="0"/>
              <a:t>На предшколском  узрасту памћење је спонтано и ненамерно, најчешће непосредно памћење, захваљујући одраслима развија се и намерно памћење (захтеви који се постављају пред децу), значајно је још и дечје искуство и активност; користе и помоћ приликом запамћивања – вербализација, класификације; од 6. године се развија логичко памћење, мада је присутно и механичко; </a:t>
            </a:r>
          </a:p>
          <a:p>
            <a:pPr algn="just"/>
            <a:r>
              <a:rPr lang="sr-Cyrl-CS" altLang="en-US" sz="2000" dirty="0"/>
              <a:t>- статистички подаци говоре да са 4 године деца памте одједном 2 елемента, а од 10 – 15 понављања могу да запамте 4 елемента, са узрастом се број запамћених елемената повећава – са 5 година памте 5 елемента, са 7 – 7 елемената или реченицу од 16 смислених слогова (Смиљанић и Толичич, 1996), у памћењу се ослањају на опажајне моменте, памћење је обојено емоционално, ниво развоја говора је значајан за памћење;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4">
            <a:extLst>
              <a:ext uri="{FF2B5EF4-FFF2-40B4-BE49-F238E27FC236}">
                <a16:creationId xmlns:a16="http://schemas.microsoft.com/office/drawing/2014/main" id="{79EDD6C1-3500-445E-B258-B582B4B63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846264"/>
            <a:ext cx="853440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Чиниоци </a:t>
            </a:r>
            <a:r>
              <a:rPr lang="sr-Cyrl-CS" altLang="en-US" sz="2000"/>
              <a:t>од којих зависи памћење: развој говора, интересовање, концентрација, разумевање, способност памћења; </a:t>
            </a:r>
          </a:p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тешкоће у памћењу</a:t>
            </a:r>
            <a:r>
              <a:rPr lang="sr-Cyrl-CS" altLang="en-US" sz="2000">
                <a:solidFill>
                  <a:srgbClr val="FFC000"/>
                </a:solidFill>
              </a:rPr>
              <a:t> </a:t>
            </a:r>
            <a:r>
              <a:rPr lang="sr-Cyrl-CS" altLang="en-US" sz="2000"/>
              <a:t>имају нервозна, напета деца, деца која неће да обнављају, имају мали речник, ниску интелигенцију, већ на предшкоском узрасту почињу да се издвајају </a:t>
            </a:r>
            <a:r>
              <a:rPr lang="sr-Cyrl-CS" altLang="en-US" sz="2000" b="1">
                <a:solidFill>
                  <a:srgbClr val="FFC000"/>
                </a:solidFill>
              </a:rPr>
              <a:t>типови</a:t>
            </a:r>
            <a:r>
              <a:rPr lang="sr-Cyrl-CS" altLang="en-US" sz="2000"/>
              <a:t> деце обзиром на памћње – визуелни, аудитивни, комбиновани...</a:t>
            </a:r>
            <a:endParaRPr lang="en-US" altLang="en-US" sz="2000"/>
          </a:p>
          <a:p>
            <a:pPr algn="just"/>
            <a:r>
              <a:rPr lang="sr-Cyrl-CS" altLang="en-US" sz="2000"/>
              <a:t>- </a:t>
            </a:r>
            <a:r>
              <a:rPr lang="sr-Cyrl-CS" altLang="en-US" sz="2000">
                <a:solidFill>
                  <a:srgbClr val="FFC000"/>
                </a:solidFill>
              </a:rPr>
              <a:t>ејдетско представљање </a:t>
            </a:r>
            <a:r>
              <a:rPr lang="sr-Cyrl-CS" altLang="en-US" sz="2000"/>
              <a:t>– способност стварања представа – слика у свести, које су веома живе, разликују се по врсти (људи, предмети или биљке), углавном се губи на школском узрасту.</a:t>
            </a:r>
            <a:endParaRPr lang="en-US" altLang="en-US" sz="2000"/>
          </a:p>
          <a:p>
            <a:pPr algn="just"/>
            <a:endParaRPr lang="en-US" altLang="en-US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4">
            <a:extLst>
              <a:ext uri="{FF2B5EF4-FFF2-40B4-BE49-F238E27FC236}">
                <a16:creationId xmlns:a16="http://schemas.microsoft.com/office/drawing/2014/main" id="{EE79F5E2-3A47-4285-A7A9-E13D7B0EE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231574"/>
            <a:ext cx="84582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Улога васпитача</a:t>
            </a:r>
            <a:r>
              <a:rPr lang="sr-Cyrl-CS" altLang="en-US" sz="2000" dirty="0">
                <a:solidFill>
                  <a:srgbClr val="FFC000"/>
                </a:solidFill>
              </a:rPr>
              <a:t> у подстицању развоја когнитивних процеса:</a:t>
            </a:r>
          </a:p>
          <a:p>
            <a:pPr algn="just"/>
            <a:r>
              <a:rPr lang="sr-Cyrl-CS" altLang="en-US" sz="2000" dirty="0">
                <a:solidFill>
                  <a:srgbClr val="FFC000"/>
                </a:solidFill>
              </a:rPr>
              <a:t> </a:t>
            </a:r>
          </a:p>
          <a:p>
            <a:pPr algn="just"/>
            <a:r>
              <a:rPr lang="sr-Cyrl-CS" altLang="en-US" sz="2000" dirty="0"/>
              <a:t>- усмеравати децу на различите варијетете опажаја – визуелно – приликом шетњи, вожње, разгледањем сликовница, игре скривања и откривања, аудитивно – „шта чујеш?“, да производе звуке, певање, слушање звукова, музике (игре скривања будилника или неког другог извора звука), тактилна осетљивост – не спречавати опипавање, разговори о искуству додира – шта прија, шта не (игра „чаробна торба“ – препознавање предмета по додиру), да деца упознају различите материјале – глина, тесто, вода, песак..., мириси и укуси – шта миришемо, на шта личи, приликом јела, укус –чему служи језик?...</a:t>
            </a:r>
            <a:endParaRPr lang="en-US" altLang="en-US" sz="2000" dirty="0"/>
          </a:p>
          <a:p>
            <a:pPr algn="just"/>
            <a:r>
              <a:rPr lang="sr-Cyrl-CS" altLang="en-US" sz="2000" dirty="0"/>
              <a:t>Многе нове и лепе ствари које дете среће  остаће непримећене, уколико дете није у стању да прими информације чулима. Треба их у томе подстицати.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4">
            <a:extLst>
              <a:ext uri="{FF2B5EF4-FFF2-40B4-BE49-F238E27FC236}">
                <a16:creationId xmlns:a16="http://schemas.microsoft.com/office/drawing/2014/main" id="{8FB7DAB8-88FD-4C95-A651-94DBA8224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488951"/>
            <a:ext cx="8458200" cy="588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Специфичности учења деце предшколског узраста</a:t>
            </a:r>
          </a:p>
          <a:p>
            <a:pPr algn="just"/>
            <a:endParaRPr lang="en-US" altLang="en-US" sz="2000" u="sng"/>
          </a:p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Значај:</a:t>
            </a:r>
            <a:r>
              <a:rPr lang="sr-Cyrl-CS" altLang="en-US" sz="2000"/>
              <a:t> све што није наслеђено у репертоару понашања је резултат учења – навике, вештине, знања, неки мотиви – лични, емоције, особине; читав развој и формирање човекове личности су условљени процесом учења.</a:t>
            </a:r>
            <a:endParaRPr lang="en-US" altLang="en-US" sz="2000"/>
          </a:p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Дефиниција:</a:t>
            </a:r>
            <a:r>
              <a:rPr lang="sr-Cyrl-CS" altLang="en-US" sz="2000"/>
              <a:t> прогресивно и релативно трајно мењење индивидуе настало под утицајем средине и изазвано потребама индивидуе која се мења</a:t>
            </a:r>
            <a:endParaRPr lang="en-US" altLang="en-US" sz="2000"/>
          </a:p>
          <a:p>
            <a:pPr algn="just"/>
            <a:r>
              <a:rPr lang="sr-Cyrl-CS" altLang="en-US" sz="2000"/>
              <a:t>„Сваки узраст се одликује различитим односом који постоји између карактера образовног и васпитног рада, с једне стране, и интелектуалног развоја детета, са друге стране... до 3. године деца уче по свом личном програму – спонтано, од 7. по програму учитеља – реактивно, а на предшколском узрасту – </a:t>
            </a:r>
            <a:r>
              <a:rPr lang="sr-Cyrl-CS" altLang="en-US" sz="2000" b="1">
                <a:solidFill>
                  <a:srgbClr val="FFC000"/>
                </a:solidFill>
              </a:rPr>
              <a:t>спонтано-реактивно </a:t>
            </a:r>
            <a:r>
              <a:rPr lang="sr-Cyrl-CS" altLang="en-US" sz="2000"/>
              <a:t>– дете ради оно што жели, а најчешће жели оно што жели и његов учитељ и у оној мери у којој је програм учитеља и његов програм“ (Виготски). На предшколском узрасту за дете постаје могућним нови тип учења, у учењу постоји </a:t>
            </a:r>
            <a:r>
              <a:rPr lang="sr-Cyrl-CS" altLang="en-US" sz="2000" b="1">
                <a:solidFill>
                  <a:srgbClr val="FFC000"/>
                </a:solidFill>
              </a:rPr>
              <a:t>Горња оптимална граница – Зона наредног развоја</a:t>
            </a:r>
            <a:r>
              <a:rPr lang="sr-Cyrl-CS" altLang="en-US" sz="2000"/>
              <a:t> коју треба искористити; пораст и развој сазнања доводи до промена односа између посебних функција.</a:t>
            </a:r>
            <a:endParaRPr lang="en-US" altLang="en-US" sz="2000"/>
          </a:p>
          <a:p>
            <a:pPr algn="just"/>
            <a:endParaRPr lang="en-US" altLang="en-US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58</TotalTime>
  <Words>1796</Words>
  <Application>Microsoft Office PowerPoint</Application>
  <PresentationFormat>Widescreen</PresentationFormat>
  <Paragraphs>77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Times New Roman</vt:lpstr>
      <vt:lpstr>Wingdings 3</vt:lpstr>
      <vt:lpstr>Slice</vt:lpstr>
      <vt:lpstr>Академија техничко-васпитачких струковних студија Ниш Одсек Пирот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</cp:revision>
  <dcterms:created xsi:type="dcterms:W3CDTF">2020-03-26T08:35:57Z</dcterms:created>
  <dcterms:modified xsi:type="dcterms:W3CDTF">2020-03-30T06:48:08Z</dcterms:modified>
</cp:coreProperties>
</file>