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943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19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2244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44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5580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64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34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73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42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01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0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04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7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49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6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EA9374-D2EE-4D1E-B37D-5F6B8027EC7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DA6A9B-7658-4D5E-B7B6-210D1AE2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1290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четврто предавање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>
            <a:extLst>
              <a:ext uri="{FF2B5EF4-FFF2-40B4-BE49-F238E27FC236}">
                <a16:creationId xmlns:a16="http://schemas.microsoft.com/office/drawing/2014/main" id="{16151BA1-565F-4DFF-A04D-584FA292C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323975"/>
            <a:ext cx="8686800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	</a:t>
            </a:r>
            <a:r>
              <a:rPr lang="sr-Cyrl-CS" altLang="en-US" sz="2400">
                <a:solidFill>
                  <a:srgbClr val="FFC000"/>
                </a:solidFill>
              </a:rPr>
              <a:t>РАЗВОЈ МОРАЛА</a:t>
            </a:r>
          </a:p>
          <a:p>
            <a:pPr algn="just"/>
            <a:endParaRPr lang="en-US" altLang="en-US" sz="2400" u="sng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Појам:</a:t>
            </a:r>
            <a:r>
              <a:rPr lang="sr-Cyrl-CS" altLang="en-US" sz="2000"/>
              <a:t> латински – </a:t>
            </a:r>
            <a:r>
              <a:rPr lang="sr-Latn-CS" altLang="en-US" sz="2000"/>
              <a:t>mos, mores – </a:t>
            </a:r>
            <a:r>
              <a:rPr lang="sr-Cyrl-CS" altLang="en-US" sz="2000"/>
              <a:t>обичаји, владање; један од облика друштвено-историјског опстанка човека, током историје се мењао; правила, обичаји понашања у једној друштвеној заједници у одређеној епохи.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Сродни појмови:</a:t>
            </a:r>
            <a:r>
              <a:rPr lang="sr-Cyrl-CS" altLang="en-US" sz="2000">
                <a:solidFill>
                  <a:srgbClr val="FFC000"/>
                </a:solidFill>
              </a:rPr>
              <a:t> карактер – воља – зрела личност;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Мноштво морала, а једна етика, одређује оно што би и како би требало да буде, насупрот ономе што и како јесте“ (Филиповић, В. - Филозофијски речник);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Аспекти моралности: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1.когнитивни,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конативни,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3. афективни</a:t>
            </a:r>
            <a:r>
              <a:rPr lang="sr-Cyrl-CS" altLang="en-US" sz="200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>
            <a:extLst>
              <a:ext uri="{FF2B5EF4-FFF2-40B4-BE49-F238E27FC236}">
                <a16:creationId xmlns:a16="http://schemas.microsoft.com/office/drawing/2014/main" id="{2B7B3561-2565-4E6D-A072-DE601BF06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28875"/>
            <a:ext cx="84582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33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Теорије о пореклу морала: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1. бихејвиористичко схватање – морал се учи класичним условљавањем;</a:t>
            </a:r>
            <a:endParaRPr lang="en-US" altLang="en-US" sz="2000"/>
          </a:p>
          <a:p>
            <a:pPr algn="just"/>
            <a:r>
              <a:rPr lang="sr-Cyrl-CS" altLang="en-US" sz="2000"/>
              <a:t>2.психоаналитичко схватање – морал настаје идентификацијом са супер-егом родитеља;</a:t>
            </a:r>
            <a:endParaRPr lang="en-US" altLang="en-US" sz="2000"/>
          </a:p>
          <a:p>
            <a:pPr algn="just"/>
            <a:r>
              <a:rPr lang="sr-Cyrl-CS" altLang="en-US" sz="2000"/>
              <a:t>3. хуманистичко схватање – клица добра се налази у сваком од нас (Маслов, Роџерс);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>
            <a:extLst>
              <a:ext uri="{FF2B5EF4-FFF2-40B4-BE49-F238E27FC236}">
                <a16:creationId xmlns:a16="http://schemas.microsoft.com/office/drawing/2014/main" id="{C0C7030D-F235-4D38-AFEB-33B663B36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352551"/>
            <a:ext cx="8458200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4. когнитивно-развојне теорије: 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Пијаже </a:t>
            </a:r>
            <a:r>
              <a:rPr lang="sr-Cyrl-CS" altLang="en-US" sz="2000">
                <a:solidFill>
                  <a:srgbClr val="FFC000"/>
                </a:solidFill>
              </a:rPr>
              <a:t>– две фазе у развоју  моралности: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А) хетерономна моралност до 7 – 8. године</a:t>
            </a:r>
            <a:r>
              <a:rPr lang="sr-Cyrl-CS" altLang="en-US" sz="2000"/>
              <a:t> – морални реализам  - схватање моралних закона као непроменљивих и по природи истоветних физичким законима; оријентација према слову, а не духу закона, поступак се оцењује на основу материјалних последица (физичких, квантитативних), изједначавање правде са захтевима ауторитета;</a:t>
            </a:r>
            <a:endParaRPr lang="en-US" altLang="en-US" sz="2000"/>
          </a:p>
          <a:p>
            <a:pPr algn="just"/>
            <a:r>
              <a:rPr lang="sr-Cyrl-CS" altLang="en-US" sz="2000"/>
              <a:t>Прелазна фаза – 7 – 9. година,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Б) аутономна моралност </a:t>
            </a:r>
            <a:r>
              <a:rPr lang="sr-Cyrl-CS" altLang="en-US" sz="2000"/>
              <a:t>– од 8 – 9. године – издвајање правде, од налога ауторитета, субјективно схватање одговорности – понашање обзиром на намере;</a:t>
            </a:r>
            <a:endParaRPr lang="en-US" altLang="en-US" sz="2000"/>
          </a:p>
          <a:p>
            <a:pPr algn="just"/>
            <a:r>
              <a:rPr lang="sr-Cyrl-CS" altLang="en-US" sz="2000"/>
              <a:t>Пример: „Ко је више крив: девочица која је случајно сломила дванаест шољица или она која је намено сломила једну?“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>
            <a:extLst>
              <a:ext uri="{FF2B5EF4-FFF2-40B4-BE49-F238E27FC236}">
                <a16:creationId xmlns:a16="http://schemas.microsoft.com/office/drawing/2014/main" id="{D4E56E46-CCBF-471A-8E63-9D84A5621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12844"/>
            <a:ext cx="8534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457200" algn="l"/>
              </a:tabLst>
              <a:defRPr/>
            </a:pPr>
            <a:r>
              <a:rPr lang="sr-Cyrl-CS" sz="20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Колберг </a:t>
            </a:r>
            <a:r>
              <a:rPr lang="sr-Cyrl-C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разрада когнитивно-развојног схватања Пијажеа – 3 стадијума у развоју моралности:</a:t>
            </a:r>
            <a:endParaRPr 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AutoNum type="arabicPeriod"/>
              <a:tabLst>
                <a:tab pos="457200" algn="l"/>
              </a:tabLst>
              <a:defRPr/>
            </a:pPr>
            <a:r>
              <a:rPr lang="sr-Cyrl-C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преддоговорни </a:t>
            </a: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 4 до 10.године: а) добро и лоше се везује искључиво за физичке последице – награду и казну, </a:t>
            </a:r>
          </a:p>
          <a:p>
            <a:pPr marL="457200" indent="-457200" algn="just">
              <a:tabLst>
                <a:tab pos="457200" algn="l"/>
              </a:tabLst>
              <a:defRPr/>
            </a:pP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утилитет – корист као главни критеријум моралног понашања (за себе и друге),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договорни:  </a:t>
            </a: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доб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је оно што друге чини задовољним – „добро владање“, основна оријентација „добар дечак, добра девојчица“; </a:t>
            </a: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оријентација према ауторитету, морално понашање према осећању дужности,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постдоговорни </a:t>
            </a: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вера у аутономне моралне принципе, мимо ауторитета: а) моралност закона насталих демократским договором,</a:t>
            </a: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б) одлуке се доносе по савести;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Разлика у односу на Пијажеа: моралност не достиже кулминацију са 8 – 9 година, већ се развија током целог живота, а неки никад не достигну највиши  ниво.</a:t>
            </a:r>
            <a:endParaRPr lang="en-US" sz="20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  <a:defRPr/>
            </a:pPr>
            <a:endParaRPr lang="sr-Cyrl-C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457200" algn="l"/>
              </a:tabLst>
              <a:defRPr/>
            </a:pPr>
            <a:r>
              <a:rPr lang="sr-Cyrl-C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Значај и улога родитеља, васпитача, друштва вршњака.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>
            <a:extLst>
              <a:ext uri="{FF2B5EF4-FFF2-40B4-BE49-F238E27FC236}">
                <a16:creationId xmlns:a16="http://schemas.microsoft.com/office/drawing/2014/main" id="{F6F05BF4-4496-43BA-B793-66D15F0CB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014413"/>
            <a:ext cx="85344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/>
              <a:t>		</a:t>
            </a:r>
            <a:r>
              <a:rPr lang="sr-Cyrl-CS" altLang="en-US" sz="2400">
                <a:solidFill>
                  <a:srgbClr val="FFC000"/>
                </a:solidFill>
              </a:rPr>
              <a:t>ЕМОЦИОНАЛНИ РАЗВОЈ</a:t>
            </a:r>
          </a:p>
          <a:p>
            <a:pPr algn="just"/>
            <a:endParaRPr lang="en-US" altLang="en-US" sz="2400" u="sng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Дефиниција:</a:t>
            </a:r>
            <a:r>
              <a:rPr lang="sr-Cyrl-CS" altLang="en-US" sz="2000" b="1"/>
              <a:t> </a:t>
            </a:r>
            <a:r>
              <a:rPr lang="sr-Cyrl-CS" altLang="en-US" sz="2000"/>
              <a:t>Свеукупност спољашњих и унутрашњих промена и свесних доживљаја;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Појединачне емоције: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Гнев </a:t>
            </a:r>
            <a:r>
              <a:rPr lang="sr-Cyrl-CS" altLang="en-US" sz="2000"/>
              <a:t>– примарна, честа, интензивна емоција, од 3. месеца, расте до 2,5 године, јавља се на спречавање задовољења потреба (физичке нелагодности – глад, самоћа, мокре пелене, спутавање покрета, забране...); </a:t>
            </a:r>
            <a:r>
              <a:rPr lang="sr-Cyrl-CS" altLang="en-US" sz="2000">
                <a:solidFill>
                  <a:srgbClr val="FFC000"/>
                </a:solidFill>
              </a:rPr>
              <a:t>врсте испољавања</a:t>
            </a:r>
            <a:r>
              <a:rPr lang="sr-Cyrl-CS" altLang="en-US" sz="2000"/>
              <a:t>: физичка, вербална – од 4-5 године, вербалној су више склоне девојчице, дечаци су уопштено чешће гневни; појава преношења гнева и агресивности; 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Васпитне дужности</a:t>
            </a:r>
            <a:r>
              <a:rPr lang="sr-Cyrl-CS" altLang="en-US" sz="2000"/>
              <a:t>: избегавати ситуације које изазивају гнев (друга деца, одрасли који драже децу), васпитавати децу да незадовољство испоље на друштвено-прихватљив начин,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4">
            <a:extLst>
              <a:ext uri="{FF2B5EF4-FFF2-40B4-BE49-F238E27FC236}">
                <a16:creationId xmlns:a16="http://schemas.microsoft.com/office/drawing/2014/main" id="{E877BFBD-C9B0-4F58-AC45-92FF69B7A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660526"/>
            <a:ext cx="86106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>
                <a:solidFill>
                  <a:srgbClr val="FFC000"/>
                </a:solidFill>
              </a:rPr>
              <a:t> </a:t>
            </a:r>
            <a:r>
              <a:rPr lang="sr-Cyrl-CS" altLang="en-US" sz="2000" b="1">
                <a:solidFill>
                  <a:srgbClr val="FFC000"/>
                </a:solidFill>
              </a:rPr>
              <a:t>Страх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примарна, честа емоција, од 3. месеца, на ситуације које се оцењују као опасне,  млађа деца  - на ново, неочекивано, необично, изненадно – нова лица, изненадни звуци, измицање подлоге, од одвајања (ако није развијено основно поверење – Ериксон), 3 -4. година – страх од измишљених или реалних ликова, животиња – великих, па малих, 5-6- година – страх од васпитача,  јавног наступања, слабих оцена, са годинама број страхова се смањује – Џерлсајд – 3 године 5,5 врста страхова, 6 година – 3,2 врсте страхова, 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Васпитне дужности</a:t>
            </a:r>
            <a:r>
              <a:rPr lang="sr-Cyrl-CS" altLang="en-US" sz="2000"/>
              <a:t>: не негирати постојање страха, рзговарати са дететом, постоје „корисни страхови“ ( од ватре, воде, висине, струје...), анксиозност, фобије као неуротски страхови, „васпитање страхом“ је негативно,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>
            <a:extLst>
              <a:ext uri="{FF2B5EF4-FFF2-40B4-BE49-F238E27FC236}">
                <a16:creationId xmlns:a16="http://schemas.microsoft.com/office/drawing/2014/main" id="{658F9F65-7BDA-4621-AB8B-490C1BC05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52426"/>
            <a:ext cx="8382000" cy="615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>
                <a:solidFill>
                  <a:srgbClr val="FFC000"/>
                </a:solidFill>
              </a:rPr>
              <a:t> </a:t>
            </a:r>
            <a:r>
              <a:rPr lang="sr-Cyrl-CS" altLang="en-US" sz="2000" b="1">
                <a:solidFill>
                  <a:srgbClr val="FFC000"/>
                </a:solidFill>
              </a:rPr>
              <a:t>Љубомора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често, сложено, непријатно осећање, од 12. (18. – појам о „ја“) месеца, дете је љубоморно ако сматра да му се не поклања довољна пажња, склоније су девојчице, најјача љубомора је између 18 и 24 месеца, узроци: рођење другог детета, у вртићу  - став васпитача</a:t>
            </a:r>
            <a:r>
              <a:rPr lang="sr-Cyrl-CS" altLang="en-US" sz="2000" b="1"/>
              <a:t>, </a:t>
            </a:r>
            <a:r>
              <a:rPr lang="sr-Cyrl-CS" altLang="en-US" sz="2000" b="1">
                <a:solidFill>
                  <a:srgbClr val="FFC000"/>
                </a:solidFill>
              </a:rPr>
              <a:t>манифестације</a:t>
            </a:r>
            <a:r>
              <a:rPr lang="sr-Cyrl-CS" altLang="en-US" sz="2000">
                <a:solidFill>
                  <a:srgbClr val="FFC000"/>
                </a:solidFill>
              </a:rPr>
              <a:t>: </a:t>
            </a:r>
            <a:r>
              <a:rPr lang="sr-Cyrl-CS" altLang="en-US" sz="2000"/>
              <a:t>отворена  (директна) и прикривена (индиректна),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Васпитне дужности</a:t>
            </a:r>
            <a:r>
              <a:rPr lang="sr-Cyrl-CS" altLang="en-US" sz="2000"/>
              <a:t>: боље је предупредити појаву љубоморе, не изазивати је, препознати прикривену, разговарати са дететом,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Наклоност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од 6. месеца – према одраслима, па вршњацима, од пубертета према супротном полу,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Љубав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позитивна емоција, сентимент, настаје из наклоности, за мајку, чланове породице, касније према супротном полу,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Задовољство, радост, одушевљење</a:t>
            </a:r>
            <a:r>
              <a:rPr lang="sr-Cyrl-CS" altLang="en-US" sz="2000">
                <a:solidFill>
                  <a:srgbClr val="FFC000"/>
                </a:solidFill>
              </a:rPr>
              <a:t> </a:t>
            </a:r>
            <a:r>
              <a:rPr lang="sr-Cyrl-CS" altLang="en-US" sz="2000"/>
              <a:t>– од друге половине прве године – прво се изражава осмехом, па гласним, свесним смехом, тешко их је раздвојити,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Васпитне дужности</a:t>
            </a:r>
            <a:r>
              <a:rPr lang="sr-Cyrl-CS" altLang="en-US" sz="2000">
                <a:solidFill>
                  <a:srgbClr val="FFC000"/>
                </a:solidFill>
              </a:rPr>
              <a:t>: развијати пријатну емоционалну климу, подстицати позитивне емоције.</a:t>
            </a:r>
          </a:p>
          <a:p>
            <a:pPr algn="just"/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Опасност од </a:t>
            </a:r>
            <a:r>
              <a:rPr lang="sr-Cyrl-CS" altLang="en-US" sz="2000" b="1">
                <a:solidFill>
                  <a:srgbClr val="FFC000"/>
                </a:solidFill>
              </a:rPr>
              <a:t>психосоматских болести</a:t>
            </a:r>
            <a:r>
              <a:rPr lang="sr-Cyrl-CS" altLang="en-US" sz="2000">
                <a:solidFill>
                  <a:srgbClr val="FFC000"/>
                </a:solidFill>
              </a:rPr>
              <a:t> код деце </a:t>
            </a:r>
            <a:r>
              <a:rPr lang="sr-Cyrl-CS" altLang="en-US" sz="2000"/>
              <a:t>– психогено повраћање, затвор, главобоља и сл.</a:t>
            </a:r>
          </a:p>
          <a:p>
            <a:pPr algn="just"/>
            <a:r>
              <a:rPr lang="sr-Cyrl-CS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>
            <a:extLst>
              <a:ext uri="{FF2B5EF4-FFF2-40B4-BE49-F238E27FC236}">
                <a16:creationId xmlns:a16="http://schemas.microsoft.com/office/drawing/2014/main" id="{722C9D3C-DBD0-4334-A477-6D1BFB549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830263"/>
            <a:ext cx="85344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sr-Cyrl-CS" altLang="en-US" sz="2400">
                <a:solidFill>
                  <a:srgbClr val="FFC000"/>
                </a:solidFill>
              </a:rPr>
              <a:t>РАЗВОЈ ДЕЦЕ ПРЕДШКОЛСКОГ</a:t>
            </a:r>
            <a:br>
              <a:rPr lang="sr-Cyrl-CS" altLang="en-US" sz="2400">
                <a:solidFill>
                  <a:srgbClr val="FFC000"/>
                </a:solidFill>
              </a:rPr>
            </a:br>
            <a:r>
              <a:rPr lang="sr-Cyrl-CS" altLang="en-US" sz="2400">
                <a:solidFill>
                  <a:srgbClr val="FFC000"/>
                </a:solidFill>
              </a:rPr>
              <a:t>УЗРАСТА – од 3. до 7. године</a:t>
            </a:r>
          </a:p>
          <a:p>
            <a:pPr algn="ctr"/>
            <a:endParaRPr lang="en-US" altLang="en-US" sz="2400"/>
          </a:p>
          <a:p>
            <a:pPr algn="just"/>
            <a:r>
              <a:rPr lang="sr-Cyrl-CS" altLang="en-US" sz="2000"/>
              <a:t>На предшколском узрасту деца расту, постају тежа, развијају се мишићи и кости, усклађен је рад унутрашњих орана</a:t>
            </a:r>
            <a:endParaRPr lang="en-US" altLang="en-US" sz="2000"/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Животне навике: 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исхрана </a:t>
            </a:r>
            <a:r>
              <a:rPr lang="sr-Cyrl-CS" altLang="en-US" sz="2000"/>
              <a:t>– треба да буде разноврсна, деца сама једу, пију, користе дечји прибор,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навике чистоће</a:t>
            </a:r>
            <a:r>
              <a:rPr lang="sr-Cyrl-CS" altLang="en-US" sz="2000"/>
              <a:t> – од 3. године дете треба само да обавља тоалету, дијагноза енурезе се поставља од 4. године,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3. сан </a:t>
            </a:r>
            <a:r>
              <a:rPr lang="sr-Cyrl-CS" altLang="en-US" sz="2000"/>
              <a:t>– са 6 година детету је потребно 10 до 11 сати сна, пред крај овог периода треба избацити дневно спавање, деца на овом узрасту сањају, може се јавити ноћни страх</a:t>
            </a:r>
            <a:endParaRPr lang="en-US" altLang="en-US" sz="2000"/>
          </a:p>
          <a:p>
            <a:pPr algn="just"/>
            <a:endParaRPr lang="sr-Cyrl-CS" altLang="en-US" sz="2000"/>
          </a:p>
          <a:p>
            <a:pPr algn="just"/>
            <a:r>
              <a:rPr lang="sr-Cyrl-CS" altLang="en-US" sz="2000"/>
              <a:t>Најчешће болести: обољења дисајних органа, дечје заразне болести, оштећења вида, повреде (склонији дечаци)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4">
            <a:extLst>
              <a:ext uri="{FF2B5EF4-FFF2-40B4-BE49-F238E27FC236}">
                <a16:creationId xmlns:a16="http://schemas.microsoft.com/office/drawing/2014/main" id="{22D6765D-3F5C-439E-A263-F705ED31A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46151"/>
            <a:ext cx="8534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Развој моторике: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- 3-4. година – у даљ скачу 20 – 70 </a:t>
            </a:r>
            <a:r>
              <a:rPr lang="sr-Latn-RS" altLang="en-US" sz="2000" dirty="0"/>
              <a:t>cm</a:t>
            </a:r>
            <a:r>
              <a:rPr lang="sr-Cyrl-CS" altLang="en-US" sz="2000" dirty="0"/>
              <a:t>, у вис до 30 </a:t>
            </a:r>
            <a:r>
              <a:rPr lang="sr-Latn-RS" altLang="en-US" sz="2000" dirty="0"/>
              <a:t>cm</a:t>
            </a:r>
            <a:r>
              <a:rPr lang="sr-Cyrl-CS" altLang="en-US" sz="2000" dirty="0"/>
              <a:t>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са 7 година – у  даљ до 1 </a:t>
            </a:r>
            <a:r>
              <a:rPr lang="sr-Latn-RS" altLang="en-US" sz="2000" dirty="0"/>
              <a:t>m</a:t>
            </a:r>
            <a:r>
              <a:rPr lang="sr-Cyrl-CS" altLang="en-US" sz="2000" dirty="0"/>
              <a:t>, у вис до 50 </a:t>
            </a:r>
            <a:r>
              <a:rPr lang="sr-Latn-RS" altLang="en-US" sz="2000" dirty="0"/>
              <a:t>cm</a:t>
            </a:r>
            <a:r>
              <a:rPr lang="sr-Cyrl-CS" altLang="en-US" sz="2000" dirty="0"/>
              <a:t>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са 4 године возе трицикл, са 6 – бицикл,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са 5 година дете баца и хвата лопту са две руке, са 7 – једном руком,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дечаке више занимају спортске игре, девојчице „жмурке“, школице, „ластиш“</a:t>
            </a:r>
            <a:r>
              <a:rPr lang="sr-Latn-RS" altLang="en-US" sz="2000" dirty="0"/>
              <a:t>...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Деца предшколског узраста сама се свлаче и облаче, откопчавају и закопчавају дугмад, везују пертле пред полазак у школу</a:t>
            </a:r>
            <a:r>
              <a:rPr lang="sr-Latn-RS" altLang="en-US" sz="2000" dirty="0"/>
              <a:t>...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Леворукост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јасно се препознаје у 6-тој години, на предшколском узрасту 80 – 90% деце је дешњака, на школском 90 – 95%; опасност од преучавања – тешкоће емоционалне природе, тешкоће говора и читања;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- 3 – 4. година – моторички покрети и радње боље се уче методом пасивних покрета,  5 – 7. година – успешнији је метод имитације,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Слаба моторика: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пунија деца, недовољно подстицана, деца коју одрасли плаше, деца ниске интелигенције...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>
            <a:extLst>
              <a:ext uri="{FF2B5EF4-FFF2-40B4-BE49-F238E27FC236}">
                <a16:creationId xmlns:a16="http://schemas.microsoft.com/office/drawing/2014/main" id="{E57AAE48-5BE3-42B6-A738-A978C428A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014413"/>
            <a:ext cx="86106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		</a:t>
            </a:r>
            <a:r>
              <a:rPr lang="sr-Cyrl-CS" altLang="en-US" sz="2400" dirty="0">
                <a:solidFill>
                  <a:srgbClr val="FFC000"/>
                </a:solidFill>
              </a:rPr>
              <a:t>СОЦИЈАЛИЗАЦИЈА</a:t>
            </a:r>
          </a:p>
          <a:p>
            <a:pPr algn="just"/>
            <a:endParaRPr lang="en-US" altLang="en-US" sz="2400" u="sng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Појам: </a:t>
            </a:r>
            <a:r>
              <a:rPr lang="sr-Cyrl-CS" altLang="en-US" sz="2000" dirty="0">
                <a:solidFill>
                  <a:srgbClr val="FFC000"/>
                </a:solidFill>
              </a:rPr>
              <a:t>процес путем кога се јединка из биолошког бића развија у социјалну личност;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Чиниоци </a:t>
            </a:r>
            <a:r>
              <a:rPr lang="sr-Cyrl-CS" altLang="en-US" sz="2000" dirty="0">
                <a:solidFill>
                  <a:srgbClr val="FFC000"/>
                </a:solidFill>
              </a:rPr>
              <a:t>– </a:t>
            </a:r>
            <a:r>
              <a:rPr lang="sr-Cyrl-CS" altLang="en-US" sz="2000" b="1" dirty="0">
                <a:solidFill>
                  <a:srgbClr val="FFC000"/>
                </a:solidFill>
              </a:rPr>
              <a:t>агенси социјализације</a:t>
            </a:r>
            <a:r>
              <a:rPr lang="sr-Cyrl-CS" altLang="en-US" sz="2000" dirty="0"/>
              <a:t>: мајка – породица, друштво вршњака, предшколска установа и школа, средства масовних комуникација, </a:t>
            </a:r>
            <a:r>
              <a:rPr lang="sr-Cyrl-RS" altLang="en-US" sz="2000" dirty="0"/>
              <a:t>ИТ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Основни процеси социјализације: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- облици социјалног учења: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Latn-CS" altLang="en-US" sz="2000" dirty="0">
                <a:solidFill>
                  <a:srgbClr val="FFC000"/>
                </a:solidFill>
              </a:rPr>
              <a:t>I </a:t>
            </a:r>
            <a:r>
              <a:rPr lang="sr-Cyrl-CS" altLang="en-US" sz="2000" dirty="0">
                <a:solidFill>
                  <a:srgbClr val="FFC000"/>
                </a:solidFill>
              </a:rPr>
              <a:t>Бандура и сар. – учење по моделу: 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1. идентификација – развојна (Маурер) и одбрамбена (А.Фројд),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2. имитација,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3. учење учењем улога;</a:t>
            </a:r>
            <a:endParaRPr lang="en-US" altLang="en-US" sz="2000" dirty="0"/>
          </a:p>
          <a:p>
            <a:pPr algn="just"/>
            <a:r>
              <a:rPr lang="sr-Latn-CS" altLang="en-US" sz="2000" dirty="0">
                <a:solidFill>
                  <a:srgbClr val="FFC000"/>
                </a:solidFill>
              </a:rPr>
              <a:t>II </a:t>
            </a:r>
            <a:r>
              <a:rPr lang="sr-Cyrl-CS" altLang="en-US" sz="2000" dirty="0">
                <a:solidFill>
                  <a:srgbClr val="FFC000"/>
                </a:solidFill>
              </a:rPr>
              <a:t>инструментално условљавање </a:t>
            </a:r>
            <a:r>
              <a:rPr lang="sr-Cyrl-CS" altLang="en-US" sz="2000" dirty="0"/>
              <a:t>– значај награде и казне – доследност, уз навођење разлога казне;</a:t>
            </a:r>
          </a:p>
          <a:p>
            <a:pPr algn="just"/>
            <a:r>
              <a:rPr lang="sr-Latn-CS" altLang="en-US" sz="2000" dirty="0">
                <a:solidFill>
                  <a:srgbClr val="FFC000"/>
                </a:solidFill>
              </a:rPr>
              <a:t>III </a:t>
            </a:r>
            <a:r>
              <a:rPr lang="sr-Cyrl-CS" altLang="en-US" sz="2000" dirty="0">
                <a:solidFill>
                  <a:srgbClr val="FFC000"/>
                </a:solidFill>
              </a:rPr>
              <a:t>учење увиђањем </a:t>
            </a:r>
            <a:r>
              <a:rPr lang="sr-Cyrl-CS" altLang="en-US" sz="2000" dirty="0"/>
              <a:t>-  Пијаже, Колберг – моралност</a:t>
            </a:r>
            <a:r>
              <a:rPr lang="sr-Latn-CS" altLang="en-US" sz="2000" dirty="0"/>
              <a:t>.</a:t>
            </a:r>
            <a:endParaRPr lang="sr-Cyrl-CS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>
            <a:extLst>
              <a:ext uri="{FF2B5EF4-FFF2-40B4-BE49-F238E27FC236}">
                <a16:creationId xmlns:a16="http://schemas.microsoft.com/office/drawing/2014/main" id="{111A6F30-E994-41F1-A884-980804C92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8364" y="1230313"/>
            <a:ext cx="80724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Начини подизања деце – васпитни стилови и њихов утицај на развој деце: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400"/>
              <a:t>1. доминантни родитељи,</a:t>
            </a:r>
            <a:endParaRPr lang="en-US" altLang="en-US" sz="2400"/>
          </a:p>
          <a:p>
            <a:pPr algn="just"/>
            <a:r>
              <a:rPr lang="sr-Cyrl-CS" altLang="en-US" sz="2400"/>
              <a:t>2. недоследни родитељи,</a:t>
            </a:r>
            <a:endParaRPr lang="en-US" altLang="en-US" sz="2400"/>
          </a:p>
          <a:p>
            <a:pPr algn="just"/>
            <a:r>
              <a:rPr lang="sr-Cyrl-CS" altLang="en-US" sz="2400"/>
              <a:t>3. идентификују се са децом,</a:t>
            </a:r>
            <a:endParaRPr lang="en-US" altLang="en-US" sz="2400"/>
          </a:p>
          <a:p>
            <a:pPr algn="just"/>
            <a:r>
              <a:rPr lang="sr-Cyrl-CS" altLang="en-US" sz="2400" b="1"/>
              <a:t>4. дем</a:t>
            </a:r>
            <a:r>
              <a:rPr lang="sr-Latn-CS" altLang="en-US" sz="2400" b="1"/>
              <a:t>o</a:t>
            </a:r>
            <a:r>
              <a:rPr lang="sr-Cyrl-CS" altLang="en-US" sz="2400" b="1"/>
              <a:t>кратски тип родитеља,</a:t>
            </a:r>
            <a:endParaRPr lang="en-US" altLang="en-US" sz="2400"/>
          </a:p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значај партнерског односа дете – одрасли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en-US" altLang="en-US" sz="2000">
                <a:solidFill>
                  <a:srgbClr val="FFC000"/>
                </a:solidFill>
              </a:rPr>
              <a:t>- Баумринд и Макоби и Мартин - </a:t>
            </a:r>
            <a:r>
              <a:rPr lang="en-US" altLang="en-US" sz="2000"/>
              <a:t>ауторитарни, ауторитативни, пермисивни и индиферентни васпитни стил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>
            <a:extLst>
              <a:ext uri="{FF2B5EF4-FFF2-40B4-BE49-F238E27FC236}">
                <a16:creationId xmlns:a16="http://schemas.microsoft.com/office/drawing/2014/main" id="{4E7F8295-A3B9-46CD-90FF-199DE3C01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168401"/>
            <a:ext cx="84582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Манифестације и социјализација агресивног понашања: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endParaRPr lang="sr-Cyrl-CS" altLang="en-US" sz="2400" b="1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Дефиниција:</a:t>
            </a:r>
            <a:r>
              <a:rPr lang="sr-Cyrl-CS" altLang="en-US" sz="2000"/>
              <a:t> понашање са намером да се неко повреди или му се нанесе штета, ауто и хетеро, вербална и физичка,</a:t>
            </a:r>
            <a:endParaRPr lang="en-US" altLang="en-US" sz="2000"/>
          </a:p>
          <a:p>
            <a:pPr algn="just"/>
            <a:r>
              <a:rPr lang="sr-Cyrl-CS" altLang="en-US" sz="2000"/>
              <a:t>(Е. Фром – малигна – права агресивност и бенигна - одбрамбено понашање)</a:t>
            </a:r>
            <a:endParaRPr lang="en-US" altLang="en-US" sz="2000"/>
          </a:p>
          <a:p>
            <a:pPr algn="just"/>
            <a:r>
              <a:rPr lang="sr-Cyrl-CS" altLang="en-US" sz="2000"/>
              <a:t>У вртићу – разговор са децом, релаксација, лични пример...</a:t>
            </a:r>
          </a:p>
          <a:p>
            <a:pPr algn="just"/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Рана сексуалност: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Појам о „ја“ се почиње да формира са 2 године, са 3 године – појам дечак – девојчица, интерес за одлике пола, са 5 година – питања о рођењу – разговарати са децом, довољно разумљивих информација, вртић има значајну улогу у хуманизацији односа међу половима, да дете има свој лични простор за одмор и игру.</a:t>
            </a:r>
            <a:endParaRPr lang="en-US" altLang="en-US" sz="2000"/>
          </a:p>
          <a:p>
            <a:pPr algn="just"/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>
            <a:extLst>
              <a:ext uri="{FF2B5EF4-FFF2-40B4-BE49-F238E27FC236}">
                <a16:creationId xmlns:a16="http://schemas.microsoft.com/office/drawing/2014/main" id="{F97F8ADE-280E-43A3-BF39-12C77741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168401"/>
            <a:ext cx="85344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Облици социјалног понашања: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- типови социјалног понашања – </a:t>
            </a:r>
            <a:r>
              <a:rPr lang="sr-Cyrl-CS" altLang="en-US" sz="2000">
                <a:solidFill>
                  <a:srgbClr val="FFC000"/>
                </a:solidFill>
              </a:rPr>
              <a:t>Ш. Билер;</a:t>
            </a:r>
            <a:endParaRPr lang="en-US" altLang="en-US" sz="20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>
                <a:solidFill>
                  <a:srgbClr val="FFC000"/>
                </a:solidFill>
              </a:rPr>
              <a:t>- стадијуми социјалног развоја – Нилсен:</a:t>
            </a:r>
            <a:endParaRPr lang="en-US" altLang="en-US" sz="2000" b="1">
              <a:solidFill>
                <a:srgbClr val="FFC000"/>
              </a:solidFill>
            </a:endParaRPr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1. асоцијални </a:t>
            </a:r>
            <a:r>
              <a:rPr lang="sr-Cyrl-CS" altLang="en-US" sz="2000"/>
              <a:t>– од рођења до 3. године – нема појам о сопственој личности, ни о основним компонентама друштва,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2. предсоцијални </a:t>
            </a:r>
            <a:r>
              <a:rPr lang="sr-Cyrl-CS" altLang="en-US" sz="2000"/>
              <a:t>– 4 – 8. година – појам о својој личности, упознаје друге, али је полазиште у сопственој лично</a:t>
            </a:r>
            <a:r>
              <a:rPr lang="en-US" altLang="en-US" sz="2000"/>
              <a:t>ст</a:t>
            </a:r>
            <a:r>
              <a:rPr lang="sr-Cyrl-CS" altLang="en-US" sz="2000"/>
              <a:t>и (социјални егоцентризам – Пијаже),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3. упознавање са факторима социјализације  и истраживање фактора социјализације </a:t>
            </a:r>
            <a:r>
              <a:rPr lang="sr-Cyrl-CS" altLang="en-US" sz="2000"/>
              <a:t> – 8 – 13. година – социјабилност касни за социјалношћу,</a:t>
            </a:r>
            <a:endParaRPr lang="en-US" altLang="en-US" sz="2000"/>
          </a:p>
          <a:p>
            <a:pPr algn="just"/>
            <a:r>
              <a:rPr lang="sr-Cyrl-CS" altLang="en-US" sz="2000"/>
              <a:t>(</a:t>
            </a:r>
            <a:r>
              <a:rPr lang="sr-Cyrl-CS" altLang="en-US" sz="2000">
                <a:solidFill>
                  <a:srgbClr val="FFC000"/>
                </a:solidFill>
              </a:rPr>
              <a:t>социјалност </a:t>
            </a:r>
            <a:r>
              <a:rPr lang="sr-Cyrl-CS" altLang="en-US" sz="2000"/>
              <a:t>– потреба за дружењем са другим људима, </a:t>
            </a:r>
            <a:r>
              <a:rPr lang="sr-Cyrl-CS" altLang="en-US" sz="2000">
                <a:solidFill>
                  <a:srgbClr val="FFC000"/>
                </a:solidFill>
              </a:rPr>
              <a:t>социјабилност</a:t>
            </a:r>
            <a:r>
              <a:rPr lang="sr-Cyrl-CS" altLang="en-US" sz="2000"/>
              <a:t> – способност да се прилагођавамо једни другима),</a:t>
            </a:r>
            <a:endParaRPr lang="en-US" altLang="en-US" sz="2000"/>
          </a:p>
          <a:p>
            <a:pPr algn="just"/>
            <a:r>
              <a:rPr lang="sr-Cyrl-CS" altLang="en-US" sz="2000">
                <a:solidFill>
                  <a:srgbClr val="FFC000"/>
                </a:solidFill>
              </a:rPr>
              <a:t>4. после 13. године </a:t>
            </a:r>
            <a:r>
              <a:rPr lang="sr-Cyrl-CS" altLang="en-US" sz="2000"/>
              <a:t>- свесна организација социјалних односа, схватање социјалних односа, права социјабилност.</a:t>
            </a:r>
            <a:endParaRPr lang="en-US" altLang="en-US" sz="2000"/>
          </a:p>
          <a:p>
            <a:pPr algn="just"/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>
            <a:extLst>
              <a:ext uri="{FF2B5EF4-FFF2-40B4-BE49-F238E27FC236}">
                <a16:creationId xmlns:a16="http://schemas.microsoft.com/office/drawing/2014/main" id="{0ED482B4-6573-4B4A-8F2B-3ADC1BAA8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76376"/>
            <a:ext cx="84582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Врсте социјалног понашања:</a:t>
            </a:r>
          </a:p>
          <a:p>
            <a:pPr algn="just"/>
            <a:endParaRPr lang="en-US" altLang="en-US" sz="2400" u="sng"/>
          </a:p>
          <a:p>
            <a:pPr algn="just"/>
            <a:r>
              <a:rPr lang="sr-Cyrl-CS" altLang="en-US" sz="2000"/>
              <a:t>1.кооперативност – Волфл и Волфл – кооперативност од 4. године,</a:t>
            </a:r>
            <a:endParaRPr lang="en-US" altLang="en-US" sz="2000"/>
          </a:p>
          <a:p>
            <a:pPr algn="just"/>
            <a:r>
              <a:rPr lang="sr-Cyrl-CS" altLang="en-US" sz="2000"/>
              <a:t>2. такмичарство – 5. година – 50%, 7. година – 75%,</a:t>
            </a:r>
            <a:endParaRPr lang="en-US" altLang="en-US" sz="2000"/>
          </a:p>
          <a:p>
            <a:pPr algn="just"/>
            <a:r>
              <a:rPr lang="sr-Cyrl-CS" altLang="en-US" sz="2000"/>
              <a:t>3. свађе – краткотрајне, честе, око играчака,</a:t>
            </a:r>
            <a:endParaRPr lang="en-US" altLang="en-US" sz="2000"/>
          </a:p>
          <a:p>
            <a:pPr algn="just"/>
            <a:r>
              <a:rPr lang="sr-Cyrl-CS" altLang="en-US" sz="2000"/>
              <a:t>4. тврдоглавост – од 1,5 год. до 4. и у 6-ој години,</a:t>
            </a:r>
            <a:endParaRPr lang="en-US" altLang="en-US" sz="2000"/>
          </a:p>
          <a:p>
            <a:pPr algn="just"/>
            <a:r>
              <a:rPr lang="sr-Cyrl-CS" altLang="en-US" sz="2000"/>
              <a:t>5.дружење – од егоцентричног ка друштвености, са вршњацима, али и са млађом и са старијом децом, јављају се прва пријатељства,</a:t>
            </a:r>
            <a:endParaRPr lang="en-US" altLang="en-US" sz="2000"/>
          </a:p>
          <a:p>
            <a:pPr algn="just"/>
            <a:r>
              <a:rPr lang="sr-Cyrl-CS" altLang="en-US" sz="2000"/>
              <a:t>6. деца „звезде“ и одбачени,</a:t>
            </a:r>
            <a:endParaRPr lang="en-US" altLang="en-US" sz="2000"/>
          </a:p>
          <a:p>
            <a:pPr algn="just"/>
            <a:r>
              <a:rPr lang="sr-Cyrl-CS" altLang="en-US" sz="2000"/>
              <a:t>7. типови руковођења у дечјим групама: </a:t>
            </a:r>
            <a:endParaRPr lang="en-US" altLang="en-US" sz="2000"/>
          </a:p>
          <a:p>
            <a:pPr algn="just"/>
            <a:r>
              <a:rPr lang="sr-Cyrl-CS" altLang="en-US" sz="2000"/>
              <a:t>а) „грубијани“ и „дипломате“,</a:t>
            </a:r>
            <a:endParaRPr lang="en-US" altLang="en-US" sz="2000"/>
          </a:p>
          <a:p>
            <a:pPr algn="just"/>
            <a:r>
              <a:rPr lang="sr-Cyrl-CS" altLang="en-US" sz="2000"/>
              <a:t>б) </a:t>
            </a:r>
            <a:r>
              <a:rPr lang="sr-Cyrl-CS" altLang="en-US" sz="2000">
                <a:solidFill>
                  <a:srgbClr val="FFC000"/>
                </a:solidFill>
              </a:rPr>
              <a:t>Левин – аутократски, стихијни, демократски тип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4">
            <a:extLst>
              <a:ext uri="{FF2B5EF4-FFF2-40B4-BE49-F238E27FC236}">
                <a16:creationId xmlns:a16="http://schemas.microsoft.com/office/drawing/2014/main" id="{31535FAC-2D73-4F87-909A-56BE8850C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274889"/>
            <a:ext cx="85344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>
                <a:solidFill>
                  <a:srgbClr val="FFC000"/>
                </a:solidFill>
              </a:rPr>
              <a:t>Мерење социјалне зрелости: 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000"/>
              <a:t>- упитници о аспектима социјализације, на пр. Винланд-Долова (Вајландска) скала – 117 питања, позитивни одговори се деле са хронолошким узрастом и добија се количник социјалне зрелости (од 0 до 200, као количник интелигенције - </a:t>
            </a:r>
            <a:r>
              <a:rPr lang="sr-Latn-CS" altLang="en-US" sz="2000">
                <a:solidFill>
                  <a:srgbClr val="FFC000"/>
                </a:solidFill>
              </a:rPr>
              <a:t>SQ</a:t>
            </a:r>
            <a:r>
              <a:rPr lang="sr-Cyrl-CS" altLang="en-US" sz="2000"/>
              <a:t>),</a:t>
            </a:r>
            <a:endParaRPr lang="en-US" altLang="en-US" sz="2000"/>
          </a:p>
          <a:p>
            <a:pPr algn="just"/>
            <a:r>
              <a:rPr lang="sr-Cyrl-CS" altLang="en-US" sz="2000"/>
              <a:t>- социометрија – Морено – утврђивање социјалног статуса детета у групи до 50 испитаника.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</TotalTime>
  <Words>1859</Words>
  <Application>Microsoft Office PowerPoint</Application>
  <PresentationFormat>Widescreen</PresentationFormat>
  <Paragraphs>127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Century Gothic</vt:lpstr>
      <vt:lpstr>Times New Roman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Академија техничко-васпитачких струковних студија Ниш Одсек Пирот</dc:title>
  <dc:creator>Admin</dc:creator>
  <cp:lastModifiedBy>Admin</cp:lastModifiedBy>
  <cp:revision>2</cp:revision>
  <dcterms:created xsi:type="dcterms:W3CDTF">2020-03-23T08:46:24Z</dcterms:created>
  <dcterms:modified xsi:type="dcterms:W3CDTF">2020-03-23T09:01:09Z</dcterms:modified>
</cp:coreProperties>
</file>