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42"/>
  </p:notesMasterIdLst>
  <p:sldIdLst>
    <p:sldId id="285" r:id="rId3"/>
    <p:sldId id="309" r:id="rId4"/>
    <p:sldId id="310" r:id="rId5"/>
    <p:sldId id="327" r:id="rId6"/>
    <p:sldId id="328" r:id="rId7"/>
    <p:sldId id="311" r:id="rId8"/>
    <p:sldId id="312" r:id="rId9"/>
    <p:sldId id="313" r:id="rId10"/>
    <p:sldId id="314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41" r:id="rId19"/>
    <p:sldId id="339" r:id="rId20"/>
    <p:sldId id="340" r:id="rId21"/>
    <p:sldId id="343" r:id="rId22"/>
    <p:sldId id="344" r:id="rId23"/>
    <p:sldId id="346" r:id="rId24"/>
    <p:sldId id="345" r:id="rId25"/>
    <p:sldId id="349" r:id="rId26"/>
    <p:sldId id="350" r:id="rId27"/>
    <p:sldId id="351" r:id="rId28"/>
    <p:sldId id="347" r:id="rId29"/>
    <p:sldId id="348" r:id="rId30"/>
    <p:sldId id="330" r:id="rId31"/>
    <p:sldId id="342" r:id="rId32"/>
    <p:sldId id="317" r:id="rId33"/>
    <p:sldId id="318" r:id="rId34"/>
    <p:sldId id="352" r:id="rId35"/>
    <p:sldId id="353" r:id="rId36"/>
    <p:sldId id="354" r:id="rId37"/>
    <p:sldId id="355" r:id="rId38"/>
    <p:sldId id="357" r:id="rId39"/>
    <p:sldId id="358" r:id="rId40"/>
    <p:sldId id="35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5C61B"/>
    <a:srgbClr val="FF33CC"/>
    <a:srgbClr val="6600CC"/>
    <a:srgbClr val="9966FF"/>
    <a:srgbClr val="F45F0C"/>
    <a:srgbClr val="FF0000"/>
    <a:srgbClr val="009900"/>
    <a:srgbClr val="00B05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343" autoAdjust="0"/>
  </p:normalViewPr>
  <p:slideViewPr>
    <p:cSldViewPr>
      <p:cViewPr varScale="1">
        <p:scale>
          <a:sx n="64" d="100"/>
          <a:sy n="64" d="100"/>
        </p:scale>
        <p:origin x="151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39EC3D-B9DB-4E1D-B64D-D9D26A003910}" type="doc">
      <dgm:prSet loTypeId="urn:diagrams.loki3.com/BracketList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1CFF33AC-69E0-4C6C-9F0A-D29082D5F700}">
      <dgm:prSet phldrT="[Text]" custT="1"/>
      <dgm:spPr/>
      <dgm:t>
        <a:bodyPr/>
        <a:lstStyle/>
        <a:p>
          <a:r>
            <a:rPr lang="sr-Latn-RS" sz="2400" b="1" dirty="0"/>
            <a:t>Verbalno-tekstualne</a:t>
          </a:r>
          <a:endParaRPr lang="en-US" sz="2400" b="1" dirty="0"/>
        </a:p>
      </dgm:t>
    </dgm:pt>
    <dgm:pt modelId="{81DF4B48-3BF4-4F8B-AB97-AB00288653DE}" type="parTrans" cxnId="{427F79DE-FAD3-4D3F-8B96-AA656115CCAD}">
      <dgm:prSet/>
      <dgm:spPr/>
      <dgm:t>
        <a:bodyPr/>
        <a:lstStyle/>
        <a:p>
          <a:endParaRPr lang="en-US" sz="1800"/>
        </a:p>
      </dgm:t>
    </dgm:pt>
    <dgm:pt modelId="{4EFA97EF-8175-4AE6-9F3D-A7CB7360E0D3}" type="sibTrans" cxnId="{427F79DE-FAD3-4D3F-8B96-AA656115CCAD}">
      <dgm:prSet/>
      <dgm:spPr/>
      <dgm:t>
        <a:bodyPr/>
        <a:lstStyle/>
        <a:p>
          <a:endParaRPr lang="en-US" sz="1800"/>
        </a:p>
      </dgm:t>
    </dgm:pt>
    <dgm:pt modelId="{357AC7D9-2B0E-47FD-BBF9-73AF7DEEA76A}">
      <dgm:prSet phldrT="[Text]" custT="1"/>
      <dgm:spPr/>
      <dgm:t>
        <a:bodyPr/>
        <a:lstStyle/>
        <a:p>
          <a:r>
            <a:rPr lang="en-US" altLang="en-US" sz="1800" b="0" dirty="0" err="1">
              <a:latin typeface="Calibri" panose="020F0502020204030204" pitchFamily="34" charset="0"/>
            </a:rPr>
            <a:t>Usmeno</a:t>
          </a:r>
          <a:r>
            <a:rPr lang="en-US" altLang="en-US" sz="1800" b="0" dirty="0">
              <a:latin typeface="Calibri" panose="020F0502020204030204" pitchFamily="34" charset="0"/>
            </a:rPr>
            <a:t> </a:t>
          </a:r>
          <a:r>
            <a:rPr lang="en-US" altLang="en-US" sz="1800" b="0" dirty="0" err="1">
              <a:latin typeface="Calibri" panose="020F0502020204030204" pitchFamily="34" charset="0"/>
            </a:rPr>
            <a:t>izlaganje</a:t>
          </a:r>
          <a:r>
            <a:rPr lang="en-US" altLang="en-US" sz="1800" b="0" dirty="0">
              <a:latin typeface="Calibri" panose="020F0502020204030204" pitchFamily="34" charset="0"/>
            </a:rPr>
            <a:t> (</a:t>
          </a:r>
          <a:r>
            <a:rPr lang="en-US" altLang="en-US" sz="1800" b="0" dirty="0" err="1">
              <a:latin typeface="Calibri" panose="020F0502020204030204" pitchFamily="34" charset="0"/>
            </a:rPr>
            <a:t>monološka</a:t>
          </a:r>
          <a:r>
            <a:rPr lang="en-US" altLang="en-US" sz="1800" b="0" dirty="0">
              <a:latin typeface="Calibri" panose="020F0502020204030204" pitchFamily="34" charset="0"/>
            </a:rPr>
            <a:t>)</a:t>
          </a:r>
          <a:endParaRPr lang="en-US" sz="1800" b="0" dirty="0"/>
        </a:p>
      </dgm:t>
    </dgm:pt>
    <dgm:pt modelId="{C79CF697-673A-4AC4-ABBB-95D7C91B3C2E}" type="parTrans" cxnId="{8FD33DBB-B055-483E-A6C3-A7EA3538FB23}">
      <dgm:prSet/>
      <dgm:spPr/>
      <dgm:t>
        <a:bodyPr/>
        <a:lstStyle/>
        <a:p>
          <a:endParaRPr lang="en-US" sz="1800"/>
        </a:p>
      </dgm:t>
    </dgm:pt>
    <dgm:pt modelId="{2BF2C022-8E0B-46E4-ABE6-8D4C7520E241}" type="sibTrans" cxnId="{8FD33DBB-B055-483E-A6C3-A7EA3538FB23}">
      <dgm:prSet/>
      <dgm:spPr/>
      <dgm:t>
        <a:bodyPr/>
        <a:lstStyle/>
        <a:p>
          <a:endParaRPr lang="en-US" sz="1800"/>
        </a:p>
      </dgm:t>
    </dgm:pt>
    <dgm:pt modelId="{94A0E1B1-1E37-4FFA-A9AF-78EA9016CDA7}">
      <dgm:prSet phldrT="[Text]" custT="1"/>
      <dgm:spPr/>
      <dgm:t>
        <a:bodyPr/>
        <a:lstStyle/>
        <a:p>
          <a:r>
            <a:rPr lang="en-US" altLang="en-US" sz="1800" b="0" dirty="0" err="1">
              <a:latin typeface="Calibri" panose="020F0502020204030204" pitchFamily="34" charset="0"/>
            </a:rPr>
            <a:t>Metoda</a:t>
          </a:r>
          <a:r>
            <a:rPr lang="en-US" altLang="en-US" sz="1800" b="0" dirty="0">
              <a:latin typeface="Calibri" panose="020F0502020204030204" pitchFamily="34" charset="0"/>
            </a:rPr>
            <a:t>  </a:t>
          </a:r>
          <a:r>
            <a:rPr lang="en-US" altLang="en-US" sz="1800" b="0" dirty="0" err="1">
              <a:latin typeface="Calibri" panose="020F0502020204030204" pitchFamily="34" charset="0"/>
            </a:rPr>
            <a:t>razgovora</a:t>
          </a:r>
          <a:r>
            <a:rPr lang="en-US" altLang="en-US" sz="1800" b="0" dirty="0">
              <a:latin typeface="Calibri" panose="020F0502020204030204" pitchFamily="34" charset="0"/>
            </a:rPr>
            <a:t> (</a:t>
          </a:r>
          <a:r>
            <a:rPr lang="en-US" altLang="en-US" sz="1800" b="0" dirty="0" err="1">
              <a:latin typeface="Calibri" panose="020F0502020204030204" pitchFamily="34" charset="0"/>
            </a:rPr>
            <a:t>dijaloška</a:t>
          </a:r>
          <a:r>
            <a:rPr lang="en-US" altLang="en-US" sz="1800" b="0" dirty="0">
              <a:latin typeface="Calibri" panose="020F0502020204030204" pitchFamily="34" charset="0"/>
            </a:rPr>
            <a:t>)</a:t>
          </a:r>
          <a:endParaRPr lang="en-US" sz="1800" b="0" dirty="0"/>
        </a:p>
      </dgm:t>
    </dgm:pt>
    <dgm:pt modelId="{C0D12085-BDDF-4045-B67B-E102BD95D846}" type="parTrans" cxnId="{6D819A6B-E791-40A6-8026-E13541169102}">
      <dgm:prSet/>
      <dgm:spPr/>
      <dgm:t>
        <a:bodyPr/>
        <a:lstStyle/>
        <a:p>
          <a:endParaRPr lang="en-US" sz="1800"/>
        </a:p>
      </dgm:t>
    </dgm:pt>
    <dgm:pt modelId="{9A881FA5-9EDB-4E55-8369-60D3142EF9A8}" type="sibTrans" cxnId="{6D819A6B-E791-40A6-8026-E13541169102}">
      <dgm:prSet/>
      <dgm:spPr/>
      <dgm:t>
        <a:bodyPr/>
        <a:lstStyle/>
        <a:p>
          <a:endParaRPr lang="en-US" sz="1800"/>
        </a:p>
      </dgm:t>
    </dgm:pt>
    <dgm:pt modelId="{67FCE7C3-D732-405D-9DF1-7C9733C10713}">
      <dgm:prSet phldrT="[Text]" custT="1"/>
      <dgm:spPr/>
      <dgm:t>
        <a:bodyPr/>
        <a:lstStyle/>
        <a:p>
          <a:r>
            <a:rPr lang="sr-Latn-RS" altLang="en-US" sz="1800" b="0" dirty="0">
              <a:latin typeface="Calibri" panose="020F0502020204030204" pitchFamily="34" charset="0"/>
            </a:rPr>
            <a:t>M</a:t>
          </a:r>
          <a:r>
            <a:rPr lang="en-US" altLang="en-US" sz="1800" b="0" dirty="0" err="1">
              <a:latin typeface="Calibri" panose="020F0502020204030204" pitchFamily="34" charset="0"/>
            </a:rPr>
            <a:t>etode</a:t>
          </a:r>
          <a:r>
            <a:rPr lang="en-US" altLang="en-US" sz="1800" b="0" dirty="0">
              <a:latin typeface="Calibri" panose="020F0502020204030204" pitchFamily="34" charset="0"/>
            </a:rPr>
            <a:t> </a:t>
          </a:r>
          <a:r>
            <a:rPr lang="sr-Latn-RS" altLang="en-US" sz="1800" b="0" dirty="0">
              <a:latin typeface="Calibri" panose="020F0502020204030204" pitchFamily="34" charset="0"/>
            </a:rPr>
            <a:t>rada sa tekstom (</a:t>
          </a:r>
          <a:r>
            <a:rPr lang="en-US" altLang="en-US" sz="1800" b="0" dirty="0" err="1">
              <a:latin typeface="Calibri" panose="020F0502020204030204" pitchFamily="34" charset="0"/>
            </a:rPr>
            <a:t>čitanja</a:t>
          </a:r>
          <a:r>
            <a:rPr lang="en-US" altLang="en-US" sz="1800" b="0" dirty="0">
              <a:latin typeface="Calibri" panose="020F0502020204030204" pitchFamily="34" charset="0"/>
            </a:rPr>
            <a:t> </a:t>
          </a:r>
          <a:r>
            <a:rPr lang="en-US" altLang="en-US" sz="1800" b="0" dirty="0" err="1">
              <a:latin typeface="Calibri" panose="020F0502020204030204" pitchFamily="34" charset="0"/>
            </a:rPr>
            <a:t>i</a:t>
          </a:r>
          <a:r>
            <a:rPr lang="en-US" altLang="en-US" sz="1800" b="0" dirty="0">
              <a:latin typeface="Calibri" panose="020F0502020204030204" pitchFamily="34" charset="0"/>
            </a:rPr>
            <a:t> </a:t>
          </a:r>
          <a:r>
            <a:rPr lang="en-US" altLang="en-US" sz="1800" b="0" dirty="0" err="1">
              <a:latin typeface="Calibri" panose="020F0502020204030204" pitchFamily="34" charset="0"/>
            </a:rPr>
            <a:t>pisanja</a:t>
          </a:r>
          <a:r>
            <a:rPr lang="sr-Latn-RS" altLang="en-US" sz="1800" b="0" dirty="0">
              <a:latin typeface="Calibri" panose="020F0502020204030204" pitchFamily="34" charset="0"/>
            </a:rPr>
            <a:t>)</a:t>
          </a:r>
          <a:r>
            <a:rPr lang="en-US" altLang="en-US" sz="1800" b="0" dirty="0">
              <a:latin typeface="Calibri" panose="020F0502020204030204" pitchFamily="34" charset="0"/>
            </a:rPr>
            <a:t>?</a:t>
          </a:r>
          <a:endParaRPr lang="en-US" sz="1800" b="0" dirty="0"/>
        </a:p>
      </dgm:t>
    </dgm:pt>
    <dgm:pt modelId="{7332DFB2-C1EE-4A6B-9A2E-1C74132A5D2E}" type="parTrans" cxnId="{DD944F99-171B-46D6-BAE1-97FE9D9B8A49}">
      <dgm:prSet/>
      <dgm:spPr/>
      <dgm:t>
        <a:bodyPr/>
        <a:lstStyle/>
        <a:p>
          <a:endParaRPr lang="en-US" sz="1800"/>
        </a:p>
      </dgm:t>
    </dgm:pt>
    <dgm:pt modelId="{1883507A-DFAD-4528-B793-098C237472B6}" type="sibTrans" cxnId="{DD944F99-171B-46D6-BAE1-97FE9D9B8A49}">
      <dgm:prSet/>
      <dgm:spPr/>
      <dgm:t>
        <a:bodyPr/>
        <a:lstStyle/>
        <a:p>
          <a:endParaRPr lang="en-US" sz="1800"/>
        </a:p>
      </dgm:t>
    </dgm:pt>
    <dgm:pt modelId="{286A726C-037C-4F06-B524-13125EEE19BC}">
      <dgm:prSet phldrT="[Text]" custT="1"/>
      <dgm:spPr/>
      <dgm:t>
        <a:bodyPr/>
        <a:lstStyle/>
        <a:p>
          <a:r>
            <a:rPr lang="sr-Latn-RS" sz="2400" b="1" dirty="0"/>
            <a:t>Ilustrativno-demonstrativne</a:t>
          </a:r>
          <a:endParaRPr lang="en-US" sz="2400" b="1" dirty="0"/>
        </a:p>
      </dgm:t>
    </dgm:pt>
    <dgm:pt modelId="{0CE78D7F-C32C-4C27-923F-B99E1C08AEB9}" type="parTrans" cxnId="{861B124D-021F-4497-B32E-E6E0950B0DE6}">
      <dgm:prSet/>
      <dgm:spPr/>
      <dgm:t>
        <a:bodyPr/>
        <a:lstStyle/>
        <a:p>
          <a:endParaRPr lang="en-US" sz="1800"/>
        </a:p>
      </dgm:t>
    </dgm:pt>
    <dgm:pt modelId="{23E6B89B-033F-435E-8DE1-3C72FECA4E33}" type="sibTrans" cxnId="{861B124D-021F-4497-B32E-E6E0950B0DE6}">
      <dgm:prSet/>
      <dgm:spPr/>
      <dgm:t>
        <a:bodyPr/>
        <a:lstStyle/>
        <a:p>
          <a:endParaRPr lang="en-US" sz="1800"/>
        </a:p>
      </dgm:t>
    </dgm:pt>
    <dgm:pt modelId="{B3FBA149-A7F8-4AB7-ADAB-02FCD9F9E774}">
      <dgm:prSet phldrT="[Text]" custT="1"/>
      <dgm:spPr/>
      <dgm:t>
        <a:bodyPr/>
        <a:lstStyle/>
        <a:p>
          <a:r>
            <a:rPr lang="sr-Latn-RS" sz="1800" dirty="0"/>
            <a:t>Ilustrativna metoda</a:t>
          </a:r>
          <a:endParaRPr lang="en-US" sz="1800" dirty="0"/>
        </a:p>
      </dgm:t>
    </dgm:pt>
    <dgm:pt modelId="{3D753D44-C7B2-45EB-97B0-D0B29C67E90F}" type="parTrans" cxnId="{8D30AF61-F56B-46B6-86B5-76E445119559}">
      <dgm:prSet/>
      <dgm:spPr/>
      <dgm:t>
        <a:bodyPr/>
        <a:lstStyle/>
        <a:p>
          <a:endParaRPr lang="en-US" sz="1800"/>
        </a:p>
      </dgm:t>
    </dgm:pt>
    <dgm:pt modelId="{BA69B79D-7463-408C-961F-0D993AFE5B38}" type="sibTrans" cxnId="{8D30AF61-F56B-46B6-86B5-76E445119559}">
      <dgm:prSet/>
      <dgm:spPr/>
      <dgm:t>
        <a:bodyPr/>
        <a:lstStyle/>
        <a:p>
          <a:endParaRPr lang="en-US" sz="1800"/>
        </a:p>
      </dgm:t>
    </dgm:pt>
    <dgm:pt modelId="{F944696A-244F-44CC-8FC8-929A433F04DF}">
      <dgm:prSet phldrT="[Text]" custT="1"/>
      <dgm:spPr/>
      <dgm:t>
        <a:bodyPr/>
        <a:lstStyle/>
        <a:p>
          <a:r>
            <a:rPr lang="sr-Latn-RS" sz="1800" dirty="0"/>
            <a:t>Metod praktičnih radova</a:t>
          </a:r>
          <a:endParaRPr lang="en-US" sz="1800" dirty="0"/>
        </a:p>
      </dgm:t>
    </dgm:pt>
    <dgm:pt modelId="{AAEFA480-5783-4B38-BF6E-3E9EABB35896}" type="parTrans" cxnId="{F4E72961-9B18-4C55-8428-525BAF34E9FE}">
      <dgm:prSet/>
      <dgm:spPr/>
      <dgm:t>
        <a:bodyPr/>
        <a:lstStyle/>
        <a:p>
          <a:endParaRPr lang="en-US" sz="1800"/>
        </a:p>
      </dgm:t>
    </dgm:pt>
    <dgm:pt modelId="{91A4B3FE-908C-4265-A372-9D9B5318FBC8}" type="sibTrans" cxnId="{F4E72961-9B18-4C55-8428-525BAF34E9FE}">
      <dgm:prSet/>
      <dgm:spPr/>
      <dgm:t>
        <a:bodyPr/>
        <a:lstStyle/>
        <a:p>
          <a:endParaRPr lang="en-US" sz="1800"/>
        </a:p>
      </dgm:t>
    </dgm:pt>
    <dgm:pt modelId="{EEB7D387-E651-40B3-A1AE-24EA697EB8AE}">
      <dgm:prSet phldrT="[Text]" custT="1"/>
      <dgm:spPr/>
      <dgm:t>
        <a:bodyPr/>
        <a:lstStyle/>
        <a:p>
          <a:r>
            <a:rPr lang="sr-Latn-RS" sz="1800" dirty="0"/>
            <a:t>Diskusija</a:t>
          </a:r>
          <a:endParaRPr lang="en-US" sz="1800" dirty="0"/>
        </a:p>
      </dgm:t>
    </dgm:pt>
    <dgm:pt modelId="{797AAC9E-F55A-4D0A-B6C4-83CDF11F833F}" type="parTrans" cxnId="{217176E9-179C-4E26-877E-00509E1E22BF}">
      <dgm:prSet/>
      <dgm:spPr/>
      <dgm:t>
        <a:bodyPr/>
        <a:lstStyle/>
        <a:p>
          <a:endParaRPr lang="en-US" sz="1800"/>
        </a:p>
      </dgm:t>
    </dgm:pt>
    <dgm:pt modelId="{AF5C014A-17AA-4D71-8983-7447E81F73A2}" type="sibTrans" cxnId="{217176E9-179C-4E26-877E-00509E1E22BF}">
      <dgm:prSet/>
      <dgm:spPr/>
      <dgm:t>
        <a:bodyPr/>
        <a:lstStyle/>
        <a:p>
          <a:endParaRPr lang="en-US" sz="1800"/>
        </a:p>
      </dgm:t>
    </dgm:pt>
    <dgm:pt modelId="{02121B32-4EE6-4792-8B28-8B829772BDC2}">
      <dgm:prSet phldrT="[Text]" custT="1"/>
      <dgm:spPr/>
      <dgm:t>
        <a:bodyPr/>
        <a:lstStyle/>
        <a:p>
          <a:r>
            <a:rPr lang="sr-Latn-RS" sz="1800"/>
            <a:t>Metod demonstracije</a:t>
          </a:r>
          <a:endParaRPr lang="en-US" sz="1800" dirty="0"/>
        </a:p>
      </dgm:t>
    </dgm:pt>
    <dgm:pt modelId="{9315A7B8-8D47-4921-87FB-15EDA5E0BF80}" type="parTrans" cxnId="{34C5203A-2C17-4EBD-BAA6-661AB3B26FDC}">
      <dgm:prSet/>
      <dgm:spPr/>
      <dgm:t>
        <a:bodyPr/>
        <a:lstStyle/>
        <a:p>
          <a:endParaRPr lang="en-US" sz="1800"/>
        </a:p>
      </dgm:t>
    </dgm:pt>
    <dgm:pt modelId="{57D45571-6846-4774-B6C8-E94DD2995C70}" type="sibTrans" cxnId="{34C5203A-2C17-4EBD-BAA6-661AB3B26FDC}">
      <dgm:prSet/>
      <dgm:spPr/>
      <dgm:t>
        <a:bodyPr/>
        <a:lstStyle/>
        <a:p>
          <a:endParaRPr lang="en-US" sz="1800"/>
        </a:p>
      </dgm:t>
    </dgm:pt>
    <dgm:pt modelId="{AB369072-0D5C-4168-8115-A7EC572609D9}">
      <dgm:prSet phldrT="[Text]" custT="1"/>
      <dgm:spPr/>
      <dgm:t>
        <a:bodyPr/>
        <a:lstStyle/>
        <a:p>
          <a:r>
            <a:rPr lang="sr-Latn-RS" sz="1800" dirty="0"/>
            <a:t>Eksperiment</a:t>
          </a:r>
          <a:endParaRPr lang="en-US" sz="1800" dirty="0"/>
        </a:p>
      </dgm:t>
    </dgm:pt>
    <dgm:pt modelId="{21584156-6D90-455D-9739-15099F3818F0}" type="parTrans" cxnId="{D4616600-66BE-4FC9-B99C-4D327C7D5B38}">
      <dgm:prSet/>
      <dgm:spPr/>
      <dgm:t>
        <a:bodyPr/>
        <a:lstStyle/>
        <a:p>
          <a:endParaRPr lang="en-US" sz="1800"/>
        </a:p>
      </dgm:t>
    </dgm:pt>
    <dgm:pt modelId="{F2072062-A797-42B8-B98D-AE1ECB131579}" type="sibTrans" cxnId="{D4616600-66BE-4FC9-B99C-4D327C7D5B38}">
      <dgm:prSet/>
      <dgm:spPr/>
      <dgm:t>
        <a:bodyPr/>
        <a:lstStyle/>
        <a:p>
          <a:endParaRPr lang="en-US" sz="1800"/>
        </a:p>
      </dgm:t>
    </dgm:pt>
    <dgm:pt modelId="{A6806A9F-77EB-48B2-83FD-0B879DEA2F9E}" type="pres">
      <dgm:prSet presAssocID="{0839EC3D-B9DB-4E1D-B64D-D9D26A003910}" presName="Name0" presStyleCnt="0">
        <dgm:presLayoutVars>
          <dgm:dir/>
          <dgm:animLvl val="lvl"/>
          <dgm:resizeHandles val="exact"/>
        </dgm:presLayoutVars>
      </dgm:prSet>
      <dgm:spPr/>
    </dgm:pt>
    <dgm:pt modelId="{0AFA2A27-53F0-43B2-8EF2-5030FF69FB4C}" type="pres">
      <dgm:prSet presAssocID="{1CFF33AC-69E0-4C6C-9F0A-D29082D5F700}" presName="linNode" presStyleCnt="0"/>
      <dgm:spPr/>
    </dgm:pt>
    <dgm:pt modelId="{55398815-A91B-4676-9F0D-B33E8E1FC5BC}" type="pres">
      <dgm:prSet presAssocID="{1CFF33AC-69E0-4C6C-9F0A-D29082D5F700}" presName="parTx" presStyleLbl="revTx" presStyleIdx="0" presStyleCnt="2" custScaleX="119568">
        <dgm:presLayoutVars>
          <dgm:chMax val="1"/>
          <dgm:bulletEnabled val="1"/>
        </dgm:presLayoutVars>
      </dgm:prSet>
      <dgm:spPr/>
    </dgm:pt>
    <dgm:pt modelId="{1522BA91-B41E-4600-AC20-37A4232553AD}" type="pres">
      <dgm:prSet presAssocID="{1CFF33AC-69E0-4C6C-9F0A-D29082D5F700}" presName="bracket" presStyleLbl="parChTrans1D1" presStyleIdx="0" presStyleCnt="2"/>
      <dgm:spPr/>
    </dgm:pt>
    <dgm:pt modelId="{F76782D5-F5AB-42D6-A739-478227678104}" type="pres">
      <dgm:prSet presAssocID="{1CFF33AC-69E0-4C6C-9F0A-D29082D5F700}" presName="spH" presStyleCnt="0"/>
      <dgm:spPr/>
    </dgm:pt>
    <dgm:pt modelId="{92A19208-46CE-49C9-B4A5-0E1698BE4E48}" type="pres">
      <dgm:prSet presAssocID="{1CFF33AC-69E0-4C6C-9F0A-D29082D5F700}" presName="desTx" presStyleLbl="node1" presStyleIdx="0" presStyleCnt="2">
        <dgm:presLayoutVars>
          <dgm:bulletEnabled val="1"/>
        </dgm:presLayoutVars>
      </dgm:prSet>
      <dgm:spPr/>
    </dgm:pt>
    <dgm:pt modelId="{23ED5AEB-AC23-4B59-904F-2B79F47DD655}" type="pres">
      <dgm:prSet presAssocID="{4EFA97EF-8175-4AE6-9F3D-A7CB7360E0D3}" presName="spV" presStyleCnt="0"/>
      <dgm:spPr/>
    </dgm:pt>
    <dgm:pt modelId="{4D8E4E00-C9B3-49A8-87D2-D60A2D7AC29E}" type="pres">
      <dgm:prSet presAssocID="{286A726C-037C-4F06-B524-13125EEE19BC}" presName="linNode" presStyleCnt="0"/>
      <dgm:spPr/>
    </dgm:pt>
    <dgm:pt modelId="{F1CF326D-F81C-4844-884D-334C71529C7E}" type="pres">
      <dgm:prSet presAssocID="{286A726C-037C-4F06-B524-13125EEE19BC}" presName="parTx" presStyleLbl="revTx" presStyleIdx="1" presStyleCnt="2" custScaleX="125131">
        <dgm:presLayoutVars>
          <dgm:chMax val="1"/>
          <dgm:bulletEnabled val="1"/>
        </dgm:presLayoutVars>
      </dgm:prSet>
      <dgm:spPr/>
    </dgm:pt>
    <dgm:pt modelId="{CDC8A07C-0C8E-4FA6-90F0-65CFE6688784}" type="pres">
      <dgm:prSet presAssocID="{286A726C-037C-4F06-B524-13125EEE19BC}" presName="bracket" presStyleLbl="parChTrans1D1" presStyleIdx="1" presStyleCnt="2"/>
      <dgm:spPr/>
    </dgm:pt>
    <dgm:pt modelId="{356BD2D7-D410-4679-87A1-7E42E9CD73EF}" type="pres">
      <dgm:prSet presAssocID="{286A726C-037C-4F06-B524-13125EEE19BC}" presName="spH" presStyleCnt="0"/>
      <dgm:spPr/>
    </dgm:pt>
    <dgm:pt modelId="{516B749F-BB14-45A4-B514-C933217DF800}" type="pres">
      <dgm:prSet presAssocID="{286A726C-037C-4F06-B524-13125EEE19BC}" presName="desTx" presStyleLbl="node1" presStyleIdx="1" presStyleCnt="2">
        <dgm:presLayoutVars>
          <dgm:bulletEnabled val="1"/>
        </dgm:presLayoutVars>
      </dgm:prSet>
      <dgm:spPr/>
    </dgm:pt>
  </dgm:ptLst>
  <dgm:cxnLst>
    <dgm:cxn modelId="{D4616600-66BE-4FC9-B99C-4D327C7D5B38}" srcId="{286A726C-037C-4F06-B524-13125EEE19BC}" destId="{AB369072-0D5C-4168-8115-A7EC572609D9}" srcOrd="2" destOrd="0" parTransId="{21584156-6D90-455D-9739-15099F3818F0}" sibTransId="{F2072062-A797-42B8-B98D-AE1ECB131579}"/>
    <dgm:cxn modelId="{60A5CA2C-7FA6-414E-8B8F-5B055F1051BA}" type="presOf" srcId="{F944696A-244F-44CC-8FC8-929A433F04DF}" destId="{516B749F-BB14-45A4-B514-C933217DF800}" srcOrd="0" destOrd="3" presId="urn:diagrams.loki3.com/BracketList"/>
    <dgm:cxn modelId="{21628C31-15C6-45DE-92EC-8864CAC3AB48}" type="presOf" srcId="{AB369072-0D5C-4168-8115-A7EC572609D9}" destId="{516B749F-BB14-45A4-B514-C933217DF800}" srcOrd="0" destOrd="2" presId="urn:diagrams.loki3.com/BracketList"/>
    <dgm:cxn modelId="{34C5203A-2C17-4EBD-BAA6-661AB3B26FDC}" srcId="{286A726C-037C-4F06-B524-13125EEE19BC}" destId="{02121B32-4EE6-4792-8B28-8B829772BDC2}" srcOrd="1" destOrd="0" parTransId="{9315A7B8-8D47-4921-87FB-15EDA5E0BF80}" sibTransId="{57D45571-6846-4774-B6C8-E94DD2995C70}"/>
    <dgm:cxn modelId="{ABC1AB3F-F499-4A2F-8802-442D1429DB7E}" type="presOf" srcId="{EEB7D387-E651-40B3-A1AE-24EA697EB8AE}" destId="{92A19208-46CE-49C9-B4A5-0E1698BE4E48}" srcOrd="0" destOrd="2" presId="urn:diagrams.loki3.com/BracketList"/>
    <dgm:cxn modelId="{F4E72961-9B18-4C55-8428-525BAF34E9FE}" srcId="{286A726C-037C-4F06-B524-13125EEE19BC}" destId="{F944696A-244F-44CC-8FC8-929A433F04DF}" srcOrd="3" destOrd="0" parTransId="{AAEFA480-5783-4B38-BF6E-3E9EABB35896}" sibTransId="{91A4B3FE-908C-4265-A372-9D9B5318FBC8}"/>
    <dgm:cxn modelId="{8D30AF61-F56B-46B6-86B5-76E445119559}" srcId="{286A726C-037C-4F06-B524-13125EEE19BC}" destId="{B3FBA149-A7F8-4AB7-ADAB-02FCD9F9E774}" srcOrd="0" destOrd="0" parTransId="{3D753D44-C7B2-45EB-97B0-D0B29C67E90F}" sibTransId="{BA69B79D-7463-408C-961F-0D993AFE5B38}"/>
    <dgm:cxn modelId="{39327963-C133-47EA-9093-44C4D72386D2}" type="presOf" srcId="{94A0E1B1-1E37-4FFA-A9AF-78EA9016CDA7}" destId="{92A19208-46CE-49C9-B4A5-0E1698BE4E48}" srcOrd="0" destOrd="1" presId="urn:diagrams.loki3.com/BracketList"/>
    <dgm:cxn modelId="{A1BD386B-7E55-4FCE-B39F-2DD70226E2E6}" type="presOf" srcId="{67FCE7C3-D732-405D-9DF1-7C9733C10713}" destId="{92A19208-46CE-49C9-B4A5-0E1698BE4E48}" srcOrd="0" destOrd="3" presId="urn:diagrams.loki3.com/BracketList"/>
    <dgm:cxn modelId="{6D819A6B-E791-40A6-8026-E13541169102}" srcId="{1CFF33AC-69E0-4C6C-9F0A-D29082D5F700}" destId="{94A0E1B1-1E37-4FFA-A9AF-78EA9016CDA7}" srcOrd="1" destOrd="0" parTransId="{C0D12085-BDDF-4045-B67B-E102BD95D846}" sibTransId="{9A881FA5-9EDB-4E55-8369-60D3142EF9A8}"/>
    <dgm:cxn modelId="{861B124D-021F-4497-B32E-E6E0950B0DE6}" srcId="{0839EC3D-B9DB-4E1D-B64D-D9D26A003910}" destId="{286A726C-037C-4F06-B524-13125EEE19BC}" srcOrd="1" destOrd="0" parTransId="{0CE78D7F-C32C-4C27-923F-B99E1C08AEB9}" sibTransId="{23E6B89B-033F-435E-8DE1-3C72FECA4E33}"/>
    <dgm:cxn modelId="{1E29EA53-1F4C-4D4B-A81D-F79668589C74}" type="presOf" srcId="{286A726C-037C-4F06-B524-13125EEE19BC}" destId="{F1CF326D-F81C-4844-884D-334C71529C7E}" srcOrd="0" destOrd="0" presId="urn:diagrams.loki3.com/BracketList"/>
    <dgm:cxn modelId="{43A52774-0BBA-417A-B57E-26EF9C7903BA}" type="presOf" srcId="{1CFF33AC-69E0-4C6C-9F0A-D29082D5F700}" destId="{55398815-A91B-4676-9F0D-B33E8E1FC5BC}" srcOrd="0" destOrd="0" presId="urn:diagrams.loki3.com/BracketList"/>
    <dgm:cxn modelId="{B311207A-2EC6-4493-8225-9656C10F1644}" type="presOf" srcId="{357AC7D9-2B0E-47FD-BBF9-73AF7DEEA76A}" destId="{92A19208-46CE-49C9-B4A5-0E1698BE4E48}" srcOrd="0" destOrd="0" presId="urn:diagrams.loki3.com/BracketList"/>
    <dgm:cxn modelId="{2ABA7B8F-2245-463E-BB2C-364A188D1F86}" type="presOf" srcId="{0839EC3D-B9DB-4E1D-B64D-D9D26A003910}" destId="{A6806A9F-77EB-48B2-83FD-0B879DEA2F9E}" srcOrd="0" destOrd="0" presId="urn:diagrams.loki3.com/BracketList"/>
    <dgm:cxn modelId="{DD944F99-171B-46D6-BAE1-97FE9D9B8A49}" srcId="{1CFF33AC-69E0-4C6C-9F0A-D29082D5F700}" destId="{67FCE7C3-D732-405D-9DF1-7C9733C10713}" srcOrd="3" destOrd="0" parTransId="{7332DFB2-C1EE-4A6B-9A2E-1C74132A5D2E}" sibTransId="{1883507A-DFAD-4528-B793-098C237472B6}"/>
    <dgm:cxn modelId="{667FCEB7-6EB1-472D-91D7-AB3F7F052D9A}" type="presOf" srcId="{B3FBA149-A7F8-4AB7-ADAB-02FCD9F9E774}" destId="{516B749F-BB14-45A4-B514-C933217DF800}" srcOrd="0" destOrd="0" presId="urn:diagrams.loki3.com/BracketList"/>
    <dgm:cxn modelId="{8FD33DBB-B055-483E-A6C3-A7EA3538FB23}" srcId="{1CFF33AC-69E0-4C6C-9F0A-D29082D5F700}" destId="{357AC7D9-2B0E-47FD-BBF9-73AF7DEEA76A}" srcOrd="0" destOrd="0" parTransId="{C79CF697-673A-4AC4-ABBB-95D7C91B3C2E}" sibTransId="{2BF2C022-8E0B-46E4-ABE6-8D4C7520E241}"/>
    <dgm:cxn modelId="{427F79DE-FAD3-4D3F-8B96-AA656115CCAD}" srcId="{0839EC3D-B9DB-4E1D-B64D-D9D26A003910}" destId="{1CFF33AC-69E0-4C6C-9F0A-D29082D5F700}" srcOrd="0" destOrd="0" parTransId="{81DF4B48-3BF4-4F8B-AB97-AB00288653DE}" sibTransId="{4EFA97EF-8175-4AE6-9F3D-A7CB7360E0D3}"/>
    <dgm:cxn modelId="{217176E9-179C-4E26-877E-00509E1E22BF}" srcId="{1CFF33AC-69E0-4C6C-9F0A-D29082D5F700}" destId="{EEB7D387-E651-40B3-A1AE-24EA697EB8AE}" srcOrd="2" destOrd="0" parTransId="{797AAC9E-F55A-4D0A-B6C4-83CDF11F833F}" sibTransId="{AF5C014A-17AA-4D71-8983-7447E81F73A2}"/>
    <dgm:cxn modelId="{35AEC9F7-15E0-4640-9C8B-35EFF1002E78}" type="presOf" srcId="{02121B32-4EE6-4792-8B28-8B829772BDC2}" destId="{516B749F-BB14-45A4-B514-C933217DF800}" srcOrd="0" destOrd="1" presId="urn:diagrams.loki3.com/BracketList"/>
    <dgm:cxn modelId="{632281FE-D795-4852-8319-EF9D5B53B966}" type="presParOf" srcId="{A6806A9F-77EB-48B2-83FD-0B879DEA2F9E}" destId="{0AFA2A27-53F0-43B2-8EF2-5030FF69FB4C}" srcOrd="0" destOrd="0" presId="urn:diagrams.loki3.com/BracketList"/>
    <dgm:cxn modelId="{8E4401C5-E8A1-406C-A0F1-EABEEAD81DDE}" type="presParOf" srcId="{0AFA2A27-53F0-43B2-8EF2-5030FF69FB4C}" destId="{55398815-A91B-4676-9F0D-B33E8E1FC5BC}" srcOrd="0" destOrd="0" presId="urn:diagrams.loki3.com/BracketList"/>
    <dgm:cxn modelId="{A4F5A55B-1127-4EE5-87B0-A47C9D3B0173}" type="presParOf" srcId="{0AFA2A27-53F0-43B2-8EF2-5030FF69FB4C}" destId="{1522BA91-B41E-4600-AC20-37A4232553AD}" srcOrd="1" destOrd="0" presId="urn:diagrams.loki3.com/BracketList"/>
    <dgm:cxn modelId="{5D1FFBC3-F76B-413A-8C9B-DC76D529B8A0}" type="presParOf" srcId="{0AFA2A27-53F0-43B2-8EF2-5030FF69FB4C}" destId="{F76782D5-F5AB-42D6-A739-478227678104}" srcOrd="2" destOrd="0" presId="urn:diagrams.loki3.com/BracketList"/>
    <dgm:cxn modelId="{3A7196EE-EAC1-4A10-AFBC-C6E9D84BDE1E}" type="presParOf" srcId="{0AFA2A27-53F0-43B2-8EF2-5030FF69FB4C}" destId="{92A19208-46CE-49C9-B4A5-0E1698BE4E48}" srcOrd="3" destOrd="0" presId="urn:diagrams.loki3.com/BracketList"/>
    <dgm:cxn modelId="{FA49ABBB-EACE-4FDC-AEF0-F0654DFA3C59}" type="presParOf" srcId="{A6806A9F-77EB-48B2-83FD-0B879DEA2F9E}" destId="{23ED5AEB-AC23-4B59-904F-2B79F47DD655}" srcOrd="1" destOrd="0" presId="urn:diagrams.loki3.com/BracketList"/>
    <dgm:cxn modelId="{6D5F4940-C9D1-438F-B955-04FDBB71C1C7}" type="presParOf" srcId="{A6806A9F-77EB-48B2-83FD-0B879DEA2F9E}" destId="{4D8E4E00-C9B3-49A8-87D2-D60A2D7AC29E}" srcOrd="2" destOrd="0" presId="urn:diagrams.loki3.com/BracketList"/>
    <dgm:cxn modelId="{10B17231-7D7D-4DC6-9CAC-6A6A91CA3DEC}" type="presParOf" srcId="{4D8E4E00-C9B3-49A8-87D2-D60A2D7AC29E}" destId="{F1CF326D-F81C-4844-884D-334C71529C7E}" srcOrd="0" destOrd="0" presId="urn:diagrams.loki3.com/BracketList"/>
    <dgm:cxn modelId="{95D19282-D798-422C-BAF0-5613A0B3F204}" type="presParOf" srcId="{4D8E4E00-C9B3-49A8-87D2-D60A2D7AC29E}" destId="{CDC8A07C-0C8E-4FA6-90F0-65CFE6688784}" srcOrd="1" destOrd="0" presId="urn:diagrams.loki3.com/BracketList"/>
    <dgm:cxn modelId="{4A954756-7BDC-41A4-B2BC-AC0351DC58AC}" type="presParOf" srcId="{4D8E4E00-C9B3-49A8-87D2-D60A2D7AC29E}" destId="{356BD2D7-D410-4679-87A1-7E42E9CD73EF}" srcOrd="2" destOrd="0" presId="urn:diagrams.loki3.com/BracketList"/>
    <dgm:cxn modelId="{5657CB02-5354-460E-85A2-715652BC5743}" type="presParOf" srcId="{4D8E4E00-C9B3-49A8-87D2-D60A2D7AC29E}" destId="{516B749F-BB14-45A4-B514-C933217DF80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2FF498-4AA9-45F7-A2A3-19EBE7216C81}" type="doc">
      <dgm:prSet loTypeId="urn:microsoft.com/office/officeart/2009/3/layout/StepUpProcess" loCatId="process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D46F7490-CFB8-41F6-8708-3427EE3FB276}">
      <dgm:prSet phldrT="[Text]"/>
      <dgm:spPr/>
      <dgm:t>
        <a:bodyPr/>
        <a:lstStyle/>
        <a:p>
          <a:r>
            <a:rPr lang="en-US" altLang="en-US" b="1" dirty="0" err="1">
              <a:latin typeface="Calibri" panose="020F0502020204030204" pitchFamily="34" charset="0"/>
            </a:rPr>
            <a:t>Metode</a:t>
          </a:r>
          <a:r>
            <a:rPr lang="en-US" altLang="en-US" b="1" dirty="0">
              <a:latin typeface="Calibri" panose="020F0502020204030204" pitchFamily="34" charset="0"/>
            </a:rPr>
            <a:t> </a:t>
          </a:r>
          <a:r>
            <a:rPr lang="en-US" altLang="en-US" b="1" dirty="0" err="1">
              <a:latin typeface="Calibri" panose="020F0502020204030204" pitchFamily="34" charset="0"/>
            </a:rPr>
            <a:t>kod</a:t>
          </a:r>
          <a:r>
            <a:rPr lang="en-US" altLang="en-US" b="1" dirty="0">
              <a:latin typeface="Calibri" panose="020F0502020204030204" pitchFamily="34" charset="0"/>
            </a:rPr>
            <a:t> </a:t>
          </a:r>
          <a:r>
            <a:rPr lang="en-US" altLang="en-US" b="1" dirty="0" err="1">
              <a:latin typeface="Calibri" panose="020F0502020204030204" pitchFamily="34" charset="0"/>
            </a:rPr>
            <a:t>kojih</a:t>
          </a:r>
          <a:r>
            <a:rPr lang="en-US" altLang="en-US" b="1" dirty="0">
              <a:latin typeface="Calibri" panose="020F0502020204030204" pitchFamily="34" charset="0"/>
            </a:rPr>
            <a:t> je </a:t>
          </a:r>
          <a:r>
            <a:rPr lang="en-US" altLang="en-US" b="1" dirty="0" err="1">
              <a:latin typeface="Calibri" panose="020F0502020204030204" pitchFamily="34" charset="0"/>
            </a:rPr>
            <a:t>izraženija</a:t>
          </a:r>
          <a:r>
            <a:rPr lang="en-US" altLang="en-US" b="1" dirty="0">
              <a:latin typeface="Calibri" panose="020F0502020204030204" pitchFamily="34" charset="0"/>
            </a:rPr>
            <a:t> </a:t>
          </a:r>
          <a:r>
            <a:rPr lang="sr-Latn-RS" altLang="en-US" b="1" dirty="0">
              <a:latin typeface="Calibri" panose="020F0502020204030204" pitchFamily="34" charset="0"/>
            </a:rPr>
            <a:t>aktivnost</a:t>
          </a:r>
          <a:r>
            <a:rPr lang="en-US" altLang="en-US" b="1" dirty="0">
              <a:latin typeface="Calibri" panose="020F0502020204030204" pitchFamily="34" charset="0"/>
            </a:rPr>
            <a:t> </a:t>
          </a:r>
          <a:r>
            <a:rPr lang="en-US" altLang="en-US" b="1" dirty="0" err="1">
              <a:latin typeface="Calibri" panose="020F0502020204030204" pitchFamily="34" charset="0"/>
            </a:rPr>
            <a:t>vaspitača</a:t>
          </a:r>
          <a:r>
            <a:rPr lang="sr-Latn-RS" altLang="en-US" b="1" dirty="0">
              <a:latin typeface="Calibri" panose="020F0502020204030204" pitchFamily="34" charset="0"/>
            </a:rPr>
            <a:t> u odnosu na angažovanje dece </a:t>
          </a:r>
          <a:endParaRPr lang="en-US" b="1" dirty="0"/>
        </a:p>
      </dgm:t>
    </dgm:pt>
    <dgm:pt modelId="{92E9F12B-95C0-48EB-A2DA-75D1ECDE2A22}" type="parTrans" cxnId="{CF4CEDDE-3C2E-42E9-9EA7-2603BA2E2156}">
      <dgm:prSet/>
      <dgm:spPr/>
      <dgm:t>
        <a:bodyPr/>
        <a:lstStyle/>
        <a:p>
          <a:endParaRPr lang="en-US"/>
        </a:p>
      </dgm:t>
    </dgm:pt>
    <dgm:pt modelId="{36958053-665F-4938-820B-8F0BD6D30F99}" type="sibTrans" cxnId="{CF4CEDDE-3C2E-42E9-9EA7-2603BA2E2156}">
      <dgm:prSet/>
      <dgm:spPr/>
      <dgm:t>
        <a:bodyPr/>
        <a:lstStyle/>
        <a:p>
          <a:endParaRPr lang="en-US"/>
        </a:p>
      </dgm:t>
    </dgm:pt>
    <dgm:pt modelId="{7D35E323-3908-41C9-9471-EB2E624ED52F}">
      <dgm:prSet phldrT="[Text]"/>
      <dgm:spPr/>
      <dgm:t>
        <a:bodyPr/>
        <a:lstStyle/>
        <a:p>
          <a:r>
            <a:rPr lang="en-US" altLang="en-US" dirty="0" err="1">
              <a:latin typeface="Calibri" panose="020F0502020204030204" pitchFamily="34" charset="0"/>
            </a:rPr>
            <a:t>Metoda</a:t>
          </a:r>
          <a:r>
            <a:rPr lang="en-US" altLang="en-US" dirty="0">
              <a:latin typeface="Calibri" panose="020F0502020204030204" pitchFamily="34" charset="0"/>
            </a:rPr>
            <a:t> </a:t>
          </a:r>
          <a:r>
            <a:rPr lang="en-US" altLang="en-US" dirty="0" err="1">
              <a:latin typeface="Calibri" panose="020F0502020204030204" pitchFamily="34" charset="0"/>
            </a:rPr>
            <a:t>usmenog</a:t>
          </a:r>
          <a:r>
            <a:rPr lang="en-US" altLang="en-US" dirty="0">
              <a:latin typeface="Calibri" panose="020F0502020204030204" pitchFamily="34" charset="0"/>
            </a:rPr>
            <a:t> </a:t>
          </a:r>
          <a:r>
            <a:rPr lang="en-US" altLang="en-US" dirty="0" err="1">
              <a:latin typeface="Calibri" panose="020F0502020204030204" pitchFamily="34" charset="0"/>
            </a:rPr>
            <a:t>izlaganja</a:t>
          </a:r>
          <a:endParaRPr lang="en-US" dirty="0"/>
        </a:p>
      </dgm:t>
    </dgm:pt>
    <dgm:pt modelId="{581495BE-DB7C-4571-AA6C-F69FE2AA0342}" type="parTrans" cxnId="{E56247C3-C005-4C23-9263-42C74F86639B}">
      <dgm:prSet/>
      <dgm:spPr/>
      <dgm:t>
        <a:bodyPr/>
        <a:lstStyle/>
        <a:p>
          <a:endParaRPr lang="en-US"/>
        </a:p>
      </dgm:t>
    </dgm:pt>
    <dgm:pt modelId="{C01AD959-1376-4AE1-9DBE-1E848D521AB6}" type="sibTrans" cxnId="{E56247C3-C005-4C23-9263-42C74F86639B}">
      <dgm:prSet/>
      <dgm:spPr/>
      <dgm:t>
        <a:bodyPr/>
        <a:lstStyle/>
        <a:p>
          <a:endParaRPr lang="en-US"/>
        </a:p>
      </dgm:t>
    </dgm:pt>
    <dgm:pt modelId="{AA6067BF-EAE0-43BA-9DF4-6B21A2BC6455}">
      <dgm:prSet phldrT="[Text]"/>
      <dgm:spPr/>
      <dgm:t>
        <a:bodyPr/>
        <a:lstStyle/>
        <a:p>
          <a:r>
            <a:rPr lang="en-US" altLang="en-US" b="1" dirty="0" err="1">
              <a:latin typeface="Calibri" panose="020F0502020204030204" pitchFamily="34" charset="0"/>
            </a:rPr>
            <a:t>Metode</a:t>
          </a:r>
          <a:r>
            <a:rPr lang="en-US" altLang="en-US" b="1" dirty="0">
              <a:latin typeface="Calibri" panose="020F0502020204030204" pitchFamily="34" charset="0"/>
            </a:rPr>
            <a:t> </a:t>
          </a:r>
          <a:r>
            <a:rPr lang="en-US" altLang="en-US" b="1" dirty="0" err="1">
              <a:latin typeface="Calibri" panose="020F0502020204030204" pitchFamily="34" charset="0"/>
            </a:rPr>
            <a:t>sa</a:t>
          </a:r>
          <a:r>
            <a:rPr lang="en-US" altLang="en-US" b="1" dirty="0">
              <a:latin typeface="Calibri" panose="020F0502020204030204" pitchFamily="34" charset="0"/>
            </a:rPr>
            <a:t> </a:t>
          </a:r>
          <a:r>
            <a:rPr lang="sr-Latn-RS" altLang="en-US" b="1" dirty="0">
              <a:latin typeface="Calibri" panose="020F0502020204030204" pitchFamily="34" charset="0"/>
            </a:rPr>
            <a:t>pod</a:t>
          </a:r>
          <a:r>
            <a:rPr lang="en-US" altLang="en-US" b="1" dirty="0" err="1">
              <a:latin typeface="Calibri" panose="020F0502020204030204" pitchFamily="34" charset="0"/>
            </a:rPr>
            <a:t>jednakom</a:t>
          </a:r>
          <a:r>
            <a:rPr lang="en-US" altLang="en-US" b="1" dirty="0">
              <a:latin typeface="Calibri" panose="020F0502020204030204" pitchFamily="34" charset="0"/>
            </a:rPr>
            <a:t> </a:t>
          </a:r>
          <a:r>
            <a:rPr lang="en-US" altLang="en-US" b="1" dirty="0" err="1">
              <a:latin typeface="Calibri" panose="020F0502020204030204" pitchFamily="34" charset="0"/>
            </a:rPr>
            <a:t>angažovanošću</a:t>
          </a:r>
          <a:r>
            <a:rPr lang="sr-Latn-RS" altLang="en-US" b="1" dirty="0">
              <a:latin typeface="Calibri" panose="020F0502020204030204" pitchFamily="34" charset="0"/>
            </a:rPr>
            <a:t> dece i vaspitača</a:t>
          </a:r>
          <a:endParaRPr lang="en-US" b="1" dirty="0"/>
        </a:p>
      </dgm:t>
    </dgm:pt>
    <dgm:pt modelId="{FADE4388-D385-4CE5-BF1D-FC52E9515834}" type="parTrans" cxnId="{AB69C5D9-8172-46CA-BFD5-9788A66A8E8F}">
      <dgm:prSet/>
      <dgm:spPr/>
      <dgm:t>
        <a:bodyPr/>
        <a:lstStyle/>
        <a:p>
          <a:endParaRPr lang="en-US"/>
        </a:p>
      </dgm:t>
    </dgm:pt>
    <dgm:pt modelId="{A4489066-A52A-444E-BEE9-51078AF1CB72}" type="sibTrans" cxnId="{AB69C5D9-8172-46CA-BFD5-9788A66A8E8F}">
      <dgm:prSet/>
      <dgm:spPr/>
      <dgm:t>
        <a:bodyPr/>
        <a:lstStyle/>
        <a:p>
          <a:endParaRPr lang="en-US"/>
        </a:p>
      </dgm:t>
    </dgm:pt>
    <dgm:pt modelId="{09EDEDDD-977F-48D8-8DB7-D56654334EAF}">
      <dgm:prSet phldrT="[Text]"/>
      <dgm:spPr/>
      <dgm:t>
        <a:bodyPr/>
        <a:lstStyle/>
        <a:p>
          <a:r>
            <a:rPr lang="en-US" altLang="en-US" dirty="0" err="1">
              <a:latin typeface="Calibri" panose="020F0502020204030204" pitchFamily="34" charset="0"/>
            </a:rPr>
            <a:t>Metoda</a:t>
          </a:r>
          <a:r>
            <a:rPr lang="en-US" altLang="en-US" dirty="0">
              <a:latin typeface="Calibri" panose="020F0502020204030204" pitchFamily="34" charset="0"/>
            </a:rPr>
            <a:t> </a:t>
          </a:r>
          <a:r>
            <a:rPr lang="en-US" altLang="en-US" dirty="0" err="1">
              <a:latin typeface="Calibri" panose="020F0502020204030204" pitchFamily="34" charset="0"/>
            </a:rPr>
            <a:t>razgovora</a:t>
          </a:r>
          <a:endParaRPr lang="en-US" dirty="0"/>
        </a:p>
      </dgm:t>
    </dgm:pt>
    <dgm:pt modelId="{14C923D5-6F6C-4EF5-82B0-646CD062E143}" type="parTrans" cxnId="{01565839-C0D6-4E6F-9A89-4C378097742D}">
      <dgm:prSet/>
      <dgm:spPr/>
      <dgm:t>
        <a:bodyPr/>
        <a:lstStyle/>
        <a:p>
          <a:endParaRPr lang="en-US"/>
        </a:p>
      </dgm:t>
    </dgm:pt>
    <dgm:pt modelId="{6C0C50D2-BF0B-4793-9970-3A9FDFF9857B}" type="sibTrans" cxnId="{01565839-C0D6-4E6F-9A89-4C378097742D}">
      <dgm:prSet/>
      <dgm:spPr/>
      <dgm:t>
        <a:bodyPr/>
        <a:lstStyle/>
        <a:p>
          <a:endParaRPr lang="en-US"/>
        </a:p>
      </dgm:t>
    </dgm:pt>
    <dgm:pt modelId="{83A1254A-EA38-40CD-BDDE-D6465BD01939}">
      <dgm:prSet phldrT="[Text]"/>
      <dgm:spPr/>
      <dgm:t>
        <a:bodyPr/>
        <a:lstStyle/>
        <a:p>
          <a:r>
            <a:rPr lang="sr-Latn-RS" b="1" dirty="0"/>
            <a:t>Metode sa većom angažovanošću dece u odnosu na aktivnosti vaspitača</a:t>
          </a:r>
          <a:endParaRPr lang="en-US" b="1" dirty="0"/>
        </a:p>
      </dgm:t>
    </dgm:pt>
    <dgm:pt modelId="{7AA25EE2-AC52-4223-B325-4941C0862507}" type="parTrans" cxnId="{982ED688-FEE2-4A6B-B98C-A7010C1BB52E}">
      <dgm:prSet/>
      <dgm:spPr/>
      <dgm:t>
        <a:bodyPr/>
        <a:lstStyle/>
        <a:p>
          <a:endParaRPr lang="en-US"/>
        </a:p>
      </dgm:t>
    </dgm:pt>
    <dgm:pt modelId="{C169CB11-7019-45C4-9AEF-1CD8734AE73F}" type="sibTrans" cxnId="{982ED688-FEE2-4A6B-B98C-A7010C1BB52E}">
      <dgm:prSet/>
      <dgm:spPr/>
      <dgm:t>
        <a:bodyPr/>
        <a:lstStyle/>
        <a:p>
          <a:endParaRPr lang="en-US"/>
        </a:p>
      </dgm:t>
    </dgm:pt>
    <dgm:pt modelId="{8A335D42-AE79-4B1E-80F1-B0C086EF1D80}">
      <dgm:prSet phldrT="[Text]"/>
      <dgm:spPr/>
      <dgm:t>
        <a:bodyPr/>
        <a:lstStyle/>
        <a:p>
          <a:r>
            <a:rPr lang="en-US" altLang="en-US" dirty="0" err="1">
              <a:latin typeface="Calibri" panose="020F0502020204030204" pitchFamily="34" charset="0"/>
            </a:rPr>
            <a:t>Pronalazačka</a:t>
          </a:r>
          <a:r>
            <a:rPr lang="sr-Latn-RS" altLang="en-US" dirty="0">
              <a:latin typeface="Calibri" panose="020F0502020204030204" pitchFamily="34" charset="0"/>
            </a:rPr>
            <a:t> metoda</a:t>
          </a:r>
          <a:endParaRPr lang="en-US" dirty="0"/>
        </a:p>
      </dgm:t>
    </dgm:pt>
    <dgm:pt modelId="{FDBFF90A-C8FA-4416-81C7-403073D73D64}" type="parTrans" cxnId="{38D1AE02-08F1-4F74-8E92-E3FB550DBA14}">
      <dgm:prSet/>
      <dgm:spPr/>
      <dgm:t>
        <a:bodyPr/>
        <a:lstStyle/>
        <a:p>
          <a:endParaRPr lang="en-US"/>
        </a:p>
      </dgm:t>
    </dgm:pt>
    <dgm:pt modelId="{CABFD488-4355-47A5-B7F5-B8F6EB1B8C23}" type="sibTrans" cxnId="{38D1AE02-08F1-4F74-8E92-E3FB550DBA14}">
      <dgm:prSet/>
      <dgm:spPr/>
      <dgm:t>
        <a:bodyPr/>
        <a:lstStyle/>
        <a:p>
          <a:endParaRPr lang="en-US"/>
        </a:p>
      </dgm:t>
    </dgm:pt>
    <dgm:pt modelId="{72D6AF45-19D0-44EF-A363-EEFA380B74A2}">
      <dgm:prSet/>
      <dgm:spPr/>
      <dgm:t>
        <a:bodyPr/>
        <a:lstStyle/>
        <a:p>
          <a:r>
            <a:rPr lang="en-US" altLang="en-US" dirty="0" err="1">
              <a:latin typeface="Calibri" panose="020F0502020204030204" pitchFamily="34" charset="0"/>
            </a:rPr>
            <a:t>Demonstrativna</a:t>
          </a:r>
          <a:r>
            <a:rPr lang="sr-Latn-RS" altLang="en-US" dirty="0">
              <a:latin typeface="Calibri" panose="020F0502020204030204" pitchFamily="34" charset="0"/>
            </a:rPr>
            <a:t> metoda</a:t>
          </a:r>
          <a:endParaRPr lang="en-US" altLang="en-US" dirty="0">
            <a:latin typeface="Calibri" panose="020F0502020204030204" pitchFamily="34" charset="0"/>
          </a:endParaRPr>
        </a:p>
      </dgm:t>
    </dgm:pt>
    <dgm:pt modelId="{DCE01813-516B-4F28-A342-7E097345D09C}" type="parTrans" cxnId="{2CA5636B-9B41-41B2-8DDA-3B899D2D0A81}">
      <dgm:prSet/>
      <dgm:spPr/>
      <dgm:t>
        <a:bodyPr/>
        <a:lstStyle/>
        <a:p>
          <a:endParaRPr lang="en-US"/>
        </a:p>
      </dgm:t>
    </dgm:pt>
    <dgm:pt modelId="{EC05ED5E-943F-4EC3-83D9-3560326A0B06}" type="sibTrans" cxnId="{2CA5636B-9B41-41B2-8DDA-3B899D2D0A81}">
      <dgm:prSet/>
      <dgm:spPr/>
      <dgm:t>
        <a:bodyPr/>
        <a:lstStyle/>
        <a:p>
          <a:endParaRPr lang="en-US"/>
        </a:p>
      </dgm:t>
    </dgm:pt>
    <dgm:pt modelId="{956FFA6F-95B7-43C5-A6B1-D5610C8958FF}">
      <dgm:prSet/>
      <dgm:spPr/>
      <dgm:t>
        <a:bodyPr/>
        <a:lstStyle/>
        <a:p>
          <a:r>
            <a:rPr lang="en-US" altLang="en-US" dirty="0" err="1">
              <a:latin typeface="Calibri" panose="020F0502020204030204" pitchFamily="34" charset="0"/>
            </a:rPr>
            <a:t>Ilustrativne</a:t>
          </a:r>
          <a:r>
            <a:rPr lang="sr-Latn-RS" altLang="en-US" dirty="0">
              <a:latin typeface="Calibri" panose="020F0502020204030204" pitchFamily="34" charset="0"/>
            </a:rPr>
            <a:t> metode</a:t>
          </a:r>
          <a:endParaRPr lang="en-US" altLang="en-US" dirty="0">
            <a:latin typeface="Calibri" panose="020F0502020204030204" pitchFamily="34" charset="0"/>
          </a:endParaRPr>
        </a:p>
      </dgm:t>
    </dgm:pt>
    <dgm:pt modelId="{9245D056-5AC9-488A-BBD7-276DACB8F04C}" type="parTrans" cxnId="{AB760C9C-520D-4C75-836B-EBF0B805456E}">
      <dgm:prSet/>
      <dgm:spPr/>
      <dgm:t>
        <a:bodyPr/>
        <a:lstStyle/>
        <a:p>
          <a:endParaRPr lang="en-US"/>
        </a:p>
      </dgm:t>
    </dgm:pt>
    <dgm:pt modelId="{FF950D0C-E114-4C7B-B533-7868E0F06671}" type="sibTrans" cxnId="{AB760C9C-520D-4C75-836B-EBF0B805456E}">
      <dgm:prSet/>
      <dgm:spPr/>
      <dgm:t>
        <a:bodyPr/>
        <a:lstStyle/>
        <a:p>
          <a:endParaRPr lang="en-US"/>
        </a:p>
      </dgm:t>
    </dgm:pt>
    <dgm:pt modelId="{4AA69C52-B801-4D91-AEEC-1145600C41C7}">
      <dgm:prSet/>
      <dgm:spPr/>
      <dgm:t>
        <a:bodyPr/>
        <a:lstStyle/>
        <a:p>
          <a:r>
            <a:rPr lang="en-US" altLang="en-US" dirty="0" err="1">
              <a:latin typeface="Calibri" panose="020F0502020204030204" pitchFamily="34" charset="0"/>
            </a:rPr>
            <a:t>Metoda</a:t>
          </a:r>
          <a:r>
            <a:rPr lang="en-US" altLang="en-US" dirty="0">
              <a:latin typeface="Calibri" panose="020F0502020204030204" pitchFamily="34" charset="0"/>
            </a:rPr>
            <a:t> </a:t>
          </a:r>
          <a:r>
            <a:rPr lang="en-US" altLang="en-US" dirty="0" err="1">
              <a:latin typeface="Calibri" panose="020F0502020204030204" pitchFamily="34" charset="0"/>
            </a:rPr>
            <a:t>rešavanja</a:t>
          </a:r>
          <a:r>
            <a:rPr lang="en-US" altLang="en-US" dirty="0">
              <a:latin typeface="Calibri" panose="020F0502020204030204" pitchFamily="34" charset="0"/>
            </a:rPr>
            <a:t> </a:t>
          </a:r>
          <a:r>
            <a:rPr lang="en-US" altLang="en-US" dirty="0" err="1">
              <a:latin typeface="Calibri" panose="020F0502020204030204" pitchFamily="34" charset="0"/>
            </a:rPr>
            <a:t>problema</a:t>
          </a:r>
          <a:endParaRPr lang="en-US" altLang="en-US" dirty="0">
            <a:latin typeface="Calibri" panose="020F0502020204030204" pitchFamily="34" charset="0"/>
          </a:endParaRPr>
        </a:p>
      </dgm:t>
    </dgm:pt>
    <dgm:pt modelId="{148AFE9A-5485-4C28-BCCD-DA151AD145FA}" type="parTrans" cxnId="{8E6382E3-BB9D-461F-A7FC-09C268E65C42}">
      <dgm:prSet/>
      <dgm:spPr/>
      <dgm:t>
        <a:bodyPr/>
        <a:lstStyle/>
        <a:p>
          <a:endParaRPr lang="en-US"/>
        </a:p>
      </dgm:t>
    </dgm:pt>
    <dgm:pt modelId="{B81AF410-E36F-43B3-936C-DE11D81B0452}" type="sibTrans" cxnId="{8E6382E3-BB9D-461F-A7FC-09C268E65C42}">
      <dgm:prSet/>
      <dgm:spPr/>
      <dgm:t>
        <a:bodyPr/>
        <a:lstStyle/>
        <a:p>
          <a:endParaRPr lang="en-US"/>
        </a:p>
      </dgm:t>
    </dgm:pt>
    <dgm:pt modelId="{476B724B-BE4A-48BE-B7AB-6ED7545F7DBB}">
      <dgm:prSet/>
      <dgm:spPr/>
      <dgm:t>
        <a:bodyPr/>
        <a:lstStyle/>
        <a:p>
          <a:r>
            <a:rPr lang="en-US" altLang="en-US" dirty="0" err="1">
              <a:latin typeface="Calibri" panose="020F0502020204030204" pitchFamily="34" charset="0"/>
            </a:rPr>
            <a:t>Igra</a:t>
          </a:r>
          <a:r>
            <a:rPr lang="en-US" altLang="en-US" dirty="0">
              <a:latin typeface="Calibri" panose="020F0502020204030204" pitchFamily="34" charset="0"/>
            </a:rPr>
            <a:t> </a:t>
          </a:r>
          <a:r>
            <a:rPr lang="en-US" altLang="en-US" dirty="0" err="1">
              <a:latin typeface="Calibri" panose="020F0502020204030204" pitchFamily="34" charset="0"/>
            </a:rPr>
            <a:t>kao</a:t>
          </a:r>
          <a:r>
            <a:rPr lang="en-US" altLang="en-US" dirty="0">
              <a:latin typeface="Calibri" panose="020F0502020204030204" pitchFamily="34" charset="0"/>
            </a:rPr>
            <a:t> </a:t>
          </a:r>
          <a:r>
            <a:rPr lang="en-US" altLang="en-US" dirty="0" err="1">
              <a:latin typeface="Calibri" panose="020F0502020204030204" pitchFamily="34" charset="0"/>
            </a:rPr>
            <a:t>način</a:t>
          </a:r>
          <a:r>
            <a:rPr lang="en-US" altLang="en-US" dirty="0">
              <a:latin typeface="Calibri" panose="020F0502020204030204" pitchFamily="34" charset="0"/>
            </a:rPr>
            <a:t> </a:t>
          </a:r>
          <a:r>
            <a:rPr lang="en-US" altLang="en-US" dirty="0" err="1">
              <a:latin typeface="Calibri" panose="020F0502020204030204" pitchFamily="34" charset="0"/>
            </a:rPr>
            <a:t>samostalnog</a:t>
          </a:r>
          <a:r>
            <a:rPr lang="en-US" altLang="en-US" dirty="0">
              <a:latin typeface="Calibri" panose="020F0502020204030204" pitchFamily="34" charset="0"/>
            </a:rPr>
            <a:t> </a:t>
          </a:r>
          <a:r>
            <a:rPr lang="en-US" altLang="en-US" dirty="0" err="1">
              <a:latin typeface="Calibri" panose="020F0502020204030204" pitchFamily="34" charset="0"/>
            </a:rPr>
            <a:t>učenja</a:t>
          </a:r>
          <a:endParaRPr lang="en-US" altLang="en-US" dirty="0">
            <a:latin typeface="Calibri" panose="020F0502020204030204" pitchFamily="34" charset="0"/>
          </a:endParaRPr>
        </a:p>
      </dgm:t>
    </dgm:pt>
    <dgm:pt modelId="{30782BD1-6470-4883-B9F1-9018CDDA7180}" type="parTrans" cxnId="{2F73D5B5-62DB-4C0F-8976-B7F3E4E4614E}">
      <dgm:prSet/>
      <dgm:spPr/>
      <dgm:t>
        <a:bodyPr/>
        <a:lstStyle/>
        <a:p>
          <a:endParaRPr lang="en-US"/>
        </a:p>
      </dgm:t>
    </dgm:pt>
    <dgm:pt modelId="{DDBD1852-9392-4A85-A431-33952E5897EC}" type="sibTrans" cxnId="{2F73D5B5-62DB-4C0F-8976-B7F3E4E4614E}">
      <dgm:prSet/>
      <dgm:spPr/>
      <dgm:t>
        <a:bodyPr/>
        <a:lstStyle/>
        <a:p>
          <a:endParaRPr lang="en-US"/>
        </a:p>
      </dgm:t>
    </dgm:pt>
    <dgm:pt modelId="{48C3FA01-A068-45EA-AE52-2924757415B4}" type="pres">
      <dgm:prSet presAssocID="{D32FF498-4AA9-45F7-A2A3-19EBE7216C81}" presName="rootnode" presStyleCnt="0">
        <dgm:presLayoutVars>
          <dgm:chMax/>
          <dgm:chPref/>
          <dgm:dir/>
          <dgm:animLvl val="lvl"/>
        </dgm:presLayoutVars>
      </dgm:prSet>
      <dgm:spPr/>
    </dgm:pt>
    <dgm:pt modelId="{B0205ECF-B276-4B45-B4D1-55D7F3BC4009}" type="pres">
      <dgm:prSet presAssocID="{D46F7490-CFB8-41F6-8708-3427EE3FB276}" presName="composite" presStyleCnt="0"/>
      <dgm:spPr/>
    </dgm:pt>
    <dgm:pt modelId="{C0785D2D-75F7-4E08-8C66-20B86744A4CF}" type="pres">
      <dgm:prSet presAssocID="{D46F7490-CFB8-41F6-8708-3427EE3FB276}" presName="LShape" presStyleLbl="alignNode1" presStyleIdx="0" presStyleCnt="5"/>
      <dgm:spPr/>
    </dgm:pt>
    <dgm:pt modelId="{4064AF3A-4DCE-4CA7-B2C2-C2B6C1B7DDFE}" type="pres">
      <dgm:prSet presAssocID="{D46F7490-CFB8-41F6-8708-3427EE3FB27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DC11CC1-0EAE-4DB3-878B-C00EFD03751B}" type="pres">
      <dgm:prSet presAssocID="{D46F7490-CFB8-41F6-8708-3427EE3FB276}" presName="Triangle" presStyleLbl="alignNode1" presStyleIdx="1" presStyleCnt="5"/>
      <dgm:spPr/>
    </dgm:pt>
    <dgm:pt modelId="{65644B14-0E46-403D-935C-24B3FDA27E2D}" type="pres">
      <dgm:prSet presAssocID="{36958053-665F-4938-820B-8F0BD6D30F99}" presName="sibTrans" presStyleCnt="0"/>
      <dgm:spPr/>
    </dgm:pt>
    <dgm:pt modelId="{4C6E52C5-1631-412A-BEB1-2BCA8A6E4336}" type="pres">
      <dgm:prSet presAssocID="{36958053-665F-4938-820B-8F0BD6D30F99}" presName="space" presStyleCnt="0"/>
      <dgm:spPr/>
    </dgm:pt>
    <dgm:pt modelId="{5558B2F8-B060-46C6-A9AC-ACC2AAA8E644}" type="pres">
      <dgm:prSet presAssocID="{AA6067BF-EAE0-43BA-9DF4-6B21A2BC6455}" presName="composite" presStyleCnt="0"/>
      <dgm:spPr/>
    </dgm:pt>
    <dgm:pt modelId="{15A6D12D-E1B0-48B9-9429-589FC6BEACA0}" type="pres">
      <dgm:prSet presAssocID="{AA6067BF-EAE0-43BA-9DF4-6B21A2BC6455}" presName="LShape" presStyleLbl="alignNode1" presStyleIdx="2" presStyleCnt="5"/>
      <dgm:spPr/>
    </dgm:pt>
    <dgm:pt modelId="{10B1FC74-3E6B-40F2-B45D-F99234E8150E}" type="pres">
      <dgm:prSet presAssocID="{AA6067BF-EAE0-43BA-9DF4-6B21A2BC645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029C8CF-69D3-4584-A911-14478E43678E}" type="pres">
      <dgm:prSet presAssocID="{AA6067BF-EAE0-43BA-9DF4-6B21A2BC6455}" presName="Triangle" presStyleLbl="alignNode1" presStyleIdx="3" presStyleCnt="5"/>
      <dgm:spPr/>
    </dgm:pt>
    <dgm:pt modelId="{94A2E702-2699-45CA-9BF8-BAE1A0A35DEB}" type="pres">
      <dgm:prSet presAssocID="{A4489066-A52A-444E-BEE9-51078AF1CB72}" presName="sibTrans" presStyleCnt="0"/>
      <dgm:spPr/>
    </dgm:pt>
    <dgm:pt modelId="{CB4C1E79-CFF2-48A3-B195-5B3E58D5E3D2}" type="pres">
      <dgm:prSet presAssocID="{A4489066-A52A-444E-BEE9-51078AF1CB72}" presName="space" presStyleCnt="0"/>
      <dgm:spPr/>
    </dgm:pt>
    <dgm:pt modelId="{CE58582F-8A29-428A-8D82-8C9080E81999}" type="pres">
      <dgm:prSet presAssocID="{83A1254A-EA38-40CD-BDDE-D6465BD01939}" presName="composite" presStyleCnt="0"/>
      <dgm:spPr/>
    </dgm:pt>
    <dgm:pt modelId="{C5797AB5-6D68-4E0B-89D2-505CC4CD327C}" type="pres">
      <dgm:prSet presAssocID="{83A1254A-EA38-40CD-BDDE-D6465BD01939}" presName="LShape" presStyleLbl="alignNode1" presStyleIdx="4" presStyleCnt="5"/>
      <dgm:spPr/>
    </dgm:pt>
    <dgm:pt modelId="{61F80522-64FF-4011-8DDA-96C7AFFC8050}" type="pres">
      <dgm:prSet presAssocID="{83A1254A-EA38-40CD-BDDE-D6465BD0193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8D1AE02-08F1-4F74-8E92-E3FB550DBA14}" srcId="{83A1254A-EA38-40CD-BDDE-D6465BD01939}" destId="{8A335D42-AE79-4B1E-80F1-B0C086EF1D80}" srcOrd="0" destOrd="0" parTransId="{FDBFF90A-C8FA-4416-81C7-403073D73D64}" sibTransId="{CABFD488-4355-47A5-B7F5-B8F6EB1B8C23}"/>
    <dgm:cxn modelId="{0C7E1104-06D8-4EBE-B9FC-006AE800CBF2}" type="presOf" srcId="{D46F7490-CFB8-41F6-8708-3427EE3FB276}" destId="{4064AF3A-4DCE-4CA7-B2C2-C2B6C1B7DDFE}" srcOrd="0" destOrd="0" presId="urn:microsoft.com/office/officeart/2009/3/layout/StepUpProcess"/>
    <dgm:cxn modelId="{9A46EB0A-AA37-4B18-AF0F-902C9966A4C1}" type="presOf" srcId="{83A1254A-EA38-40CD-BDDE-D6465BD01939}" destId="{61F80522-64FF-4011-8DDA-96C7AFFC8050}" srcOrd="0" destOrd="0" presId="urn:microsoft.com/office/officeart/2009/3/layout/StepUpProcess"/>
    <dgm:cxn modelId="{17FAB314-9044-4991-91ED-6AF90A5B0AA1}" type="presOf" srcId="{09EDEDDD-977F-48D8-8DB7-D56654334EAF}" destId="{10B1FC74-3E6B-40F2-B45D-F99234E8150E}" srcOrd="0" destOrd="1" presId="urn:microsoft.com/office/officeart/2009/3/layout/StepUpProcess"/>
    <dgm:cxn modelId="{01565839-C0D6-4E6F-9A89-4C378097742D}" srcId="{AA6067BF-EAE0-43BA-9DF4-6B21A2BC6455}" destId="{09EDEDDD-977F-48D8-8DB7-D56654334EAF}" srcOrd="0" destOrd="0" parTransId="{14C923D5-6F6C-4EF5-82B0-646CD062E143}" sibTransId="{6C0C50D2-BF0B-4793-9970-3A9FDFF9857B}"/>
    <dgm:cxn modelId="{3A656A65-CF3A-430A-85F9-60E9CD6383CD}" type="presOf" srcId="{8A335D42-AE79-4B1E-80F1-B0C086EF1D80}" destId="{61F80522-64FF-4011-8DDA-96C7AFFC8050}" srcOrd="0" destOrd="1" presId="urn:microsoft.com/office/officeart/2009/3/layout/StepUpProcess"/>
    <dgm:cxn modelId="{2CA5636B-9B41-41B2-8DDA-3B899D2D0A81}" srcId="{D46F7490-CFB8-41F6-8708-3427EE3FB276}" destId="{72D6AF45-19D0-44EF-A363-EEFA380B74A2}" srcOrd="1" destOrd="0" parTransId="{DCE01813-516B-4F28-A342-7E097345D09C}" sibTransId="{EC05ED5E-943F-4EC3-83D9-3560326A0B06}"/>
    <dgm:cxn modelId="{6DCD0853-A0C7-4B5C-92CD-EEA87E0D99F9}" type="presOf" srcId="{AA6067BF-EAE0-43BA-9DF4-6B21A2BC6455}" destId="{10B1FC74-3E6B-40F2-B45D-F99234E8150E}" srcOrd="0" destOrd="0" presId="urn:microsoft.com/office/officeart/2009/3/layout/StepUpProcess"/>
    <dgm:cxn modelId="{982ED688-FEE2-4A6B-B98C-A7010C1BB52E}" srcId="{D32FF498-4AA9-45F7-A2A3-19EBE7216C81}" destId="{83A1254A-EA38-40CD-BDDE-D6465BD01939}" srcOrd="2" destOrd="0" parTransId="{7AA25EE2-AC52-4223-B325-4941C0862507}" sibTransId="{C169CB11-7019-45C4-9AEF-1CD8734AE73F}"/>
    <dgm:cxn modelId="{D4A6E290-9F10-4323-B70E-247901A99CC5}" type="presOf" srcId="{4AA69C52-B801-4D91-AEEC-1145600C41C7}" destId="{10B1FC74-3E6B-40F2-B45D-F99234E8150E}" srcOrd="0" destOrd="2" presId="urn:microsoft.com/office/officeart/2009/3/layout/StepUpProcess"/>
    <dgm:cxn modelId="{AB760C9C-520D-4C75-836B-EBF0B805456E}" srcId="{D46F7490-CFB8-41F6-8708-3427EE3FB276}" destId="{956FFA6F-95B7-43C5-A6B1-D5610C8958FF}" srcOrd="2" destOrd="0" parTransId="{9245D056-5AC9-488A-BBD7-276DACB8F04C}" sibTransId="{FF950D0C-E114-4C7B-B533-7868E0F06671}"/>
    <dgm:cxn modelId="{1B7150A8-776F-4E98-8A5F-30D925B5E165}" type="presOf" srcId="{476B724B-BE4A-48BE-B7AB-6ED7545F7DBB}" destId="{61F80522-64FF-4011-8DDA-96C7AFFC8050}" srcOrd="0" destOrd="2" presId="urn:microsoft.com/office/officeart/2009/3/layout/StepUpProcess"/>
    <dgm:cxn modelId="{2F73D5B5-62DB-4C0F-8976-B7F3E4E4614E}" srcId="{83A1254A-EA38-40CD-BDDE-D6465BD01939}" destId="{476B724B-BE4A-48BE-B7AB-6ED7545F7DBB}" srcOrd="1" destOrd="0" parTransId="{30782BD1-6470-4883-B9F1-9018CDDA7180}" sibTransId="{DDBD1852-9392-4A85-A431-33952E5897EC}"/>
    <dgm:cxn modelId="{855D64BC-9C48-4C77-BABC-B10D80BAB93D}" type="presOf" srcId="{7D35E323-3908-41C9-9471-EB2E624ED52F}" destId="{4064AF3A-4DCE-4CA7-B2C2-C2B6C1B7DDFE}" srcOrd="0" destOrd="1" presId="urn:microsoft.com/office/officeart/2009/3/layout/StepUpProcess"/>
    <dgm:cxn modelId="{F1C68AC0-3D3C-4FA2-B22F-CF4954C86710}" type="presOf" srcId="{72D6AF45-19D0-44EF-A363-EEFA380B74A2}" destId="{4064AF3A-4DCE-4CA7-B2C2-C2B6C1B7DDFE}" srcOrd="0" destOrd="2" presId="urn:microsoft.com/office/officeart/2009/3/layout/StepUpProcess"/>
    <dgm:cxn modelId="{E56247C3-C005-4C23-9263-42C74F86639B}" srcId="{D46F7490-CFB8-41F6-8708-3427EE3FB276}" destId="{7D35E323-3908-41C9-9471-EB2E624ED52F}" srcOrd="0" destOrd="0" parTransId="{581495BE-DB7C-4571-AA6C-F69FE2AA0342}" sibTransId="{C01AD959-1376-4AE1-9DBE-1E848D521AB6}"/>
    <dgm:cxn modelId="{AB69C5D9-8172-46CA-BFD5-9788A66A8E8F}" srcId="{D32FF498-4AA9-45F7-A2A3-19EBE7216C81}" destId="{AA6067BF-EAE0-43BA-9DF4-6B21A2BC6455}" srcOrd="1" destOrd="0" parTransId="{FADE4388-D385-4CE5-BF1D-FC52E9515834}" sibTransId="{A4489066-A52A-444E-BEE9-51078AF1CB72}"/>
    <dgm:cxn modelId="{CF4CEDDE-3C2E-42E9-9EA7-2603BA2E2156}" srcId="{D32FF498-4AA9-45F7-A2A3-19EBE7216C81}" destId="{D46F7490-CFB8-41F6-8708-3427EE3FB276}" srcOrd="0" destOrd="0" parTransId="{92E9F12B-95C0-48EB-A2DA-75D1ECDE2A22}" sibTransId="{36958053-665F-4938-820B-8F0BD6D30F99}"/>
    <dgm:cxn modelId="{8E6382E3-BB9D-461F-A7FC-09C268E65C42}" srcId="{AA6067BF-EAE0-43BA-9DF4-6B21A2BC6455}" destId="{4AA69C52-B801-4D91-AEEC-1145600C41C7}" srcOrd="1" destOrd="0" parTransId="{148AFE9A-5485-4C28-BCCD-DA151AD145FA}" sibTransId="{B81AF410-E36F-43B3-936C-DE11D81B0452}"/>
    <dgm:cxn modelId="{D9F62BE5-CB0E-4F28-B4C3-7444F8A6981D}" type="presOf" srcId="{D32FF498-4AA9-45F7-A2A3-19EBE7216C81}" destId="{48C3FA01-A068-45EA-AE52-2924757415B4}" srcOrd="0" destOrd="0" presId="urn:microsoft.com/office/officeart/2009/3/layout/StepUpProcess"/>
    <dgm:cxn modelId="{381E99EF-A67A-4963-A2A7-172F08BF466D}" type="presOf" srcId="{956FFA6F-95B7-43C5-A6B1-D5610C8958FF}" destId="{4064AF3A-4DCE-4CA7-B2C2-C2B6C1B7DDFE}" srcOrd="0" destOrd="3" presId="urn:microsoft.com/office/officeart/2009/3/layout/StepUpProcess"/>
    <dgm:cxn modelId="{B5BB5380-867C-4A66-B52D-47E64EA9184A}" type="presParOf" srcId="{48C3FA01-A068-45EA-AE52-2924757415B4}" destId="{B0205ECF-B276-4B45-B4D1-55D7F3BC4009}" srcOrd="0" destOrd="0" presId="urn:microsoft.com/office/officeart/2009/3/layout/StepUpProcess"/>
    <dgm:cxn modelId="{F1C66AF2-640F-48DE-83F3-055CCE70AED3}" type="presParOf" srcId="{B0205ECF-B276-4B45-B4D1-55D7F3BC4009}" destId="{C0785D2D-75F7-4E08-8C66-20B86744A4CF}" srcOrd="0" destOrd="0" presId="urn:microsoft.com/office/officeart/2009/3/layout/StepUpProcess"/>
    <dgm:cxn modelId="{6AFA76B1-0A71-448D-AD2F-F3BE33032397}" type="presParOf" srcId="{B0205ECF-B276-4B45-B4D1-55D7F3BC4009}" destId="{4064AF3A-4DCE-4CA7-B2C2-C2B6C1B7DDFE}" srcOrd="1" destOrd="0" presId="urn:microsoft.com/office/officeart/2009/3/layout/StepUpProcess"/>
    <dgm:cxn modelId="{AA159D8D-1731-4A58-B8AC-D98E3E888E4B}" type="presParOf" srcId="{B0205ECF-B276-4B45-B4D1-55D7F3BC4009}" destId="{1DC11CC1-0EAE-4DB3-878B-C00EFD03751B}" srcOrd="2" destOrd="0" presId="urn:microsoft.com/office/officeart/2009/3/layout/StepUpProcess"/>
    <dgm:cxn modelId="{8EE0BBD8-1556-495A-A9EA-4566F3BE587A}" type="presParOf" srcId="{48C3FA01-A068-45EA-AE52-2924757415B4}" destId="{65644B14-0E46-403D-935C-24B3FDA27E2D}" srcOrd="1" destOrd="0" presId="urn:microsoft.com/office/officeart/2009/3/layout/StepUpProcess"/>
    <dgm:cxn modelId="{6135C134-A64E-4343-833D-28FC2D005676}" type="presParOf" srcId="{65644B14-0E46-403D-935C-24B3FDA27E2D}" destId="{4C6E52C5-1631-412A-BEB1-2BCA8A6E4336}" srcOrd="0" destOrd="0" presId="urn:microsoft.com/office/officeart/2009/3/layout/StepUpProcess"/>
    <dgm:cxn modelId="{13C1A1C4-27CA-4041-A3FD-D4EE65C2412A}" type="presParOf" srcId="{48C3FA01-A068-45EA-AE52-2924757415B4}" destId="{5558B2F8-B060-46C6-A9AC-ACC2AAA8E644}" srcOrd="2" destOrd="0" presId="urn:microsoft.com/office/officeart/2009/3/layout/StepUpProcess"/>
    <dgm:cxn modelId="{0CF7D46D-F391-4D98-AFA3-89AE46E3E182}" type="presParOf" srcId="{5558B2F8-B060-46C6-A9AC-ACC2AAA8E644}" destId="{15A6D12D-E1B0-48B9-9429-589FC6BEACA0}" srcOrd="0" destOrd="0" presId="urn:microsoft.com/office/officeart/2009/3/layout/StepUpProcess"/>
    <dgm:cxn modelId="{CC075D55-36C1-4BF1-86E6-D9134610AF18}" type="presParOf" srcId="{5558B2F8-B060-46C6-A9AC-ACC2AAA8E644}" destId="{10B1FC74-3E6B-40F2-B45D-F99234E8150E}" srcOrd="1" destOrd="0" presId="urn:microsoft.com/office/officeart/2009/3/layout/StepUpProcess"/>
    <dgm:cxn modelId="{A72CC49A-1F93-4F1C-9917-66B468DA293D}" type="presParOf" srcId="{5558B2F8-B060-46C6-A9AC-ACC2AAA8E644}" destId="{9029C8CF-69D3-4584-A911-14478E43678E}" srcOrd="2" destOrd="0" presId="urn:microsoft.com/office/officeart/2009/3/layout/StepUpProcess"/>
    <dgm:cxn modelId="{1BDA803B-48B4-48E0-8E5E-036692C393E9}" type="presParOf" srcId="{48C3FA01-A068-45EA-AE52-2924757415B4}" destId="{94A2E702-2699-45CA-9BF8-BAE1A0A35DEB}" srcOrd="3" destOrd="0" presId="urn:microsoft.com/office/officeart/2009/3/layout/StepUpProcess"/>
    <dgm:cxn modelId="{BEAEDEDE-9204-4DF6-A706-34475DEBD392}" type="presParOf" srcId="{94A2E702-2699-45CA-9BF8-BAE1A0A35DEB}" destId="{CB4C1E79-CFF2-48A3-B195-5B3E58D5E3D2}" srcOrd="0" destOrd="0" presId="urn:microsoft.com/office/officeart/2009/3/layout/StepUpProcess"/>
    <dgm:cxn modelId="{5A3A1B04-2513-4594-A41E-A807851299CD}" type="presParOf" srcId="{48C3FA01-A068-45EA-AE52-2924757415B4}" destId="{CE58582F-8A29-428A-8D82-8C9080E81999}" srcOrd="4" destOrd="0" presId="urn:microsoft.com/office/officeart/2009/3/layout/StepUpProcess"/>
    <dgm:cxn modelId="{1F46D17D-88C0-4BBA-8451-B8D65DFAD534}" type="presParOf" srcId="{CE58582F-8A29-428A-8D82-8C9080E81999}" destId="{C5797AB5-6D68-4E0B-89D2-505CC4CD327C}" srcOrd="0" destOrd="0" presId="urn:microsoft.com/office/officeart/2009/3/layout/StepUpProcess"/>
    <dgm:cxn modelId="{8CFE8FE6-7442-4516-95EA-1CE684CA23DB}" type="presParOf" srcId="{CE58582F-8A29-428A-8D82-8C9080E81999}" destId="{61F80522-64FF-4011-8DDA-96C7AFFC805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98815-A91B-4676-9F0D-B33E8E1FC5BC}">
      <dsp:nvSpPr>
        <dsp:cNvPr id="0" name=""/>
        <dsp:cNvSpPr/>
      </dsp:nvSpPr>
      <dsp:spPr>
        <a:xfrm>
          <a:off x="1078" y="752699"/>
          <a:ext cx="2476296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dirty="0"/>
            <a:t>Verbalno-tekstualne</a:t>
          </a:r>
          <a:endParaRPr lang="en-US" sz="2400" b="1" kern="1200" dirty="0"/>
        </a:p>
      </dsp:txBody>
      <dsp:txXfrm>
        <a:off x="1078" y="752699"/>
        <a:ext cx="2476296" cy="990000"/>
      </dsp:txXfrm>
    </dsp:sp>
    <dsp:sp modelId="{1522BA91-B41E-4600-AC20-37A4232553AD}">
      <dsp:nvSpPr>
        <dsp:cNvPr id="0" name=""/>
        <dsp:cNvSpPr/>
      </dsp:nvSpPr>
      <dsp:spPr>
        <a:xfrm>
          <a:off x="2477374" y="613481"/>
          <a:ext cx="414207" cy="12684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19208-46CE-49C9-B4A5-0E1698BE4E48}">
      <dsp:nvSpPr>
        <dsp:cNvPr id="0" name=""/>
        <dsp:cNvSpPr/>
      </dsp:nvSpPr>
      <dsp:spPr>
        <a:xfrm>
          <a:off x="3057265" y="613481"/>
          <a:ext cx="5633218" cy="1268437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b="0" kern="1200" dirty="0" err="1">
              <a:latin typeface="Calibri" panose="020F0502020204030204" pitchFamily="34" charset="0"/>
            </a:rPr>
            <a:t>Usmeno</a:t>
          </a:r>
          <a:r>
            <a:rPr lang="en-US" altLang="en-US" sz="1800" b="0" kern="1200" dirty="0">
              <a:latin typeface="Calibri" panose="020F0502020204030204" pitchFamily="34" charset="0"/>
            </a:rPr>
            <a:t> </a:t>
          </a:r>
          <a:r>
            <a:rPr lang="en-US" altLang="en-US" sz="1800" b="0" kern="1200" dirty="0" err="1">
              <a:latin typeface="Calibri" panose="020F0502020204030204" pitchFamily="34" charset="0"/>
            </a:rPr>
            <a:t>izlaganje</a:t>
          </a:r>
          <a:r>
            <a:rPr lang="en-US" altLang="en-US" sz="1800" b="0" kern="1200" dirty="0">
              <a:latin typeface="Calibri" panose="020F0502020204030204" pitchFamily="34" charset="0"/>
            </a:rPr>
            <a:t> (</a:t>
          </a:r>
          <a:r>
            <a:rPr lang="en-US" altLang="en-US" sz="1800" b="0" kern="1200" dirty="0" err="1">
              <a:latin typeface="Calibri" panose="020F0502020204030204" pitchFamily="34" charset="0"/>
            </a:rPr>
            <a:t>monološka</a:t>
          </a:r>
          <a:r>
            <a:rPr lang="en-US" altLang="en-US" sz="1800" b="0" kern="1200" dirty="0">
              <a:latin typeface="Calibri" panose="020F0502020204030204" pitchFamily="34" charset="0"/>
            </a:rPr>
            <a:t>)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b="0" kern="1200" dirty="0" err="1">
              <a:latin typeface="Calibri" panose="020F0502020204030204" pitchFamily="34" charset="0"/>
            </a:rPr>
            <a:t>Metoda</a:t>
          </a:r>
          <a:r>
            <a:rPr lang="en-US" altLang="en-US" sz="1800" b="0" kern="1200" dirty="0">
              <a:latin typeface="Calibri" panose="020F0502020204030204" pitchFamily="34" charset="0"/>
            </a:rPr>
            <a:t>  </a:t>
          </a:r>
          <a:r>
            <a:rPr lang="en-US" altLang="en-US" sz="1800" b="0" kern="1200" dirty="0" err="1">
              <a:latin typeface="Calibri" panose="020F0502020204030204" pitchFamily="34" charset="0"/>
            </a:rPr>
            <a:t>razgovora</a:t>
          </a:r>
          <a:r>
            <a:rPr lang="en-US" altLang="en-US" sz="1800" b="0" kern="1200" dirty="0">
              <a:latin typeface="Calibri" panose="020F0502020204030204" pitchFamily="34" charset="0"/>
            </a:rPr>
            <a:t> (</a:t>
          </a:r>
          <a:r>
            <a:rPr lang="en-US" altLang="en-US" sz="1800" b="0" kern="1200" dirty="0" err="1">
              <a:latin typeface="Calibri" panose="020F0502020204030204" pitchFamily="34" charset="0"/>
            </a:rPr>
            <a:t>dijaloška</a:t>
          </a:r>
          <a:r>
            <a:rPr lang="en-US" altLang="en-US" sz="1800" b="0" kern="1200" dirty="0">
              <a:latin typeface="Calibri" panose="020F0502020204030204" pitchFamily="34" charset="0"/>
            </a:rPr>
            <a:t>)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Diskusija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altLang="en-US" sz="1800" b="0" kern="1200" dirty="0">
              <a:latin typeface="Calibri" panose="020F0502020204030204" pitchFamily="34" charset="0"/>
            </a:rPr>
            <a:t>M</a:t>
          </a:r>
          <a:r>
            <a:rPr lang="en-US" altLang="en-US" sz="1800" b="0" kern="1200" dirty="0" err="1">
              <a:latin typeface="Calibri" panose="020F0502020204030204" pitchFamily="34" charset="0"/>
            </a:rPr>
            <a:t>etode</a:t>
          </a:r>
          <a:r>
            <a:rPr lang="en-US" altLang="en-US" sz="1800" b="0" kern="1200" dirty="0">
              <a:latin typeface="Calibri" panose="020F0502020204030204" pitchFamily="34" charset="0"/>
            </a:rPr>
            <a:t> </a:t>
          </a:r>
          <a:r>
            <a:rPr lang="sr-Latn-RS" altLang="en-US" sz="1800" b="0" kern="1200" dirty="0">
              <a:latin typeface="Calibri" panose="020F0502020204030204" pitchFamily="34" charset="0"/>
            </a:rPr>
            <a:t>rada sa tekstom (</a:t>
          </a:r>
          <a:r>
            <a:rPr lang="en-US" altLang="en-US" sz="1800" b="0" kern="1200" dirty="0" err="1">
              <a:latin typeface="Calibri" panose="020F0502020204030204" pitchFamily="34" charset="0"/>
            </a:rPr>
            <a:t>čitanja</a:t>
          </a:r>
          <a:r>
            <a:rPr lang="en-US" altLang="en-US" sz="1800" b="0" kern="1200" dirty="0">
              <a:latin typeface="Calibri" panose="020F0502020204030204" pitchFamily="34" charset="0"/>
            </a:rPr>
            <a:t> </a:t>
          </a:r>
          <a:r>
            <a:rPr lang="en-US" altLang="en-US" sz="1800" b="0" kern="1200" dirty="0" err="1">
              <a:latin typeface="Calibri" panose="020F0502020204030204" pitchFamily="34" charset="0"/>
            </a:rPr>
            <a:t>i</a:t>
          </a:r>
          <a:r>
            <a:rPr lang="en-US" altLang="en-US" sz="1800" b="0" kern="1200" dirty="0">
              <a:latin typeface="Calibri" panose="020F0502020204030204" pitchFamily="34" charset="0"/>
            </a:rPr>
            <a:t> </a:t>
          </a:r>
          <a:r>
            <a:rPr lang="en-US" altLang="en-US" sz="1800" b="0" kern="1200" dirty="0" err="1">
              <a:latin typeface="Calibri" panose="020F0502020204030204" pitchFamily="34" charset="0"/>
            </a:rPr>
            <a:t>pisanja</a:t>
          </a:r>
          <a:r>
            <a:rPr lang="sr-Latn-RS" altLang="en-US" sz="1800" b="0" kern="1200" dirty="0">
              <a:latin typeface="Calibri" panose="020F0502020204030204" pitchFamily="34" charset="0"/>
            </a:rPr>
            <a:t>)</a:t>
          </a:r>
          <a:r>
            <a:rPr lang="en-US" altLang="en-US" sz="1800" b="0" kern="1200" dirty="0">
              <a:latin typeface="Calibri" panose="020F0502020204030204" pitchFamily="34" charset="0"/>
            </a:rPr>
            <a:t>?</a:t>
          </a:r>
          <a:endParaRPr lang="en-US" sz="1800" b="0" kern="1200" dirty="0"/>
        </a:p>
      </dsp:txBody>
      <dsp:txXfrm>
        <a:off x="3057265" y="613481"/>
        <a:ext cx="5633218" cy="1268437"/>
      </dsp:txXfrm>
    </dsp:sp>
    <dsp:sp modelId="{F1CF326D-F81C-4844-884D-334C71529C7E}">
      <dsp:nvSpPr>
        <dsp:cNvPr id="0" name=""/>
        <dsp:cNvSpPr/>
      </dsp:nvSpPr>
      <dsp:spPr>
        <a:xfrm>
          <a:off x="1078" y="2061918"/>
          <a:ext cx="255699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dirty="0"/>
            <a:t>Ilustrativno-demonstrativne</a:t>
          </a:r>
          <a:endParaRPr lang="en-US" sz="2400" b="1" kern="1200" dirty="0"/>
        </a:p>
      </dsp:txBody>
      <dsp:txXfrm>
        <a:off x="1078" y="2061918"/>
        <a:ext cx="2556990" cy="1287000"/>
      </dsp:txXfrm>
    </dsp:sp>
    <dsp:sp modelId="{CDC8A07C-0C8E-4FA6-90F0-65CFE6688784}">
      <dsp:nvSpPr>
        <dsp:cNvPr id="0" name=""/>
        <dsp:cNvSpPr/>
      </dsp:nvSpPr>
      <dsp:spPr>
        <a:xfrm>
          <a:off x="2558068" y="2061918"/>
          <a:ext cx="408690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B749F-BB14-45A4-B514-C933217DF800}">
      <dsp:nvSpPr>
        <dsp:cNvPr id="0" name=""/>
        <dsp:cNvSpPr/>
      </dsp:nvSpPr>
      <dsp:spPr>
        <a:xfrm>
          <a:off x="3130234" y="2061918"/>
          <a:ext cx="5558185" cy="1287000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Ilustrativna metoda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/>
            <a:t>Metod demonstracije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Eksperiment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Metod praktičnih radova</a:t>
          </a:r>
          <a:endParaRPr lang="en-US" sz="1800" kern="1200" dirty="0"/>
        </a:p>
      </dsp:txBody>
      <dsp:txXfrm>
        <a:off x="3130234" y="2061918"/>
        <a:ext cx="5558185" cy="1287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85D2D-75F7-4E08-8C66-20B86744A4CF}">
      <dsp:nvSpPr>
        <dsp:cNvPr id="0" name=""/>
        <dsp:cNvSpPr/>
      </dsp:nvSpPr>
      <dsp:spPr>
        <a:xfrm rot="5400000">
          <a:off x="709506" y="937434"/>
          <a:ext cx="1617581" cy="269161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64AF3A-4DCE-4CA7-B2C2-C2B6C1B7DDFE}">
      <dsp:nvSpPr>
        <dsp:cNvPr id="0" name=""/>
        <dsp:cNvSpPr/>
      </dsp:nvSpPr>
      <dsp:spPr>
        <a:xfrm>
          <a:off x="439492" y="1741648"/>
          <a:ext cx="2430008" cy="2130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900" b="1" kern="1200" dirty="0" err="1">
              <a:latin typeface="Calibri" panose="020F0502020204030204" pitchFamily="34" charset="0"/>
            </a:rPr>
            <a:t>Metode</a:t>
          </a:r>
          <a:r>
            <a:rPr lang="en-US" altLang="en-US" sz="1900" b="1" kern="1200" dirty="0">
              <a:latin typeface="Calibri" panose="020F0502020204030204" pitchFamily="34" charset="0"/>
            </a:rPr>
            <a:t> </a:t>
          </a:r>
          <a:r>
            <a:rPr lang="en-US" altLang="en-US" sz="1900" b="1" kern="1200" dirty="0" err="1">
              <a:latin typeface="Calibri" panose="020F0502020204030204" pitchFamily="34" charset="0"/>
            </a:rPr>
            <a:t>kod</a:t>
          </a:r>
          <a:r>
            <a:rPr lang="en-US" altLang="en-US" sz="1900" b="1" kern="1200" dirty="0">
              <a:latin typeface="Calibri" panose="020F0502020204030204" pitchFamily="34" charset="0"/>
            </a:rPr>
            <a:t> </a:t>
          </a:r>
          <a:r>
            <a:rPr lang="en-US" altLang="en-US" sz="1900" b="1" kern="1200" dirty="0" err="1">
              <a:latin typeface="Calibri" panose="020F0502020204030204" pitchFamily="34" charset="0"/>
            </a:rPr>
            <a:t>kojih</a:t>
          </a:r>
          <a:r>
            <a:rPr lang="en-US" altLang="en-US" sz="1900" b="1" kern="1200" dirty="0">
              <a:latin typeface="Calibri" panose="020F0502020204030204" pitchFamily="34" charset="0"/>
            </a:rPr>
            <a:t> je </a:t>
          </a:r>
          <a:r>
            <a:rPr lang="en-US" altLang="en-US" sz="1900" b="1" kern="1200" dirty="0" err="1">
              <a:latin typeface="Calibri" panose="020F0502020204030204" pitchFamily="34" charset="0"/>
            </a:rPr>
            <a:t>izraženija</a:t>
          </a:r>
          <a:r>
            <a:rPr lang="en-US" altLang="en-US" sz="1900" b="1" kern="1200" dirty="0">
              <a:latin typeface="Calibri" panose="020F0502020204030204" pitchFamily="34" charset="0"/>
            </a:rPr>
            <a:t> </a:t>
          </a:r>
          <a:r>
            <a:rPr lang="sr-Latn-RS" altLang="en-US" sz="1900" b="1" kern="1200" dirty="0">
              <a:latin typeface="Calibri" panose="020F0502020204030204" pitchFamily="34" charset="0"/>
            </a:rPr>
            <a:t>aktivnost</a:t>
          </a:r>
          <a:r>
            <a:rPr lang="en-US" altLang="en-US" sz="1900" b="1" kern="1200" dirty="0">
              <a:latin typeface="Calibri" panose="020F0502020204030204" pitchFamily="34" charset="0"/>
            </a:rPr>
            <a:t> </a:t>
          </a:r>
          <a:r>
            <a:rPr lang="en-US" altLang="en-US" sz="1900" b="1" kern="1200" dirty="0" err="1">
              <a:latin typeface="Calibri" panose="020F0502020204030204" pitchFamily="34" charset="0"/>
            </a:rPr>
            <a:t>vaspitača</a:t>
          </a:r>
          <a:r>
            <a:rPr lang="sr-Latn-RS" altLang="en-US" sz="1900" b="1" kern="1200" dirty="0">
              <a:latin typeface="Calibri" panose="020F0502020204030204" pitchFamily="34" charset="0"/>
            </a:rPr>
            <a:t> u odnosu na angažovanje dece 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500" kern="1200" dirty="0" err="1">
              <a:latin typeface="Calibri" panose="020F0502020204030204" pitchFamily="34" charset="0"/>
            </a:rPr>
            <a:t>Metoda</a:t>
          </a:r>
          <a:r>
            <a:rPr lang="en-US" altLang="en-US" sz="1500" kern="1200" dirty="0">
              <a:latin typeface="Calibri" panose="020F0502020204030204" pitchFamily="34" charset="0"/>
            </a:rPr>
            <a:t> </a:t>
          </a:r>
          <a:r>
            <a:rPr lang="en-US" altLang="en-US" sz="1500" kern="1200" dirty="0" err="1">
              <a:latin typeface="Calibri" panose="020F0502020204030204" pitchFamily="34" charset="0"/>
            </a:rPr>
            <a:t>usmenog</a:t>
          </a:r>
          <a:r>
            <a:rPr lang="en-US" altLang="en-US" sz="1500" kern="1200" dirty="0">
              <a:latin typeface="Calibri" panose="020F0502020204030204" pitchFamily="34" charset="0"/>
            </a:rPr>
            <a:t> </a:t>
          </a:r>
          <a:r>
            <a:rPr lang="en-US" altLang="en-US" sz="1500" kern="1200" dirty="0" err="1">
              <a:latin typeface="Calibri" panose="020F0502020204030204" pitchFamily="34" charset="0"/>
            </a:rPr>
            <a:t>izlaganja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500" kern="1200" dirty="0" err="1">
              <a:latin typeface="Calibri" panose="020F0502020204030204" pitchFamily="34" charset="0"/>
            </a:rPr>
            <a:t>Demonstrativna</a:t>
          </a:r>
          <a:r>
            <a:rPr lang="sr-Latn-RS" altLang="en-US" sz="1500" kern="1200" dirty="0">
              <a:latin typeface="Calibri" panose="020F0502020204030204" pitchFamily="34" charset="0"/>
            </a:rPr>
            <a:t> metoda</a:t>
          </a:r>
          <a:endParaRPr lang="en-US" altLang="en-US" sz="1500" kern="1200" dirty="0">
            <a:latin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500" kern="1200" dirty="0" err="1">
              <a:latin typeface="Calibri" panose="020F0502020204030204" pitchFamily="34" charset="0"/>
            </a:rPr>
            <a:t>Ilustrativne</a:t>
          </a:r>
          <a:r>
            <a:rPr lang="sr-Latn-RS" altLang="en-US" sz="1500" kern="1200" dirty="0">
              <a:latin typeface="Calibri" panose="020F0502020204030204" pitchFamily="34" charset="0"/>
            </a:rPr>
            <a:t> metode</a:t>
          </a:r>
          <a:endParaRPr lang="en-US" altLang="en-US" sz="1500" kern="1200" dirty="0">
            <a:latin typeface="Calibri" panose="020F0502020204030204" pitchFamily="34" charset="0"/>
          </a:endParaRPr>
        </a:p>
      </dsp:txBody>
      <dsp:txXfrm>
        <a:off x="439492" y="1741648"/>
        <a:ext cx="2430008" cy="2130045"/>
      </dsp:txXfrm>
    </dsp:sp>
    <dsp:sp modelId="{1DC11CC1-0EAE-4DB3-878B-C00EFD03751B}">
      <dsp:nvSpPr>
        <dsp:cNvPr id="0" name=""/>
        <dsp:cNvSpPr/>
      </dsp:nvSpPr>
      <dsp:spPr>
        <a:xfrm>
          <a:off x="2411008" y="739274"/>
          <a:ext cx="458492" cy="45849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shade val="80000"/>
                <a:hueOff val="-76160"/>
                <a:satOff val="2028"/>
                <a:lumOff val="7208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76160"/>
                <a:satOff val="2028"/>
                <a:lumOff val="7208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76160"/>
                <a:satOff val="2028"/>
                <a:lumOff val="720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-76160"/>
              <a:satOff val="2028"/>
              <a:lumOff val="72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A6D12D-E1B0-48B9-9429-589FC6BEACA0}">
      <dsp:nvSpPr>
        <dsp:cNvPr id="0" name=""/>
        <dsp:cNvSpPr/>
      </dsp:nvSpPr>
      <dsp:spPr>
        <a:xfrm rot="5400000">
          <a:off x="3684312" y="201315"/>
          <a:ext cx="1617581" cy="269161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shade val="80000"/>
                <a:hueOff val="-152321"/>
                <a:satOff val="4056"/>
                <a:lumOff val="14416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52321"/>
                <a:satOff val="4056"/>
                <a:lumOff val="14416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52321"/>
                <a:satOff val="4056"/>
                <a:lumOff val="1441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-152321"/>
              <a:satOff val="4056"/>
              <a:lumOff val="1441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1FC74-3E6B-40F2-B45D-F99234E8150E}">
      <dsp:nvSpPr>
        <dsp:cNvPr id="0" name=""/>
        <dsp:cNvSpPr/>
      </dsp:nvSpPr>
      <dsp:spPr>
        <a:xfrm>
          <a:off x="3414297" y="1005530"/>
          <a:ext cx="2430008" cy="2130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900" b="1" kern="1200" dirty="0" err="1">
              <a:latin typeface="Calibri" panose="020F0502020204030204" pitchFamily="34" charset="0"/>
            </a:rPr>
            <a:t>Metode</a:t>
          </a:r>
          <a:r>
            <a:rPr lang="en-US" altLang="en-US" sz="1900" b="1" kern="1200" dirty="0">
              <a:latin typeface="Calibri" panose="020F0502020204030204" pitchFamily="34" charset="0"/>
            </a:rPr>
            <a:t> </a:t>
          </a:r>
          <a:r>
            <a:rPr lang="en-US" altLang="en-US" sz="1900" b="1" kern="1200" dirty="0" err="1">
              <a:latin typeface="Calibri" panose="020F0502020204030204" pitchFamily="34" charset="0"/>
            </a:rPr>
            <a:t>sa</a:t>
          </a:r>
          <a:r>
            <a:rPr lang="en-US" altLang="en-US" sz="1900" b="1" kern="1200" dirty="0">
              <a:latin typeface="Calibri" panose="020F0502020204030204" pitchFamily="34" charset="0"/>
            </a:rPr>
            <a:t> </a:t>
          </a:r>
          <a:r>
            <a:rPr lang="sr-Latn-RS" altLang="en-US" sz="1900" b="1" kern="1200" dirty="0">
              <a:latin typeface="Calibri" panose="020F0502020204030204" pitchFamily="34" charset="0"/>
            </a:rPr>
            <a:t>pod</a:t>
          </a:r>
          <a:r>
            <a:rPr lang="en-US" altLang="en-US" sz="1900" b="1" kern="1200" dirty="0" err="1">
              <a:latin typeface="Calibri" panose="020F0502020204030204" pitchFamily="34" charset="0"/>
            </a:rPr>
            <a:t>jednakom</a:t>
          </a:r>
          <a:r>
            <a:rPr lang="en-US" altLang="en-US" sz="1900" b="1" kern="1200" dirty="0">
              <a:latin typeface="Calibri" panose="020F0502020204030204" pitchFamily="34" charset="0"/>
            </a:rPr>
            <a:t> </a:t>
          </a:r>
          <a:r>
            <a:rPr lang="en-US" altLang="en-US" sz="1900" b="1" kern="1200" dirty="0" err="1">
              <a:latin typeface="Calibri" panose="020F0502020204030204" pitchFamily="34" charset="0"/>
            </a:rPr>
            <a:t>angažovanošću</a:t>
          </a:r>
          <a:r>
            <a:rPr lang="sr-Latn-RS" altLang="en-US" sz="1900" b="1" kern="1200" dirty="0">
              <a:latin typeface="Calibri" panose="020F0502020204030204" pitchFamily="34" charset="0"/>
            </a:rPr>
            <a:t> dece i vaspitača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500" kern="1200" dirty="0" err="1">
              <a:latin typeface="Calibri" panose="020F0502020204030204" pitchFamily="34" charset="0"/>
            </a:rPr>
            <a:t>Metoda</a:t>
          </a:r>
          <a:r>
            <a:rPr lang="en-US" altLang="en-US" sz="1500" kern="1200" dirty="0">
              <a:latin typeface="Calibri" panose="020F0502020204030204" pitchFamily="34" charset="0"/>
            </a:rPr>
            <a:t> </a:t>
          </a:r>
          <a:r>
            <a:rPr lang="en-US" altLang="en-US" sz="1500" kern="1200" dirty="0" err="1">
              <a:latin typeface="Calibri" panose="020F0502020204030204" pitchFamily="34" charset="0"/>
            </a:rPr>
            <a:t>razgovora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500" kern="1200" dirty="0" err="1">
              <a:latin typeface="Calibri" panose="020F0502020204030204" pitchFamily="34" charset="0"/>
            </a:rPr>
            <a:t>Metoda</a:t>
          </a:r>
          <a:r>
            <a:rPr lang="en-US" altLang="en-US" sz="1500" kern="1200" dirty="0">
              <a:latin typeface="Calibri" panose="020F0502020204030204" pitchFamily="34" charset="0"/>
            </a:rPr>
            <a:t> </a:t>
          </a:r>
          <a:r>
            <a:rPr lang="en-US" altLang="en-US" sz="1500" kern="1200" dirty="0" err="1">
              <a:latin typeface="Calibri" panose="020F0502020204030204" pitchFamily="34" charset="0"/>
            </a:rPr>
            <a:t>rešavanja</a:t>
          </a:r>
          <a:r>
            <a:rPr lang="en-US" altLang="en-US" sz="1500" kern="1200" dirty="0">
              <a:latin typeface="Calibri" panose="020F0502020204030204" pitchFamily="34" charset="0"/>
            </a:rPr>
            <a:t> </a:t>
          </a:r>
          <a:r>
            <a:rPr lang="en-US" altLang="en-US" sz="1500" kern="1200" dirty="0" err="1">
              <a:latin typeface="Calibri" panose="020F0502020204030204" pitchFamily="34" charset="0"/>
            </a:rPr>
            <a:t>problema</a:t>
          </a:r>
          <a:endParaRPr lang="en-US" altLang="en-US" sz="1500" kern="1200" dirty="0">
            <a:latin typeface="Calibri" panose="020F0502020204030204" pitchFamily="34" charset="0"/>
          </a:endParaRPr>
        </a:p>
      </dsp:txBody>
      <dsp:txXfrm>
        <a:off x="3414297" y="1005530"/>
        <a:ext cx="2430008" cy="2130045"/>
      </dsp:txXfrm>
    </dsp:sp>
    <dsp:sp modelId="{9029C8CF-69D3-4584-A911-14478E43678E}">
      <dsp:nvSpPr>
        <dsp:cNvPr id="0" name=""/>
        <dsp:cNvSpPr/>
      </dsp:nvSpPr>
      <dsp:spPr>
        <a:xfrm>
          <a:off x="5385814" y="3155"/>
          <a:ext cx="458492" cy="45849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shade val="80000"/>
                <a:hueOff val="-228481"/>
                <a:satOff val="6083"/>
                <a:lumOff val="21623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228481"/>
                <a:satOff val="6083"/>
                <a:lumOff val="21623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228481"/>
                <a:satOff val="6083"/>
                <a:lumOff val="2162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-228481"/>
              <a:satOff val="6083"/>
              <a:lumOff val="216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797AB5-6D68-4E0B-89D2-505CC4CD327C}">
      <dsp:nvSpPr>
        <dsp:cNvPr id="0" name=""/>
        <dsp:cNvSpPr/>
      </dsp:nvSpPr>
      <dsp:spPr>
        <a:xfrm rot="5400000">
          <a:off x="6659117" y="-534802"/>
          <a:ext cx="1617581" cy="269161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shade val="80000"/>
                <a:hueOff val="-304641"/>
                <a:satOff val="8111"/>
                <a:lumOff val="28831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04641"/>
                <a:satOff val="8111"/>
                <a:lumOff val="28831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04641"/>
                <a:satOff val="8111"/>
                <a:lumOff val="2883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-304641"/>
              <a:satOff val="8111"/>
              <a:lumOff val="288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F80522-64FF-4011-8DDA-96C7AFFC8050}">
      <dsp:nvSpPr>
        <dsp:cNvPr id="0" name=""/>
        <dsp:cNvSpPr/>
      </dsp:nvSpPr>
      <dsp:spPr>
        <a:xfrm>
          <a:off x="6389103" y="269411"/>
          <a:ext cx="2430008" cy="2130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b="1" kern="1200" dirty="0"/>
            <a:t>Metode sa većom angažovanošću dece u odnosu na aktivnosti vaspitača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500" kern="1200" dirty="0" err="1">
              <a:latin typeface="Calibri" panose="020F0502020204030204" pitchFamily="34" charset="0"/>
            </a:rPr>
            <a:t>Pronalazačka</a:t>
          </a:r>
          <a:r>
            <a:rPr lang="sr-Latn-RS" altLang="en-US" sz="1500" kern="1200" dirty="0">
              <a:latin typeface="Calibri" panose="020F0502020204030204" pitchFamily="34" charset="0"/>
            </a:rPr>
            <a:t> metoda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500" kern="1200" dirty="0" err="1">
              <a:latin typeface="Calibri" panose="020F0502020204030204" pitchFamily="34" charset="0"/>
            </a:rPr>
            <a:t>Igra</a:t>
          </a:r>
          <a:r>
            <a:rPr lang="en-US" altLang="en-US" sz="1500" kern="1200" dirty="0">
              <a:latin typeface="Calibri" panose="020F0502020204030204" pitchFamily="34" charset="0"/>
            </a:rPr>
            <a:t> </a:t>
          </a:r>
          <a:r>
            <a:rPr lang="en-US" altLang="en-US" sz="1500" kern="1200" dirty="0" err="1">
              <a:latin typeface="Calibri" panose="020F0502020204030204" pitchFamily="34" charset="0"/>
            </a:rPr>
            <a:t>kao</a:t>
          </a:r>
          <a:r>
            <a:rPr lang="en-US" altLang="en-US" sz="1500" kern="1200" dirty="0">
              <a:latin typeface="Calibri" panose="020F0502020204030204" pitchFamily="34" charset="0"/>
            </a:rPr>
            <a:t> </a:t>
          </a:r>
          <a:r>
            <a:rPr lang="en-US" altLang="en-US" sz="1500" kern="1200" dirty="0" err="1">
              <a:latin typeface="Calibri" panose="020F0502020204030204" pitchFamily="34" charset="0"/>
            </a:rPr>
            <a:t>način</a:t>
          </a:r>
          <a:r>
            <a:rPr lang="en-US" altLang="en-US" sz="1500" kern="1200" dirty="0">
              <a:latin typeface="Calibri" panose="020F0502020204030204" pitchFamily="34" charset="0"/>
            </a:rPr>
            <a:t> </a:t>
          </a:r>
          <a:r>
            <a:rPr lang="en-US" altLang="en-US" sz="1500" kern="1200" dirty="0" err="1">
              <a:latin typeface="Calibri" panose="020F0502020204030204" pitchFamily="34" charset="0"/>
            </a:rPr>
            <a:t>samostalnog</a:t>
          </a:r>
          <a:r>
            <a:rPr lang="en-US" altLang="en-US" sz="1500" kern="1200" dirty="0">
              <a:latin typeface="Calibri" panose="020F0502020204030204" pitchFamily="34" charset="0"/>
            </a:rPr>
            <a:t> </a:t>
          </a:r>
          <a:r>
            <a:rPr lang="en-US" altLang="en-US" sz="1500" kern="1200" dirty="0" err="1">
              <a:latin typeface="Calibri" panose="020F0502020204030204" pitchFamily="34" charset="0"/>
            </a:rPr>
            <a:t>učenja</a:t>
          </a:r>
          <a:endParaRPr lang="en-US" altLang="en-US" sz="1500" kern="1200" dirty="0">
            <a:latin typeface="Calibri" panose="020F0502020204030204" pitchFamily="34" charset="0"/>
          </a:endParaRPr>
        </a:p>
      </dsp:txBody>
      <dsp:txXfrm>
        <a:off x="6389103" y="269411"/>
        <a:ext cx="2430008" cy="2130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36664-BBCE-4049-B85A-55A85C7D5208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98C8E-7C39-46B4-944C-1F87FD63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0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pttemplate.net/?utm_source=ppt&amp;utm_medium=link&amp;utm_term=basic&amp;utm_content=0001&amp;utm_campaign=ppt" TargetMode="External"/><Relationship Id="rId7" Type="http://schemas.openxmlformats.org/officeDocument/2006/relationships/hyperlink" Target="http://ppttemplate.net/?utm_source=ppt&amp;utm_medium=logo&amp;utm_term=basic&amp;utm_content=0001&amp;utm_campaign=ppt" TargetMode="External"/><Relationship Id="rId2" Type="http://schemas.openxmlformats.org/officeDocument/2006/relationships/hyperlink" Target="https://twitter.com/ppttemplatenet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jpg"/><Relationship Id="rId5" Type="http://schemas.openxmlformats.org/officeDocument/2006/relationships/hyperlink" Target="http://slidehunter.com/" TargetMode="External"/><Relationship Id="rId4" Type="http://schemas.openxmlformats.org/officeDocument/2006/relationships/hyperlink" Target="http://slideonline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pttemplate.net/?utm_source=ppt&amp;utm_medium=link&amp;utm_term=basic&amp;utm_content=0001&amp;utm_campaign=ppt" TargetMode="External"/><Relationship Id="rId7" Type="http://schemas.openxmlformats.org/officeDocument/2006/relationships/hyperlink" Target="http://ppttemplate.net/?utm_source=ppt&amp;utm_medium=logo&amp;utm_term=basic&amp;utm_content=0001&amp;utm_campaign=ppt" TargetMode="External"/><Relationship Id="rId2" Type="http://schemas.openxmlformats.org/officeDocument/2006/relationships/hyperlink" Target="https://twitter.com/ppttemplatenet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g"/><Relationship Id="rId5" Type="http://schemas.openxmlformats.org/officeDocument/2006/relationships/hyperlink" Target="http://slidehunter.com/" TargetMode="External"/><Relationship Id="rId4" Type="http://schemas.openxmlformats.org/officeDocument/2006/relationships/hyperlink" Target="http://slideonline.com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 flipV="1">
            <a:off x="8610600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 flipH="1" flipV="1">
            <a:off x="4932908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 flipH="1">
            <a:off x="4932908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8610600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234440"/>
            <a:ext cx="9144000" cy="4389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5022166" y="1039767"/>
            <a:ext cx="3740834" cy="2389233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6170"/>
            <a:ext cx="5410200" cy="60463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618096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E70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4191000"/>
            <a:ext cx="9144001" cy="1432560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>
            <a:off x="5022166" y="3429000"/>
            <a:ext cx="3740834" cy="2389233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4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49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92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49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08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 flipV="1">
            <a:off x="8610600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 flipH="1" flipV="1">
            <a:off x="4932908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 flipH="1">
            <a:off x="4932908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8610600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234440"/>
            <a:ext cx="9144000" cy="4389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5022166" y="1039767"/>
            <a:ext cx="3740834" cy="2389233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6170"/>
            <a:ext cx="5410200" cy="60463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618096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E70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4191000"/>
            <a:ext cx="9144001" cy="1432560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>
            <a:off x="5022166" y="3429000"/>
            <a:ext cx="3740834" cy="2389233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07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 flipV="1">
            <a:off x="8610600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 flipH="1" flipV="1">
            <a:off x="4932908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8610600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 flipH="1">
            <a:off x="4932908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234440"/>
            <a:ext cx="9144000" cy="4389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5022166" y="1039767"/>
            <a:ext cx="3740834" cy="2389233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6170"/>
            <a:ext cx="5410200" cy="60463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618096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4191000"/>
            <a:ext cx="9144001" cy="1432560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>
            <a:off x="5022166" y="3429000"/>
            <a:ext cx="3740834" cy="2389233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36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1"/>
            <a:ext cx="8382000" cy="3962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8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2pPr>
            <a:lvl3pPr>
              <a:defRPr 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3pPr>
            <a:lvl4pPr>
              <a:def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4pPr>
            <a:lvl5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7695029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443087"/>
            <a:ext cx="9144000" cy="13998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flipV="1">
            <a:off x="6550567" y="381000"/>
            <a:ext cx="1193067" cy="762000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flipH="1">
            <a:off x="6522100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flipV="1">
            <a:off x="7695029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 flipH="1" flipV="1">
            <a:off x="6522100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6550567" y="1143000"/>
            <a:ext cx="1193067" cy="762000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9120"/>
            <a:ext cx="5410200" cy="640080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4"/>
          </p:nvPr>
        </p:nvSpPr>
        <p:spPr>
          <a:xfrm>
            <a:off x="228600" y="1205132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E70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9484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1"/>
            <a:ext cx="8382000" cy="3962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8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2pPr>
            <a:lvl3pPr>
              <a:defRPr 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3pPr>
            <a:lvl4pPr>
              <a:def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4pPr>
            <a:lvl5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7695029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443087"/>
            <a:ext cx="9144000" cy="13998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flipV="1">
            <a:off x="6550567" y="381000"/>
            <a:ext cx="1193067" cy="762000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flipH="1">
            <a:off x="6522100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flipV="1">
            <a:off x="7695029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 flipH="1" flipV="1">
            <a:off x="6522100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6550567" y="1143000"/>
            <a:ext cx="1193067" cy="762000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9120"/>
            <a:ext cx="5410200" cy="640080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4"/>
          </p:nvPr>
        </p:nvSpPr>
        <p:spPr>
          <a:xfrm>
            <a:off x="228600" y="1205132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E70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081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664950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720265" y="622543"/>
            <a:ext cx="853971" cy="1040914"/>
            <a:chOff x="6522100" y="381000"/>
            <a:chExt cx="1250300" cy="1524000"/>
          </a:xfrm>
        </p:grpSpPr>
        <p:sp>
          <p:nvSpPr>
            <p:cNvPr id="7" name="Freeform 6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579120"/>
            <a:ext cx="5410200" cy="109728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24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/>
              <a:t>Download More</a:t>
            </a:r>
            <a:br>
              <a:rPr lang="en-US"/>
            </a:br>
            <a:r>
              <a:rPr lang="en-US"/>
              <a:t>Free PowerPoint Templates</a:t>
            </a:r>
          </a:p>
        </p:txBody>
      </p:sp>
      <p:sp>
        <p:nvSpPr>
          <p:cNvPr id="16" name="Content Placeholder 1"/>
          <p:cNvSpPr txBox="1">
            <a:spLocks/>
          </p:cNvSpPr>
          <p:nvPr userDrawn="1"/>
        </p:nvSpPr>
        <p:spPr>
          <a:xfrm>
            <a:off x="228600" y="1981200"/>
            <a:ext cx="4190999" cy="47244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dirty="0">
                <a:solidFill>
                  <a:prstClr val="black"/>
                </a:solidFill>
              </a:rPr>
              <a:t>Thank you!</a:t>
            </a:r>
            <a:endParaRPr lang="en-US" sz="2800" dirty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>
                <a:solidFill>
                  <a:prstClr val="black"/>
                </a:solidFill>
              </a:rPr>
              <a:t>You can use this PowerPoint template for free based on creative commons </a:t>
            </a:r>
            <a:r>
              <a:rPr lang="en-US" sz="1600">
                <a:solidFill>
                  <a:prstClr val="black"/>
                </a:solidFill>
              </a:rPr>
              <a:t>license.  Follow </a:t>
            </a:r>
            <a:r>
              <a:rPr lang="en-US" sz="1600" dirty="0">
                <a:solidFill>
                  <a:prstClr val="black"/>
                </a:solidFill>
              </a:rPr>
              <a:t>us </a:t>
            </a:r>
            <a:r>
              <a:rPr lang="en-US" sz="1600">
                <a:solidFill>
                  <a:prstClr val="black"/>
                </a:solidFill>
              </a:rPr>
              <a:t>on Twitter </a:t>
            </a:r>
            <a:r>
              <a:rPr lang="en-US" sz="1600">
                <a:solidFill>
                  <a:prstClr val="black"/>
                </a:solidFill>
                <a:hlinkClick r:id="rId2"/>
              </a:rPr>
              <a:t>@ppttemplatenet</a:t>
            </a:r>
            <a:r>
              <a:rPr lang="en-US" sz="160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>
                <a:solidFill>
                  <a:prstClr val="black"/>
                </a:solidFill>
                <a:hlinkClick r:id="rId3"/>
              </a:rPr>
              <a:t>PPTTemplate.net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" name="Rectangle 17">
            <a:hlinkClick r:id="rId4"/>
          </p:cNvPr>
          <p:cNvSpPr/>
          <p:nvPr userDrawn="1"/>
        </p:nvSpPr>
        <p:spPr>
          <a:xfrm>
            <a:off x="5475288" y="5791200"/>
            <a:ext cx="2982912" cy="609600"/>
          </a:xfrm>
          <a:prstGeom prst="rect">
            <a:avLst/>
          </a:prstGeom>
          <a:gradFill>
            <a:gsLst>
              <a:gs pos="47000">
                <a:schemeClr val="tx1">
                  <a:lumMod val="65000"/>
                  <a:lumOff val="35000"/>
                </a:schemeClr>
              </a:gs>
              <a:gs pos="27000">
                <a:schemeClr val="tx1">
                  <a:lumMod val="85000"/>
                  <a:lumOff val="15000"/>
                </a:schemeClr>
              </a:gs>
              <a:gs pos="87000">
                <a:schemeClr val="bg1">
                  <a:lumMod val="65000"/>
                </a:schemeClr>
              </a:gs>
            </a:gsLst>
            <a:lin ang="16200000" scaled="0"/>
          </a:gradFill>
          <a:ln w="22225" cap="sq" cmpd="sng">
            <a:solidFill>
              <a:schemeClr val="tx1">
                <a:lumMod val="75000"/>
                <a:lumOff val="25000"/>
              </a:schemeClr>
            </a:solidFill>
            <a:bevel/>
          </a:ln>
          <a:effectLst>
            <a:glow>
              <a:schemeClr val="accent1"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Upload to Slide Online.com</a:t>
            </a:r>
          </a:p>
        </p:txBody>
      </p:sp>
      <p:sp>
        <p:nvSpPr>
          <p:cNvPr id="19" name="Rectangle 18">
            <a:hlinkClick r:id="rId5"/>
          </p:cNvPr>
          <p:cNvSpPr/>
          <p:nvPr userDrawn="1"/>
        </p:nvSpPr>
        <p:spPr>
          <a:xfrm>
            <a:off x="692945" y="5791200"/>
            <a:ext cx="2982912" cy="609600"/>
          </a:xfrm>
          <a:prstGeom prst="rect">
            <a:avLst/>
          </a:prstGeom>
          <a:effectLst>
            <a:innerShdw blurRad="304800" dist="50800" dir="81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Download Free Templates</a:t>
            </a:r>
          </a:p>
        </p:txBody>
      </p:sp>
      <p:pic>
        <p:nvPicPr>
          <p:cNvPr id="20" name="Picture 19">
            <a:hlinkClick r:id="rId4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181600"/>
            <a:ext cx="1511733" cy="361782"/>
          </a:xfrm>
          <a:prstGeom prst="rect">
            <a:avLst/>
          </a:prstGeom>
        </p:spPr>
      </p:pic>
      <p:pic>
        <p:nvPicPr>
          <p:cNvPr id="21" name="Picture 2" descr="E:\cloud\drive\websites\ppttemplate\ppt\logo-ppttemplate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8" y="-3629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1"/>
          <p:cNvSpPr txBox="1">
            <a:spLocks/>
          </p:cNvSpPr>
          <p:nvPr userDrawn="1"/>
        </p:nvSpPr>
        <p:spPr>
          <a:xfrm>
            <a:off x="4876800" y="1981200"/>
            <a:ext cx="4038599" cy="47244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>
                <a:solidFill>
                  <a:prstClr val="black"/>
                </a:solidFill>
                <a:hlinkClick r:id="rId4"/>
              </a:rPr>
              <a:t>SlideOnline.com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1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 flipV="1">
            <a:off x="8610600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 flipH="1" flipV="1">
            <a:off x="4932908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8610600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 flipH="1">
            <a:off x="4932908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234440"/>
            <a:ext cx="9144000" cy="4389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5022166" y="1039767"/>
            <a:ext cx="3740834" cy="2389233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6170"/>
            <a:ext cx="5410200" cy="60463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618096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4191000"/>
            <a:ext cx="9144001" cy="1432560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>
            <a:off x="5022166" y="3429000"/>
            <a:ext cx="3740834" cy="2389233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44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63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2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91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57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30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37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05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22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4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1"/>
            <a:ext cx="8382000" cy="3962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8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2pPr>
            <a:lvl3pPr>
              <a:defRPr 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3pPr>
            <a:lvl4pPr>
              <a:def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4pPr>
            <a:lvl5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7695029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443087"/>
            <a:ext cx="9144000" cy="13998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flipV="1">
            <a:off x="6550567" y="381000"/>
            <a:ext cx="1193067" cy="762000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flipH="1">
            <a:off x="6522100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flipV="1">
            <a:off x="7695029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 flipH="1" flipV="1">
            <a:off x="6522100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6550567" y="1143000"/>
            <a:ext cx="1193067" cy="762000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9120"/>
            <a:ext cx="5410200" cy="640080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4"/>
          </p:nvPr>
        </p:nvSpPr>
        <p:spPr>
          <a:xfrm>
            <a:off x="228600" y="1205132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E70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30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1"/>
            <a:ext cx="8382000" cy="3962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8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2pPr>
            <a:lvl3pPr>
              <a:defRPr 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3pPr>
            <a:lvl4pPr>
              <a:def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4pPr>
            <a:lvl5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7695029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443087"/>
            <a:ext cx="9144000" cy="13998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flipV="1">
            <a:off x="6550567" y="381000"/>
            <a:ext cx="1193067" cy="762000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flipH="1">
            <a:off x="6522100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flipV="1">
            <a:off x="7695029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 flipH="1" flipV="1">
            <a:off x="6522100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6550567" y="1143000"/>
            <a:ext cx="1193067" cy="762000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9120"/>
            <a:ext cx="5410200" cy="640080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4"/>
          </p:nvPr>
        </p:nvSpPr>
        <p:spPr>
          <a:xfrm>
            <a:off x="228600" y="1205132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E70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928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664950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720265" y="622543"/>
            <a:ext cx="853971" cy="1040914"/>
            <a:chOff x="6522100" y="381000"/>
            <a:chExt cx="1250300" cy="1524000"/>
          </a:xfrm>
        </p:grpSpPr>
        <p:sp>
          <p:nvSpPr>
            <p:cNvPr id="7" name="Freeform 6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579120"/>
            <a:ext cx="5410200" cy="109728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24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/>
              <a:t>Download More</a:t>
            </a:r>
            <a:br>
              <a:rPr lang="en-US"/>
            </a:br>
            <a:r>
              <a:rPr lang="en-US"/>
              <a:t>Free PowerPoint Templates</a:t>
            </a:r>
          </a:p>
        </p:txBody>
      </p:sp>
      <p:sp>
        <p:nvSpPr>
          <p:cNvPr id="16" name="Content Placeholder 1"/>
          <p:cNvSpPr txBox="1">
            <a:spLocks/>
          </p:cNvSpPr>
          <p:nvPr userDrawn="1"/>
        </p:nvSpPr>
        <p:spPr>
          <a:xfrm>
            <a:off x="228600" y="1981200"/>
            <a:ext cx="4190999" cy="47244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dirty="0">
                <a:solidFill>
                  <a:prstClr val="black"/>
                </a:solidFill>
              </a:rPr>
              <a:t>Thank you!</a:t>
            </a:r>
            <a:endParaRPr lang="en-US" sz="2800" dirty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>
                <a:solidFill>
                  <a:prstClr val="black"/>
                </a:solidFill>
              </a:rPr>
              <a:t>You can use this PowerPoint template for free based on creative commons </a:t>
            </a:r>
            <a:r>
              <a:rPr lang="en-US" sz="1600">
                <a:solidFill>
                  <a:prstClr val="black"/>
                </a:solidFill>
              </a:rPr>
              <a:t>license.  Follow </a:t>
            </a:r>
            <a:r>
              <a:rPr lang="en-US" sz="1600" dirty="0">
                <a:solidFill>
                  <a:prstClr val="black"/>
                </a:solidFill>
              </a:rPr>
              <a:t>us </a:t>
            </a:r>
            <a:r>
              <a:rPr lang="en-US" sz="1600">
                <a:solidFill>
                  <a:prstClr val="black"/>
                </a:solidFill>
              </a:rPr>
              <a:t>on Twitter </a:t>
            </a:r>
            <a:r>
              <a:rPr lang="en-US" sz="1600">
                <a:solidFill>
                  <a:prstClr val="black"/>
                </a:solidFill>
                <a:hlinkClick r:id="rId2"/>
              </a:rPr>
              <a:t>@ppttemplatenet</a:t>
            </a:r>
            <a:r>
              <a:rPr lang="en-US" sz="160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>
                <a:solidFill>
                  <a:prstClr val="black"/>
                </a:solidFill>
                <a:hlinkClick r:id="rId3"/>
              </a:rPr>
              <a:t>PPTTemplate.net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" name="Rectangle 17">
            <a:hlinkClick r:id="rId4"/>
          </p:cNvPr>
          <p:cNvSpPr/>
          <p:nvPr userDrawn="1"/>
        </p:nvSpPr>
        <p:spPr>
          <a:xfrm>
            <a:off x="5475288" y="5791200"/>
            <a:ext cx="2982912" cy="609600"/>
          </a:xfrm>
          <a:prstGeom prst="rect">
            <a:avLst/>
          </a:prstGeom>
          <a:gradFill>
            <a:gsLst>
              <a:gs pos="47000">
                <a:schemeClr val="tx1">
                  <a:lumMod val="65000"/>
                  <a:lumOff val="35000"/>
                </a:schemeClr>
              </a:gs>
              <a:gs pos="27000">
                <a:schemeClr val="tx1">
                  <a:lumMod val="85000"/>
                  <a:lumOff val="15000"/>
                </a:schemeClr>
              </a:gs>
              <a:gs pos="87000">
                <a:schemeClr val="bg1">
                  <a:lumMod val="65000"/>
                </a:schemeClr>
              </a:gs>
            </a:gsLst>
            <a:lin ang="16200000" scaled="0"/>
          </a:gradFill>
          <a:ln w="22225" cap="sq" cmpd="sng">
            <a:solidFill>
              <a:schemeClr val="tx1">
                <a:lumMod val="75000"/>
                <a:lumOff val="25000"/>
              </a:schemeClr>
            </a:solidFill>
            <a:bevel/>
          </a:ln>
          <a:effectLst>
            <a:glow>
              <a:schemeClr val="accent1"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Upload to Slide Online.com</a:t>
            </a:r>
          </a:p>
        </p:txBody>
      </p:sp>
      <p:sp>
        <p:nvSpPr>
          <p:cNvPr id="19" name="Rectangle 18">
            <a:hlinkClick r:id="rId5"/>
          </p:cNvPr>
          <p:cNvSpPr/>
          <p:nvPr userDrawn="1"/>
        </p:nvSpPr>
        <p:spPr>
          <a:xfrm>
            <a:off x="692945" y="5791200"/>
            <a:ext cx="2982912" cy="609600"/>
          </a:xfrm>
          <a:prstGeom prst="rect">
            <a:avLst/>
          </a:prstGeom>
          <a:effectLst>
            <a:innerShdw blurRad="304800" dist="50800" dir="81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Download Free Templates</a:t>
            </a:r>
          </a:p>
        </p:txBody>
      </p:sp>
      <p:pic>
        <p:nvPicPr>
          <p:cNvPr id="20" name="Picture 19">
            <a:hlinkClick r:id="rId4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181600"/>
            <a:ext cx="1511733" cy="361782"/>
          </a:xfrm>
          <a:prstGeom prst="rect">
            <a:avLst/>
          </a:prstGeom>
        </p:spPr>
      </p:pic>
      <p:pic>
        <p:nvPicPr>
          <p:cNvPr id="21" name="Picture 2" descr="E:\cloud\drive\websites\ppttemplate\ppt\logo-ppttemplate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8" y="-3629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1"/>
          <p:cNvSpPr txBox="1">
            <a:spLocks/>
          </p:cNvSpPr>
          <p:nvPr userDrawn="1"/>
        </p:nvSpPr>
        <p:spPr>
          <a:xfrm>
            <a:off x="4876800" y="1981200"/>
            <a:ext cx="4038599" cy="47244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>
                <a:solidFill>
                  <a:prstClr val="black"/>
                </a:solidFill>
                <a:hlinkClick r:id="rId4"/>
              </a:rPr>
              <a:t>SlideOnline.com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1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2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9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8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jisajt.rs/prodavnica/pertin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toytheater.com/tangram/" TargetMode="External"/><Relationship Id="rId5" Type="http://schemas.openxmlformats.org/officeDocument/2006/relationships/hyperlink" Target="http://gasi.rs/ucimoreci/?page_id=483" TargetMode="External"/><Relationship Id="rId4" Type="http://schemas.openxmlformats.org/officeDocument/2006/relationships/hyperlink" Target="http://www.vaspitacns.edu.rs/obavestenja/Katalog%20igracaka%20i%20igara.pd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81000" y="2438400"/>
            <a:ext cx="60960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ORGANIZACIJA RADA U RAZVIJAN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</a:t>
            </a:r>
            <a:r>
              <a:rPr kumimoji="0" lang="pl-PL" sz="32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</a:t>
            </a:r>
            <a:br>
              <a:rPr kumimoji="0" lang="pl-PL" sz="32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-PL" sz="32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MATEMATIČKIH POJMOVA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3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81000" y="2133601"/>
            <a:ext cx="8229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MATERIJALI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sr-Latn-R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eaLnBrk="1" hangingPunct="1">
              <a:spcBef>
                <a:spcPct val="0"/>
              </a:spcBef>
            </a:pPr>
            <a:r>
              <a:rPr lang="en-US" alt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Prirodni</a:t>
            </a:r>
            <a:r>
              <a:rPr lang="en-US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materijali</a:t>
            </a:r>
            <a:r>
              <a:rPr lang="sr-Latn-RS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– plodovi, lišće, cvetovi, </a:t>
            </a:r>
            <a:r>
              <a:rPr lang="en-US" alt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kamenčići</a:t>
            </a:r>
            <a:r>
              <a:rPr lang="en-US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...</a:t>
            </a:r>
          </a:p>
          <a:p>
            <a:pPr marL="457200" lvl="0" indent="-457200" eaLnBrk="1" hangingPunct="1">
              <a:spcBef>
                <a:spcPct val="0"/>
              </a:spcBef>
            </a:pPr>
            <a:r>
              <a:rPr lang="en-US" alt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Predmeti</a:t>
            </a:r>
            <a:r>
              <a:rPr lang="en-US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svakodnevne</a:t>
            </a:r>
            <a:r>
              <a:rPr lang="en-US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upotrebe</a:t>
            </a:r>
            <a:r>
              <a:rPr lang="sr-Latn-RS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igračke</a:t>
            </a:r>
            <a:r>
              <a:rPr lang="en-US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bojice</a:t>
            </a:r>
            <a:r>
              <a:rPr lang="en-US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olovke</a:t>
            </a:r>
            <a:r>
              <a:rPr lang="en-US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flomasteri</a:t>
            </a:r>
            <a:r>
              <a:rPr lang="sr-Latn-RS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...</a:t>
            </a:r>
            <a:endParaRPr lang="en-US" altLang="en-US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457200" lvl="0" indent="-457200" eaLnBrk="1" hangingPunct="1">
              <a:spcBef>
                <a:spcPct val="0"/>
              </a:spcBef>
            </a:pPr>
            <a:r>
              <a:rPr lang="en-US" alt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Neoblikovani</a:t>
            </a:r>
            <a:r>
              <a:rPr lang="en-US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materijali</a:t>
            </a:r>
            <a:r>
              <a:rPr lang="sr-Latn-RS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plastelin</a:t>
            </a:r>
            <a:r>
              <a:rPr lang="en-US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glina</a:t>
            </a:r>
            <a:r>
              <a:rPr lang="en-US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pesak</a:t>
            </a:r>
            <a:r>
              <a:rPr lang="en-US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sr-Latn-RS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testo, </a:t>
            </a:r>
            <a:r>
              <a:rPr lang="en-US" alt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voda</a:t>
            </a:r>
            <a:r>
              <a:rPr lang="sr-Latn-RS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hartija</a:t>
            </a:r>
            <a:r>
              <a:rPr lang="en-US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9966FF"/>
                </a:solidFill>
              </a:rPr>
              <a:t>Didaktičk</a:t>
            </a:r>
            <a:r>
              <a:rPr lang="sr-Cyrl-RS" dirty="0">
                <a:solidFill>
                  <a:srgbClr val="9966FF"/>
                </a:solidFill>
              </a:rPr>
              <a:t>а </a:t>
            </a:r>
            <a:r>
              <a:rPr lang="sr-Latn-RS" dirty="0">
                <a:solidFill>
                  <a:srgbClr val="9966FF"/>
                </a:solidFill>
              </a:rPr>
              <a:t>sredstva i materijali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6032512"/>
            <a:ext cx="5218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800" b="1" dirty="0">
                <a:solidFill>
                  <a:srgbClr val="6600CC"/>
                </a:solidFill>
                <a:cs typeface="Times New Roman" panose="02020603050405020304" pitchFamily="18" charset="0"/>
              </a:rPr>
              <a:t>Voditi računa o bezbednosti dece</a:t>
            </a:r>
            <a:r>
              <a:rPr lang="sr-Latn-RS" altLang="en-US" sz="2800" b="1" dirty="0">
                <a:solidFill>
                  <a:srgbClr val="6600CC"/>
                </a:solidFill>
                <a:cs typeface="Times New Roman" panose="02020603050405020304" pitchFamily="18" charset="0"/>
              </a:rPr>
              <a:t>!</a:t>
            </a:r>
            <a:endParaRPr lang="it-IT" altLang="en-US" sz="2800" b="1" dirty="0">
              <a:solidFill>
                <a:srgbClr val="6600C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9966FF"/>
                </a:solidFill>
              </a:rPr>
              <a:t>Specijalizovana didaktičk</a:t>
            </a:r>
            <a:r>
              <a:rPr lang="sr-Cyrl-RS" dirty="0">
                <a:solidFill>
                  <a:srgbClr val="9966FF"/>
                </a:solidFill>
              </a:rPr>
              <a:t>а </a:t>
            </a:r>
            <a:r>
              <a:rPr lang="sr-Latn-RS" dirty="0">
                <a:solidFill>
                  <a:srgbClr val="9966FF"/>
                </a:solidFill>
              </a:rPr>
              <a:t>sredstva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339411"/>
            <a:ext cx="8229600" cy="45259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numCol="2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200" dirty="0"/>
              <a:t>Mala </a:t>
            </a:r>
            <a:r>
              <a:rPr lang="en-US" sz="11200" dirty="0" err="1"/>
              <a:t>matematika</a:t>
            </a:r>
            <a:endParaRPr lang="en-US" sz="11200" dirty="0"/>
          </a:p>
          <a:p>
            <a:pPr>
              <a:defRPr/>
            </a:pPr>
            <a:r>
              <a:rPr lang="en-US" sz="11200" dirty="0"/>
              <a:t>Mala </a:t>
            </a:r>
            <a:r>
              <a:rPr lang="en-US" sz="11200" dirty="0" err="1"/>
              <a:t>geometrija</a:t>
            </a:r>
            <a:endParaRPr lang="en-US" sz="11200" dirty="0"/>
          </a:p>
          <a:p>
            <a:pPr>
              <a:defRPr/>
            </a:pPr>
            <a:r>
              <a:rPr lang="en-US" sz="11200" dirty="0" err="1"/>
              <a:t>Modeli</a:t>
            </a:r>
            <a:r>
              <a:rPr lang="sr-Latn-RS" sz="11200" dirty="0"/>
              <a:t> geometrijskih figura</a:t>
            </a:r>
            <a:endParaRPr lang="en-US" sz="11200" dirty="0"/>
          </a:p>
          <a:p>
            <a:pPr>
              <a:defRPr/>
            </a:pPr>
            <a:r>
              <a:rPr lang="en-US" sz="11200" dirty="0" err="1"/>
              <a:t>Logički</a:t>
            </a:r>
            <a:r>
              <a:rPr lang="en-US" sz="11200" dirty="0"/>
              <a:t> </a:t>
            </a:r>
            <a:r>
              <a:rPr lang="en-US" sz="11200" dirty="0" err="1"/>
              <a:t>blokovi</a:t>
            </a:r>
            <a:endParaRPr lang="en-US" sz="11200" dirty="0"/>
          </a:p>
          <a:p>
            <a:pPr>
              <a:defRPr/>
            </a:pPr>
            <a:r>
              <a:rPr lang="en-US" sz="11200" dirty="0" err="1"/>
              <a:t>Brojevni</a:t>
            </a:r>
            <a:r>
              <a:rPr lang="en-US" sz="11200" dirty="0"/>
              <a:t> </a:t>
            </a:r>
            <a:r>
              <a:rPr lang="en-US" sz="11200" dirty="0" err="1"/>
              <a:t>niz</a:t>
            </a:r>
            <a:endParaRPr lang="en-US" sz="11200" dirty="0"/>
          </a:p>
          <a:p>
            <a:pPr>
              <a:defRPr/>
            </a:pPr>
            <a:r>
              <a:rPr lang="en-US" sz="11200" dirty="0" err="1"/>
              <a:t>Brojevne</a:t>
            </a:r>
            <a:r>
              <a:rPr lang="en-US" sz="11200" dirty="0"/>
              <a:t> </a:t>
            </a:r>
            <a:r>
              <a:rPr lang="en-US" sz="11200" dirty="0" err="1"/>
              <a:t>slike</a:t>
            </a:r>
            <a:endParaRPr lang="en-US" sz="11200" dirty="0"/>
          </a:p>
          <a:p>
            <a:pPr>
              <a:defRPr/>
            </a:pPr>
            <a:r>
              <a:rPr lang="en-US" sz="11200" dirty="0" err="1"/>
              <a:t>Štapići</a:t>
            </a:r>
            <a:endParaRPr lang="en-US" sz="11200" dirty="0"/>
          </a:p>
          <a:p>
            <a:pPr>
              <a:defRPr/>
            </a:pPr>
            <a:r>
              <a:rPr lang="en-US" sz="11200" dirty="0" err="1"/>
              <a:t>Karte</a:t>
            </a:r>
            <a:endParaRPr lang="en-US" sz="11200" dirty="0"/>
          </a:p>
          <a:p>
            <a:pPr>
              <a:defRPr/>
            </a:pPr>
            <a:r>
              <a:rPr lang="en-US" sz="11200" dirty="0" err="1"/>
              <a:t>Brojevi</a:t>
            </a:r>
            <a:r>
              <a:rPr lang="en-US" sz="11200" dirty="0"/>
              <a:t> u </a:t>
            </a:r>
            <a:r>
              <a:rPr lang="en-US" sz="11200" dirty="0" err="1"/>
              <a:t>slikama</a:t>
            </a:r>
            <a:endParaRPr lang="en-US" sz="11200" dirty="0"/>
          </a:p>
          <a:p>
            <a:pPr>
              <a:defRPr/>
            </a:pPr>
            <a:r>
              <a:rPr lang="en-US" sz="11200" dirty="0"/>
              <a:t>Tangram</a:t>
            </a:r>
          </a:p>
          <a:p>
            <a:pPr>
              <a:defRPr/>
            </a:pPr>
            <a:r>
              <a:rPr lang="en-US" sz="11200" dirty="0" err="1"/>
              <a:t>Tabla</a:t>
            </a:r>
            <a:r>
              <a:rPr lang="en-US" sz="11200" dirty="0"/>
              <a:t> </a:t>
            </a:r>
            <a:r>
              <a:rPr lang="en-US" sz="11200" dirty="0" err="1"/>
              <a:t>za</a:t>
            </a:r>
            <a:r>
              <a:rPr lang="en-US" sz="11200" dirty="0"/>
              <a:t> </a:t>
            </a:r>
            <a:r>
              <a:rPr lang="en-US" sz="11200" dirty="0" err="1"/>
              <a:t>umetanje</a:t>
            </a:r>
            <a:endParaRPr lang="en-US" sz="11200" dirty="0"/>
          </a:p>
          <a:p>
            <a:pPr>
              <a:defRPr/>
            </a:pPr>
            <a:r>
              <a:rPr lang="en-US" sz="11200" dirty="0" err="1"/>
              <a:t>Domine</a:t>
            </a:r>
            <a:endParaRPr lang="en-US" sz="11200" dirty="0"/>
          </a:p>
          <a:p>
            <a:pPr>
              <a:defRPr/>
            </a:pPr>
            <a:r>
              <a:rPr lang="en-US" sz="11200" dirty="0" err="1"/>
              <a:t>Časovnik</a:t>
            </a:r>
            <a:endParaRPr lang="en-US" sz="11200" dirty="0"/>
          </a:p>
          <a:p>
            <a:pPr>
              <a:defRPr/>
            </a:pPr>
            <a:r>
              <a:rPr lang="en-US" sz="11200" dirty="0" err="1"/>
              <a:t>Kalendar</a:t>
            </a:r>
            <a:r>
              <a:rPr lang="en-US" sz="11200" dirty="0"/>
              <a:t> </a:t>
            </a:r>
            <a:r>
              <a:rPr lang="en-US" sz="11200" dirty="0" err="1"/>
              <a:t>prirode</a:t>
            </a:r>
            <a:endParaRPr lang="en-US" sz="11200" dirty="0"/>
          </a:p>
          <a:p>
            <a:pPr>
              <a:defRPr/>
            </a:pPr>
            <a:r>
              <a:rPr lang="sr-Latn-RS" sz="11200" dirty="0"/>
              <a:t>K</a:t>
            </a:r>
            <a:r>
              <a:rPr lang="en-US" sz="11200" dirty="0"/>
              <a:t>arte </a:t>
            </a:r>
            <a:r>
              <a:rPr lang="en-US" sz="11200" dirty="0" err="1"/>
              <a:t>za</a:t>
            </a:r>
            <a:r>
              <a:rPr lang="en-US" sz="11200" dirty="0"/>
              <a:t> </a:t>
            </a:r>
            <a:r>
              <a:rPr lang="en-US" sz="11200" dirty="0" err="1"/>
              <a:t>jedan</a:t>
            </a:r>
            <a:r>
              <a:rPr lang="en-US" sz="11200" dirty="0"/>
              <a:t> </a:t>
            </a:r>
            <a:r>
              <a:rPr lang="en-US" sz="11200" dirty="0" err="1"/>
              <a:t>više</a:t>
            </a:r>
            <a:endParaRPr lang="en-US" sz="11200" dirty="0"/>
          </a:p>
          <a:p>
            <a:pPr>
              <a:defRPr/>
            </a:pPr>
            <a:r>
              <a:rPr lang="en-US" sz="11200" dirty="0" err="1"/>
              <a:t>Logički</a:t>
            </a:r>
            <a:r>
              <a:rPr lang="en-US" sz="11200" dirty="0"/>
              <a:t> sled</a:t>
            </a:r>
          </a:p>
          <a:p>
            <a:pPr>
              <a:defRPr/>
            </a:pPr>
            <a:r>
              <a:rPr lang="en-US" sz="11200" dirty="0" err="1"/>
              <a:t>Palidrvca</a:t>
            </a:r>
            <a:endParaRPr lang="en-US" sz="11200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US" sz="11200" dirty="0"/>
              <a:t>
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618790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9966FF"/>
                </a:solidFill>
              </a:rPr>
              <a:t>Specijalizovana didaktičk</a:t>
            </a:r>
            <a:r>
              <a:rPr lang="sr-Cyrl-RS" dirty="0">
                <a:solidFill>
                  <a:srgbClr val="9966FF"/>
                </a:solidFill>
              </a:rPr>
              <a:t>а </a:t>
            </a:r>
            <a:r>
              <a:rPr lang="sr-Latn-RS" dirty="0">
                <a:solidFill>
                  <a:srgbClr val="9966FF"/>
                </a:solidFill>
              </a:rPr>
              <a:t>sredstva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04800" y="1981200"/>
            <a:ext cx="8610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Mala </a:t>
            </a:r>
            <a:r>
              <a:rPr lang="en-US" altLang="en-US" sz="2400" b="1" dirty="0" err="1">
                <a:latin typeface="+mn-lt"/>
                <a:cs typeface="Times New Roman" panose="02020603050405020304" pitchFamily="18" charset="0"/>
              </a:rPr>
              <a:t>matematika</a:t>
            </a:r>
            <a:endParaRPr lang="en-US" altLang="en-US" sz="2400" b="1" dirty="0">
              <a:latin typeface="+mn-lt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sr-Latn-RS" altLang="en-US" sz="2400" dirty="0">
                <a:latin typeface="+mn-lt"/>
                <a:cs typeface="Times New Roman" panose="02020603050405020304" pitchFamily="18" charset="0"/>
              </a:rPr>
              <a:t>K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utija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sa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raznim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lutkama</a:t>
            </a:r>
            <a:r>
              <a:rPr lang="sr-Latn-RS" altLang="en-US" sz="2400" dirty="0">
                <a:latin typeface="+mn-lt"/>
                <a:cs typeface="Times New Roman" panose="02020603050405020304" pitchFamily="18" charset="0"/>
              </a:rPr>
              <a:t>, životinjama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sr-Latn-RS" altLang="en-US" sz="2400" dirty="0">
                <a:latin typeface="+mn-lt"/>
                <a:cs typeface="Times New Roman" panose="02020603050405020304" pitchFamily="18" charset="0"/>
              </a:rPr>
              <a:t>žetonima, 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geometrijskim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oblicima</a:t>
            </a:r>
            <a:r>
              <a:rPr lang="sr-Latn-RS" altLang="en-US" sz="2400" dirty="0">
                <a:latin typeface="+mn-lt"/>
                <a:cs typeface="Times New Roman" panose="02020603050405020304" pitchFamily="18" charset="0"/>
              </a:rPr>
              <a:t>... izrađeni 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od 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plastike</a:t>
            </a:r>
            <a:r>
              <a:rPr lang="sr-Latn-RS" altLang="en-US" sz="24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u 4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boje</a:t>
            </a:r>
            <a:r>
              <a:rPr lang="sr-Latn-RS" altLang="en-US" sz="2400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Koristi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za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klasifikaciju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razvoj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pojma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skupa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broja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prostornih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relacija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...</a:t>
            </a:r>
            <a:r>
              <a:rPr lang="sr-Latn-RS" altLang="en-US" sz="2400" dirty="0">
                <a:latin typeface="+mn-lt"/>
                <a:cs typeface="Times New Roman" panose="02020603050405020304" pitchFamily="18" charset="0"/>
              </a:rPr>
              <a:t> Podstiče </a:t>
            </a:r>
            <a:r>
              <a:rPr lang="en-US" sz="2400" dirty="0" err="1">
                <a:latin typeface="+mn-lt"/>
              </a:rPr>
              <a:t>prevazilaženje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perceptivnih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mehanizama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prevođenje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kognitivnih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procesa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dece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višim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oblicima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poimanja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kvantitativnih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prostornih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odnosa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oblika</a:t>
            </a:r>
            <a:r>
              <a:rPr lang="en-US" sz="2400" dirty="0">
                <a:latin typeface="+mn-lt"/>
              </a:rPr>
              <a:t>.</a:t>
            </a:r>
            <a:endParaRPr lang="en-US" altLang="en-US" sz="2400" dirty="0">
              <a:latin typeface="+mn-lt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4034" y="4724400"/>
            <a:ext cx="887376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Mala </a:t>
            </a:r>
            <a:r>
              <a:rPr lang="en-US" altLang="en-US" sz="2400" b="1" dirty="0" err="1">
                <a:latin typeface="+mn-lt"/>
                <a:cs typeface="Times New Roman" panose="02020603050405020304" pitchFamily="18" charset="0"/>
              </a:rPr>
              <a:t>geometrija</a:t>
            </a:r>
            <a:endParaRPr lang="en-US" altLang="en-US" sz="2400" b="1" dirty="0">
              <a:latin typeface="+mn-lt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Kutija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sa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većim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brojem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plastičnih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pločica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u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obliku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kruga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elipse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kvadrata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trougla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drugih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mnogouglova</a:t>
            </a:r>
            <a:endParaRPr lang="en-US" altLang="en-US" sz="2400" dirty="0">
              <a:latin typeface="+mn-lt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Koristi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sr-Latn-RS" altLang="en-US" sz="2400" dirty="0" err="1">
                <a:latin typeface="+mn-lt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e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za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formiranje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geometrijskih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pojmova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klasifikacij</a:t>
            </a:r>
            <a:r>
              <a:rPr lang="sr-Latn-RS" altLang="en-US" sz="2400" dirty="0">
                <a:latin typeface="+mn-lt"/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serijacij</a:t>
            </a:r>
            <a:r>
              <a:rPr lang="sr-Latn-RS" altLang="en-US" sz="2400" dirty="0">
                <a:latin typeface="+mn-lt"/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logičke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igre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premeštanja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n-lt"/>
                <a:cs typeface="Times New Roman" panose="02020603050405020304" pitchFamily="18" charset="0"/>
              </a:rPr>
              <a:t>raspoređivanja</a:t>
            </a:r>
            <a:r>
              <a:rPr lang="sr-Latn-RS" altLang="en-US" sz="2400" dirty="0">
                <a:latin typeface="+mn-lt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26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9966FF"/>
                </a:solidFill>
              </a:rPr>
              <a:t>Specijalizovana didaktičk</a:t>
            </a:r>
            <a:r>
              <a:rPr lang="sr-Cyrl-RS" dirty="0">
                <a:solidFill>
                  <a:srgbClr val="9966FF"/>
                </a:solidFill>
              </a:rPr>
              <a:t>а </a:t>
            </a:r>
            <a:r>
              <a:rPr lang="sr-Latn-RS" dirty="0">
                <a:solidFill>
                  <a:srgbClr val="9966FF"/>
                </a:solidFill>
              </a:rPr>
              <a:t>sredstva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4034" y="1981200"/>
            <a:ext cx="8686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Modeli</a:t>
            </a:r>
            <a:r>
              <a:rPr lang="en-US" alt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geometrijskih</a:t>
            </a:r>
            <a:r>
              <a:rPr lang="en-US" alt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tela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r-Latn-RS" altLang="en-US" sz="2800" dirty="0">
                <a:latin typeface="+mn-lt"/>
                <a:cs typeface="Times New Roman" panose="02020603050405020304" pitchFamily="18" charset="0"/>
              </a:rPr>
              <a:t>Modeli raznih geometrijskih figura u prostoru i njihovi delovi (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preseci</a:t>
            </a:r>
            <a:r>
              <a:rPr lang="sr-Latn-RS" altLang="en-US" sz="2800" dirty="0">
                <a:latin typeface="+mn-lt"/>
                <a:cs typeface="Times New Roman" panose="02020603050405020304" pitchFamily="18" charset="0"/>
              </a:rPr>
              <a:t>), od drveta ili plastike</a:t>
            </a:r>
            <a:r>
              <a:rPr lang="sr-Latn-RS" altLang="en-US" sz="2800" dirty="0"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r-Latn-RS" altLang="en-US" sz="2800" dirty="0">
                <a:latin typeface="+mn-lt"/>
                <a:cs typeface="Times New Roman" panose="02020603050405020304" pitchFamily="18" charset="0"/>
              </a:rPr>
              <a:t>Koriste se z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a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usvajanje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pojma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geometrijskih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objekata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u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prostoru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, u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igrama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konstrukcije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raznih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objekata</a:t>
            </a:r>
            <a:r>
              <a:rPr lang="sr-Latn-RS" altLang="en-US" sz="2800" dirty="0">
                <a:latin typeface="+mn-lt"/>
                <a:cs typeface="Times New Roman" panose="02020603050405020304" pitchFamily="18" charset="0"/>
              </a:rPr>
              <a:t>...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vijestigorila.jutarnji.hr/var/mojportal/storage/images/moj_portal/zabava_i_lifestyle/razno/geometrijski_likovi/975377-1-cro-HR/geometrijski_likovi_tab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4" y="4381500"/>
            <a:ext cx="37211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gddizajn.hr/slike/geometrijski_pribor/Geom-tij-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4448175"/>
            <a:ext cx="41338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902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9966FF"/>
                </a:solidFill>
              </a:rPr>
              <a:t>Specijalizovana didaktičk</a:t>
            </a:r>
            <a:r>
              <a:rPr lang="sr-Cyrl-RS" dirty="0">
                <a:solidFill>
                  <a:srgbClr val="9966FF"/>
                </a:solidFill>
              </a:rPr>
              <a:t>а </a:t>
            </a:r>
            <a:r>
              <a:rPr lang="sr-Latn-RS" dirty="0">
                <a:solidFill>
                  <a:srgbClr val="9966FF"/>
                </a:solidFill>
              </a:rPr>
              <a:t>sredstva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4034" y="2286000"/>
            <a:ext cx="55160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Logički</a:t>
            </a:r>
            <a:r>
              <a:rPr lang="en-US" alt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blokovi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Plastične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pločice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u 4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oblika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krug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trougao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kvadrat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pravougaonik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),  3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boje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crvena</a:t>
            </a:r>
            <a:r>
              <a:rPr lang="sr-Latn-RS" altLang="en-US" sz="28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plava</a:t>
            </a:r>
            <a:r>
              <a:rPr lang="sr-Latn-RS" altLang="en-US" sz="28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žuta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), 2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veličine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debljine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Koriste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se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za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formiranje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pojma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geom.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oblika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razvijanje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logičkih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operacija</a:t>
            </a:r>
            <a:r>
              <a:rPr lang="sr-Latn-RS" altLang="en-US" sz="2800" dirty="0">
                <a:latin typeface="+mn-lt"/>
                <a:cs typeface="Times New Roman" panose="02020603050405020304" pitchFamily="18" charset="0"/>
              </a:rPr>
              <a:t> (klasifikacija, serijacija)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prostornih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relacija</a:t>
            </a:r>
            <a:r>
              <a:rPr lang="sr-Latn-RS" altLang="en-US" sz="2800" dirty="0">
                <a:latin typeface="+mn-lt"/>
                <a:cs typeface="Times New Roman" panose="02020603050405020304" pitchFamily="18" charset="0"/>
              </a:rPr>
              <a:t> (veliko-malo, tanko-debelo)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...</a:t>
            </a:r>
          </a:p>
        </p:txBody>
      </p:sp>
      <p:pic>
        <p:nvPicPr>
          <p:cNvPr id="8" name="Picture 2" descr="http://www.dodatnaoprema.com/prodavnica_img/14901/2/drveni-logicki-blokovi-u-drvenoj-kutiji-edukativne-drvene-pertini_0_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84" y="2772102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5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9966FF"/>
                </a:solidFill>
              </a:rPr>
              <a:t>Specijalizovana didaktičk</a:t>
            </a:r>
            <a:r>
              <a:rPr lang="sr-Cyrl-RS" dirty="0">
                <a:solidFill>
                  <a:srgbClr val="9966FF"/>
                </a:solidFill>
              </a:rPr>
              <a:t>а </a:t>
            </a:r>
            <a:r>
              <a:rPr lang="sr-Latn-RS" dirty="0">
                <a:solidFill>
                  <a:srgbClr val="9966FF"/>
                </a:solidFill>
              </a:rPr>
              <a:t>sredstva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039" y="1981200"/>
            <a:ext cx="8686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Calibri" panose="020F0502020204030204" pitchFamily="34" charset="0"/>
              </a:rPr>
              <a:t>Brojevni</a:t>
            </a:r>
            <a:r>
              <a:rPr lang="en-US" altLang="en-US" sz="2800" b="1" dirty="0">
                <a:latin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</a:rPr>
              <a:t>niz</a:t>
            </a:r>
            <a:endParaRPr lang="en-US" altLang="en-US" sz="2800" b="1" dirty="0">
              <a:latin typeface="Calibri" panose="020F050202020403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Calibri" panose="020F0502020204030204" pitchFamily="34" charset="0"/>
              </a:rPr>
              <a:t>Drvena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ploča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sa</a:t>
            </a:r>
            <a:r>
              <a:rPr lang="en-US" altLang="en-US" sz="2800" dirty="0">
                <a:latin typeface="Calibri" panose="020F0502020204030204" pitchFamily="34" charset="0"/>
              </a:rPr>
              <a:t> 10 </a:t>
            </a:r>
            <a:r>
              <a:rPr lang="en-US" altLang="en-US" sz="2800" dirty="0" err="1">
                <a:latin typeface="Calibri" panose="020F0502020204030204" pitchFamily="34" charset="0"/>
              </a:rPr>
              <a:t>fiksiranih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stubića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na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koji</a:t>
            </a:r>
            <a:r>
              <a:rPr lang="en-US" altLang="en-US" sz="2800" dirty="0">
                <a:latin typeface="Calibri" panose="020F0502020204030204" pitchFamily="34" charset="0"/>
              </a:rPr>
              <a:t> se </a:t>
            </a:r>
            <a:r>
              <a:rPr lang="en-US" altLang="en-US" sz="2800" dirty="0" err="1">
                <a:latin typeface="Calibri" panose="020F0502020204030204" pitchFamily="34" charset="0"/>
              </a:rPr>
              <a:t>nižu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alke</a:t>
            </a:r>
            <a:r>
              <a:rPr lang="en-US" altLang="en-US" sz="2800" dirty="0">
                <a:latin typeface="Calibri" panose="020F0502020204030204" pitchFamily="34" charset="0"/>
              </a:rPr>
              <a:t> u 4 </a:t>
            </a:r>
            <a:r>
              <a:rPr lang="en-US" altLang="en-US" sz="2800" dirty="0" err="1">
                <a:latin typeface="Calibri" panose="020F0502020204030204" pitchFamily="34" charset="0"/>
              </a:rPr>
              <a:t>boje</a:t>
            </a:r>
            <a:r>
              <a:rPr lang="sr-Latn-RS" altLang="en-US" sz="2800" dirty="0">
                <a:latin typeface="Calibri" panose="020F0502020204030204" pitchFamily="34" charset="0"/>
              </a:rPr>
              <a:t>.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Calibri" panose="020F0502020204030204" pitchFamily="34" charset="0"/>
              </a:rPr>
              <a:t>Koristi</a:t>
            </a:r>
            <a:r>
              <a:rPr lang="en-US" altLang="en-US" sz="2800" dirty="0">
                <a:latin typeface="Calibri" panose="020F0502020204030204" pitchFamily="34" charset="0"/>
              </a:rPr>
              <a:t> se </a:t>
            </a:r>
            <a:r>
              <a:rPr lang="en-US" altLang="en-US" sz="2800" dirty="0" err="1">
                <a:latin typeface="Calibri" panose="020F0502020204030204" pitchFamily="34" charset="0"/>
              </a:rPr>
              <a:t>za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razvijanje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pojma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brojevnog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niza</a:t>
            </a:r>
            <a:r>
              <a:rPr lang="en-US" altLang="en-US" sz="2800" dirty="0">
                <a:latin typeface="Calibri" panose="020F0502020204030204" pitchFamily="34" charset="0"/>
              </a:rPr>
              <a:t>, </a:t>
            </a:r>
            <a:r>
              <a:rPr lang="en-US" altLang="en-US" sz="2800" dirty="0" err="1">
                <a:latin typeface="Calibri" panose="020F0502020204030204" pitchFamily="34" charset="0"/>
              </a:rPr>
              <a:t>mesta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broja</a:t>
            </a:r>
            <a:r>
              <a:rPr lang="en-US" altLang="en-US" sz="2800" dirty="0">
                <a:latin typeface="Calibri" panose="020F0502020204030204" pitchFamily="34" charset="0"/>
              </a:rPr>
              <a:t> u </a:t>
            </a:r>
            <a:r>
              <a:rPr lang="en-US" altLang="en-US" sz="2800" dirty="0" err="1">
                <a:latin typeface="Calibri" panose="020F0502020204030204" pitchFamily="34" charset="0"/>
              </a:rPr>
              <a:t>nizu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i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brojevnih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relacija</a:t>
            </a:r>
            <a:r>
              <a:rPr lang="sr-Latn-RS" altLang="en-US" sz="2800" dirty="0">
                <a:latin typeface="Calibri" panose="020F0502020204030204" pitchFamily="34" charset="0"/>
              </a:rPr>
              <a:t>.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6" b="17161"/>
          <a:stretch/>
        </p:blipFill>
        <p:spPr>
          <a:xfrm>
            <a:off x="36871" y="4495800"/>
            <a:ext cx="4047351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25291" r="7642" b="15878"/>
          <a:stretch/>
        </p:blipFill>
        <p:spPr>
          <a:xfrm>
            <a:off x="5913022" y="4495800"/>
            <a:ext cx="3230978" cy="224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04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9966FF"/>
                </a:solidFill>
              </a:rPr>
              <a:t>Specijalizovana didaktičk</a:t>
            </a:r>
            <a:r>
              <a:rPr lang="sr-Cyrl-RS" dirty="0">
                <a:solidFill>
                  <a:srgbClr val="9966FF"/>
                </a:solidFill>
              </a:rPr>
              <a:t>а </a:t>
            </a:r>
            <a:r>
              <a:rPr lang="sr-Latn-RS" dirty="0">
                <a:solidFill>
                  <a:srgbClr val="9966FF"/>
                </a:solidFill>
              </a:rPr>
              <a:t>sredstva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57200" y="2438400"/>
            <a:ext cx="85693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Brojevne</a:t>
            </a:r>
            <a:r>
              <a:rPr lang="en-US" alt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slike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Kartončići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sa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slikama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odgovarajućim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brojem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kružića</a:t>
            </a:r>
            <a:r>
              <a:rPr lang="sr-Latn-RS" altLang="en-US" sz="2800" dirty="0">
                <a:latin typeface="+mn-lt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Koristimo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ih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u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razvijanju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pojma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broja</a:t>
            </a:r>
            <a:r>
              <a:rPr lang="sr-Latn-RS" altLang="en-US" sz="2800" dirty="0">
                <a:latin typeface="+mn-lt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191000"/>
            <a:ext cx="6817547" cy="176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2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9966FF"/>
                </a:solidFill>
              </a:rPr>
              <a:t>Specijalizovana didaktičk</a:t>
            </a:r>
            <a:r>
              <a:rPr lang="sr-Cyrl-RS" dirty="0">
                <a:solidFill>
                  <a:srgbClr val="9966FF"/>
                </a:solidFill>
              </a:rPr>
              <a:t>а </a:t>
            </a:r>
            <a:r>
              <a:rPr lang="sr-Latn-RS" dirty="0">
                <a:solidFill>
                  <a:srgbClr val="9966FF"/>
                </a:solidFill>
              </a:rPr>
              <a:t>sredstva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2057400"/>
            <a:ext cx="84978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Karte</a:t>
            </a:r>
            <a:r>
              <a:rPr lang="en-US" alt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za</a:t>
            </a:r>
            <a:r>
              <a:rPr lang="en-US" alt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brojanje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Kartonske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slike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crteži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deci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bliskih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predmeta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bića</a:t>
            </a:r>
            <a:r>
              <a:rPr lang="sr-Latn-RS" altLang="en-US" sz="2800" dirty="0">
                <a:latin typeface="+mn-lt"/>
                <a:cs typeface="Times New Roman" panose="02020603050405020304" pitchFamily="18" charset="0"/>
              </a:rPr>
              <a:t> sa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broj</a:t>
            </a:r>
            <a:r>
              <a:rPr lang="sr-Latn-RS" altLang="en-US" sz="2800" dirty="0">
                <a:latin typeface="+mn-lt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koji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odgovara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broju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objekata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na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slici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r-Latn-RS" altLang="en-US" sz="2800" dirty="0">
                <a:latin typeface="+mn-lt"/>
                <a:cs typeface="Times New Roman" panose="02020603050405020304" pitchFamily="18" charset="0"/>
              </a:rPr>
              <a:t>Koriste se u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razvijanju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pojma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osobina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brojeva</a:t>
            </a:r>
            <a:r>
              <a:rPr lang="sr-Latn-RS" altLang="en-US" sz="2800" dirty="0">
                <a:latin typeface="+mn-lt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7" b="23715"/>
          <a:stretch/>
        </p:blipFill>
        <p:spPr>
          <a:xfrm>
            <a:off x="4893038" y="4343401"/>
            <a:ext cx="4231297" cy="2514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13904"/>
            <a:ext cx="4200158" cy="2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26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9966FF"/>
                </a:solidFill>
              </a:rPr>
              <a:t>Specijalizovana didaktičk</a:t>
            </a:r>
            <a:r>
              <a:rPr lang="sr-Cyrl-RS" dirty="0">
                <a:solidFill>
                  <a:srgbClr val="9966FF"/>
                </a:solidFill>
              </a:rPr>
              <a:t>а </a:t>
            </a:r>
            <a:r>
              <a:rPr lang="sr-Latn-RS" dirty="0">
                <a:solidFill>
                  <a:srgbClr val="9966FF"/>
                </a:solidFill>
              </a:rPr>
              <a:t>sredstva</a:t>
            </a:r>
            <a:endParaRPr lang="en-US" dirty="0">
              <a:solidFill>
                <a:srgbClr val="99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6" y="2693315"/>
            <a:ext cx="5176684" cy="3928164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4035" y="2025908"/>
            <a:ext cx="407316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Brojevi</a:t>
            </a:r>
            <a:r>
              <a:rPr lang="en-US" altLang="en-US" sz="2800" b="1" dirty="0">
                <a:latin typeface="+mn-lt"/>
                <a:cs typeface="Times New Roman" panose="02020603050405020304" pitchFamily="18" charset="0"/>
              </a:rPr>
              <a:t> u </a:t>
            </a:r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slikama</a:t>
            </a:r>
            <a:r>
              <a:rPr lang="en-US" alt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figurama</a:t>
            </a:r>
            <a:endParaRPr lang="sr-Latn-RS" altLang="en-US" sz="2800" b="1" dirty="0">
              <a:latin typeface="+mn-lt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Kartonske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ili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plastične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figure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koje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kroz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sliku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predstavljaju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sr-Latn-RS" altLang="en-US" sz="2800" dirty="0">
                <a:latin typeface="+mn-lt"/>
                <a:cs typeface="Times New Roman" panose="02020603050405020304" pitchFamily="18" charset="0"/>
              </a:rPr>
              <a:t>brojeve.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Koriste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se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kod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simbolizacije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brojevnog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niza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mogu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ih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deca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u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starijoj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grupi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sama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praviti</a:t>
            </a:r>
            <a:r>
              <a:rPr lang="sr-Latn-RS" altLang="en-US" sz="2800" dirty="0">
                <a:latin typeface="+mn-lt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37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9966FF"/>
                </a:solidFill>
              </a:rPr>
              <a:t>Specijalizovana didaktičk</a:t>
            </a:r>
            <a:r>
              <a:rPr lang="sr-Cyrl-RS" dirty="0">
                <a:solidFill>
                  <a:srgbClr val="9966FF"/>
                </a:solidFill>
              </a:rPr>
              <a:t>а </a:t>
            </a:r>
            <a:r>
              <a:rPr lang="sr-Latn-RS" dirty="0">
                <a:solidFill>
                  <a:srgbClr val="9966FF"/>
                </a:solidFill>
              </a:rPr>
              <a:t>sredstva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4034" y="1981200"/>
            <a:ext cx="90737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Obojeni</a:t>
            </a:r>
            <a:r>
              <a:rPr lang="en-US" alt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štapići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Serije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10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štapića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u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raznim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bojama</a:t>
            </a:r>
            <a:r>
              <a:rPr lang="sr-Latn-RS" altLang="en-US" sz="2800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800" dirty="0">
                <a:latin typeface="+mn-lt"/>
              </a:rPr>
              <a:t>P</a:t>
            </a:r>
            <a:r>
              <a:rPr lang="en-US" sz="2800" dirty="0" err="1">
                <a:latin typeface="+mn-lt"/>
              </a:rPr>
              <a:t>ogodni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za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formiranje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pojma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strukture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prirodnog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broja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za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upoznavanje</a:t>
            </a:r>
            <a:r>
              <a:rPr lang="sr-Latn-R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dužina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za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merenje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duži</a:t>
            </a:r>
            <a:r>
              <a:rPr lang="en-US" sz="2800" dirty="0">
                <a:latin typeface="+mn-lt"/>
              </a:rPr>
              <a:t>.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25989" y="3797082"/>
            <a:ext cx="8424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Štapići</a:t>
            </a:r>
            <a:r>
              <a:rPr lang="en-US" alt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Kvizenera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shkola7gnomov.ru/upload/image/kuz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6433"/>
            <a:ext cx="3591436" cy="269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corvet-igra.ru/prod/albom_07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510" y="4359487"/>
            <a:ext cx="2327189" cy="23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shkola7gnomov.ru/upload/image/de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38" y="3914795"/>
            <a:ext cx="2030199" cy="135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static1.read.ru/images/illustrations/130979006175015700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502" y="5270487"/>
            <a:ext cx="1916229" cy="150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99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971800"/>
            <a:ext cx="8229600" cy="715962"/>
          </a:xfrm>
        </p:spPr>
        <p:txBody>
          <a:bodyPr>
            <a:normAutofit/>
          </a:bodyPr>
          <a:lstStyle/>
          <a:p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METODE RADA</a:t>
            </a:r>
          </a:p>
        </p:txBody>
      </p:sp>
    </p:spTree>
    <p:extLst>
      <p:ext uri="{BB962C8B-B14F-4D97-AF65-F5344CB8AC3E}">
        <p14:creationId xmlns:p14="http://schemas.microsoft.com/office/powerpoint/2010/main" val="1266208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9966FF"/>
                </a:solidFill>
              </a:rPr>
              <a:t>Specijalizovana didaktičk</a:t>
            </a:r>
            <a:r>
              <a:rPr lang="sr-Cyrl-RS" dirty="0">
                <a:solidFill>
                  <a:srgbClr val="9966FF"/>
                </a:solidFill>
              </a:rPr>
              <a:t>а </a:t>
            </a:r>
            <a:r>
              <a:rPr lang="sr-Latn-RS" dirty="0">
                <a:solidFill>
                  <a:srgbClr val="9966FF"/>
                </a:solidFill>
              </a:rPr>
              <a:t>sredstva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4034" y="1981200"/>
            <a:ext cx="90737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Obojeni</a:t>
            </a:r>
            <a:r>
              <a:rPr lang="en-US" alt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štapići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Serije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10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štapića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u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raznim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bojama</a:t>
            </a:r>
            <a:r>
              <a:rPr lang="sr-Latn-RS" altLang="en-US" sz="2800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800" dirty="0">
                <a:latin typeface="+mn-lt"/>
              </a:rPr>
              <a:t>P</a:t>
            </a:r>
            <a:r>
              <a:rPr lang="en-US" sz="2800" dirty="0" err="1">
                <a:latin typeface="+mn-lt"/>
              </a:rPr>
              <a:t>ogodni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za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formiranje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pojma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strukture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prirodnog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broja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za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upoznavanje</a:t>
            </a:r>
            <a:r>
              <a:rPr lang="sr-Latn-R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dužina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za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merenje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duži</a:t>
            </a:r>
            <a:r>
              <a:rPr lang="en-US" sz="2800" dirty="0">
                <a:latin typeface="+mn-lt"/>
              </a:rPr>
              <a:t>.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25989" y="3797082"/>
            <a:ext cx="8424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Štapići</a:t>
            </a:r>
            <a:r>
              <a:rPr lang="en-US" alt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Kvizenera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shkola7gnomov.ru/upload/image/kuz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6433"/>
            <a:ext cx="3591436" cy="269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corvet-igra.ru/prod/albom_07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510" y="4359487"/>
            <a:ext cx="2327189" cy="23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shkola7gnomov.ru/upload/image/de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38" y="3914795"/>
            <a:ext cx="2030199" cy="135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static1.read.ru/images/illustrations/130979006175015700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502" y="5270487"/>
            <a:ext cx="1916229" cy="150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714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9966FF"/>
                </a:solidFill>
              </a:rPr>
              <a:t>Specijalizovana didaktičk</a:t>
            </a:r>
            <a:r>
              <a:rPr lang="sr-Cyrl-RS" dirty="0">
                <a:solidFill>
                  <a:srgbClr val="9966FF"/>
                </a:solidFill>
              </a:rPr>
              <a:t>а </a:t>
            </a:r>
            <a:r>
              <a:rPr lang="sr-Latn-RS" dirty="0">
                <a:solidFill>
                  <a:srgbClr val="9966FF"/>
                </a:solidFill>
              </a:rPr>
              <a:t>sredstva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94035" y="1981200"/>
            <a:ext cx="23205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RS" altLang="en-US" sz="2800" b="1" dirty="0">
                <a:latin typeface="+mn-lt"/>
                <a:cs typeface="Times New Roman" panose="02020603050405020304" pitchFamily="18" charset="0"/>
              </a:rPr>
              <a:t>Tangram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2573316"/>
            <a:ext cx="4029548" cy="4132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73" y="2221424"/>
            <a:ext cx="1600200" cy="1671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99" y="1981200"/>
            <a:ext cx="2362200" cy="23622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871123" y="4541191"/>
            <a:ext cx="5272877" cy="2068108"/>
            <a:chOff x="3419024" y="3866979"/>
            <a:chExt cx="6131253" cy="3167214"/>
          </a:xfrm>
        </p:grpSpPr>
        <p:pic>
          <p:nvPicPr>
            <p:cNvPr id="15" name="Picture 4" descr="Резултат слика за tangram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956" y="4248769"/>
              <a:ext cx="1905321" cy="2286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Резултат слика за tangram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024" y="3866979"/>
              <a:ext cx="2613837" cy="261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Резултат слика за tangrami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151" y="5165694"/>
              <a:ext cx="1868499" cy="186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68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9966FF"/>
                </a:solidFill>
              </a:rPr>
              <a:t>Specijalizovana didaktičk</a:t>
            </a:r>
            <a:r>
              <a:rPr lang="sr-Cyrl-RS" dirty="0">
                <a:solidFill>
                  <a:srgbClr val="9966FF"/>
                </a:solidFill>
              </a:rPr>
              <a:t>а </a:t>
            </a:r>
            <a:r>
              <a:rPr lang="sr-Latn-RS" dirty="0">
                <a:solidFill>
                  <a:srgbClr val="9966FF"/>
                </a:solidFill>
              </a:rPr>
              <a:t>sredstva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01409" y="1828800"/>
            <a:ext cx="581839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Tabla</a:t>
            </a:r>
            <a:r>
              <a:rPr lang="en-US" alt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za</a:t>
            </a:r>
            <a:r>
              <a:rPr lang="en-US" alt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umetanje</a:t>
            </a:r>
            <a:endParaRPr lang="sr-Latn-RS" altLang="en-US" sz="2800" b="1" dirty="0">
              <a:latin typeface="+mn-lt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Tabla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od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plastike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ili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drveta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sa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izrezima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za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umetanje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pripremljenih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geometrijskih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figura</a:t>
            </a:r>
            <a:r>
              <a:rPr lang="sr-Latn-RS" altLang="en-US" sz="2800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Služi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za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razvijanje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pojma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geometrijskih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oblika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relacije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veličina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, 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veće-manje</a:t>
            </a:r>
            <a:r>
              <a:rPr lang="sr-Latn-RS" altLang="en-US" sz="2800" dirty="0">
                <a:latin typeface="+mn-lt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544" y="1950891"/>
            <a:ext cx="3227456" cy="2882719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81000" y="5292815"/>
            <a:ext cx="35813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Calibri" panose="020F0502020204030204" pitchFamily="34" charset="0"/>
              </a:rPr>
              <a:t>Domine</a:t>
            </a:r>
            <a:r>
              <a:rPr lang="sr-Latn-RS" altLang="en-US" sz="2800" b="1" dirty="0">
                <a:latin typeface="Calibri" panose="020F0502020204030204" pitchFamily="34" charset="0"/>
              </a:rPr>
              <a:t> – </a:t>
            </a:r>
          </a:p>
          <a:p>
            <a:pPr eaLnBrk="1" hangingPunct="1"/>
            <a:r>
              <a:rPr lang="en-US" altLang="en-US" sz="2800" b="1" dirty="0" err="1">
                <a:latin typeface="Calibri" panose="020F0502020204030204" pitchFamily="34" charset="0"/>
              </a:rPr>
              <a:t>brojevne</a:t>
            </a:r>
            <a:r>
              <a:rPr lang="en-US" altLang="en-US" sz="2800" b="1" dirty="0">
                <a:latin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</a:rPr>
              <a:t>boja</a:t>
            </a:r>
            <a:r>
              <a:rPr lang="en-US" altLang="en-US" sz="2800" b="1" dirty="0">
                <a:latin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</a:rPr>
              <a:t>oblika</a:t>
            </a:r>
            <a:endParaRPr lang="en-US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8" name="Picture 2" descr="http://www.unikatoy.rs/Content/images/products/9007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15718"/>
            <a:ext cx="2439987" cy="162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pertinitoys.com/Plugins/PLG_PROIZV/Slike/Proizvod/Male/2371061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59" y="4833610"/>
            <a:ext cx="1907941" cy="1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449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9966FF"/>
                </a:solidFill>
              </a:rPr>
              <a:t>Specijalizovana didaktičk</a:t>
            </a:r>
            <a:r>
              <a:rPr lang="sr-Cyrl-RS" dirty="0">
                <a:solidFill>
                  <a:srgbClr val="9966FF"/>
                </a:solidFill>
              </a:rPr>
              <a:t>а </a:t>
            </a:r>
            <a:r>
              <a:rPr lang="sr-Latn-RS" dirty="0">
                <a:solidFill>
                  <a:srgbClr val="9966FF"/>
                </a:solidFill>
              </a:rPr>
              <a:t>sredstva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23850" y="2057400"/>
            <a:ext cx="88201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+mn-lt"/>
                <a:cs typeface="Times New Roman" panose="02020603050405020304" pitchFamily="18" charset="0"/>
              </a:rPr>
              <a:t>Logički</a:t>
            </a:r>
            <a:r>
              <a:rPr lang="en-US" altLang="en-US" sz="2800" b="1" dirty="0">
                <a:latin typeface="+mn-lt"/>
                <a:cs typeface="Times New Roman" panose="02020603050405020304" pitchFamily="18" charset="0"/>
              </a:rPr>
              <a:t> sled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Kartice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sa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slikama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pojedinačnih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faza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nekog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procesa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koje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deca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treba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da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rasporede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u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pravilan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logički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sled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Razvijanje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logičkih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operacija</a:t>
            </a:r>
            <a:endParaRPr lang="en-US" altLang="en-US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005759"/>
            <a:ext cx="7724135" cy="286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0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9966FF"/>
                </a:solidFill>
              </a:rPr>
              <a:t>Specijalizovana didaktičk</a:t>
            </a:r>
            <a:r>
              <a:rPr lang="sr-Cyrl-RS" dirty="0">
                <a:solidFill>
                  <a:srgbClr val="9966FF"/>
                </a:solidFill>
              </a:rPr>
              <a:t>а </a:t>
            </a:r>
            <a:r>
              <a:rPr lang="sr-Latn-RS" dirty="0">
                <a:solidFill>
                  <a:srgbClr val="9966FF"/>
                </a:solidFill>
              </a:rPr>
              <a:t>sredstva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23850" y="2057400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RS" altLang="en-US" sz="2800" b="1" dirty="0">
                <a:latin typeface="+mn-lt"/>
                <a:cs typeface="Times New Roman" panose="02020603050405020304" pitchFamily="18" charset="0"/>
              </a:rPr>
              <a:t>Palidrvca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49037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881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9966FF"/>
                </a:solidFill>
              </a:rPr>
              <a:t>Specijalizovana didaktičk</a:t>
            </a:r>
            <a:r>
              <a:rPr lang="sr-Cyrl-RS" dirty="0">
                <a:solidFill>
                  <a:srgbClr val="9966FF"/>
                </a:solidFill>
              </a:rPr>
              <a:t>а </a:t>
            </a:r>
            <a:r>
              <a:rPr lang="sr-Latn-RS" dirty="0">
                <a:solidFill>
                  <a:srgbClr val="9966FF"/>
                </a:solidFill>
              </a:rPr>
              <a:t>sredstva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23850" y="2057400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RS" altLang="en-US" sz="2800" b="1" dirty="0">
                <a:latin typeface="+mn-lt"/>
                <a:cs typeface="Times New Roman" panose="02020603050405020304" pitchFamily="18" charset="0"/>
              </a:rPr>
              <a:t>Palidrvca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971800"/>
            <a:ext cx="8159298" cy="854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251" y="4801773"/>
            <a:ext cx="1668123" cy="127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041" y="4724400"/>
            <a:ext cx="2284603" cy="12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4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9966FF"/>
                </a:solidFill>
              </a:rPr>
              <a:t>Specijalizovana didaktičk</a:t>
            </a:r>
            <a:r>
              <a:rPr lang="sr-Cyrl-RS" dirty="0">
                <a:solidFill>
                  <a:srgbClr val="9966FF"/>
                </a:solidFill>
              </a:rPr>
              <a:t>а </a:t>
            </a:r>
            <a:r>
              <a:rPr lang="sr-Latn-RS" dirty="0">
                <a:solidFill>
                  <a:srgbClr val="9966FF"/>
                </a:solidFill>
              </a:rPr>
              <a:t>sredstva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23850" y="2057400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RS" altLang="en-US" sz="2800" b="1" dirty="0">
                <a:latin typeface="+mn-lt"/>
                <a:cs typeface="Times New Roman" panose="02020603050405020304" pitchFamily="18" charset="0"/>
              </a:rPr>
              <a:t>Palidrvca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69770"/>
            <a:ext cx="6998865" cy="445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191000"/>
            <a:ext cx="2212076" cy="1864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250109"/>
            <a:ext cx="2284603" cy="17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5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913" y="4568466"/>
            <a:ext cx="2289534" cy="2289534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9966FF"/>
                </a:solidFill>
              </a:rPr>
              <a:t>Specijalizovana didaktičk</a:t>
            </a:r>
            <a:r>
              <a:rPr lang="sr-Cyrl-RS" dirty="0">
                <a:solidFill>
                  <a:srgbClr val="9966FF"/>
                </a:solidFill>
              </a:rPr>
              <a:t>а </a:t>
            </a:r>
            <a:r>
              <a:rPr lang="sr-Latn-RS" dirty="0">
                <a:solidFill>
                  <a:srgbClr val="9966FF"/>
                </a:solidFill>
              </a:rPr>
              <a:t>sredstva</a:t>
            </a:r>
            <a:endParaRPr lang="en-US" dirty="0">
              <a:solidFill>
                <a:srgbClr val="9966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4" y="3159740"/>
            <a:ext cx="4343400" cy="2714625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23850" y="2057400"/>
            <a:ext cx="1733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RS" altLang="en-US" sz="2800" b="1" dirty="0">
                <a:latin typeface="+mn-lt"/>
                <a:cs typeface="Times New Roman" panose="02020603050405020304" pitchFamily="18" charset="0"/>
              </a:rPr>
              <a:t>Slagalice</a:t>
            </a:r>
            <a:endParaRPr lang="en-US" alt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913" y="2057400"/>
            <a:ext cx="2249820" cy="224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66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9966FF"/>
                </a:solidFill>
              </a:rPr>
              <a:t>Specijalizovana didaktičk</a:t>
            </a:r>
            <a:r>
              <a:rPr lang="sr-Cyrl-RS" dirty="0">
                <a:solidFill>
                  <a:srgbClr val="9966FF"/>
                </a:solidFill>
              </a:rPr>
              <a:t>а </a:t>
            </a:r>
            <a:r>
              <a:rPr lang="sr-Latn-RS" dirty="0">
                <a:solidFill>
                  <a:srgbClr val="9966FF"/>
                </a:solidFill>
              </a:rPr>
              <a:t>sredstva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66995" y="2057400"/>
            <a:ext cx="1733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RS" altLang="en-US" sz="2800" b="1" dirty="0">
                <a:latin typeface="+mn-lt"/>
                <a:cs typeface="Times New Roman" panose="02020603050405020304" pitchFamily="18" charset="0"/>
              </a:rPr>
              <a:t>Bockalice</a:t>
            </a:r>
            <a:endParaRPr lang="en-US" altLang="en-US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" y="2535095"/>
            <a:ext cx="5793916" cy="4322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01" y="3581400"/>
            <a:ext cx="3743325" cy="272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18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33400" y="2133601"/>
            <a:ext cx="8229600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Kriterijumi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izbor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didaktičkih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sredstava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zadaci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ciljevi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priroda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matematičkih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pojmova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uzrast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predškolske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sr-Latn-R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Redosled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korišćenja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didaktičkih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sredstava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predmeti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svakodnevnog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dečijeg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okruženja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igračke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specijalizovana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didaktička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sredstva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aplikacije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slike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simbolički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materijali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buNone/>
            </a:pPr>
            <a:endParaRPr lang="sr-Latn-RS" altLang="en-US" sz="2400" dirty="0">
              <a:solidFill>
                <a:sysClr val="windowText" lastClr="000000"/>
              </a:solidFill>
              <a:latin typeface="Calibri"/>
            </a:endParaRPr>
          </a:p>
          <a:p>
            <a:pPr marL="0" lvl="0" indent="0" eaLnBrk="1" hangingPunct="1">
              <a:buNone/>
            </a:pPr>
            <a:endParaRPr lang="sr-Latn-RS" alt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9966FF"/>
                </a:solidFill>
              </a:rPr>
              <a:t>Didaktičk</a:t>
            </a:r>
            <a:r>
              <a:rPr lang="sr-Cyrl-RS" dirty="0">
                <a:solidFill>
                  <a:srgbClr val="9966FF"/>
                </a:solidFill>
              </a:rPr>
              <a:t>а </a:t>
            </a:r>
            <a:r>
              <a:rPr lang="sr-Latn-RS" dirty="0">
                <a:solidFill>
                  <a:srgbClr val="9966FF"/>
                </a:solidFill>
              </a:rPr>
              <a:t>sredstva i materijali</a:t>
            </a:r>
            <a:endParaRPr lang="en-US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FF0000"/>
                </a:solidFill>
              </a:rPr>
              <a:t>Metode rada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849" y="4648200"/>
            <a:ext cx="8396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/>
              <a:t>Metod VO rada </a:t>
            </a:r>
            <a:r>
              <a:rPr lang="en-GB" sz="2400" dirty="0"/>
              <a:t>– </a:t>
            </a:r>
            <a:r>
              <a:rPr lang="sr-Latn-RS" sz="2400" dirty="0"/>
              <a:t>skup organizovanih i sistematičnih </a:t>
            </a:r>
            <a:r>
              <a:rPr lang="en-GB" sz="2400" dirty="0" err="1"/>
              <a:t>aktivnosti</a:t>
            </a:r>
            <a:r>
              <a:rPr lang="en-GB" sz="2400" dirty="0"/>
              <a:t> </a:t>
            </a:r>
            <a:r>
              <a:rPr lang="en-US" altLang="en-US" sz="2400" dirty="0" err="1">
                <a:latin typeface="Calibri" panose="020F0502020204030204" pitchFamily="34" charset="0"/>
              </a:rPr>
              <a:t>vaspitača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</a:rPr>
              <a:t>i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</a:rPr>
              <a:t>dece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sr-Latn-RS" altLang="en-US" sz="2400" dirty="0">
                <a:latin typeface="Calibri" panose="020F0502020204030204" pitchFamily="34" charset="0"/>
              </a:rPr>
              <a:t>koje su </a:t>
            </a:r>
            <a:r>
              <a:rPr lang="en-US" sz="2400" dirty="0" err="1"/>
              <a:t>usmeren</a:t>
            </a:r>
            <a:r>
              <a:rPr lang="sr-Latn-RS" sz="2400" dirty="0"/>
              <a:t>e ka </a:t>
            </a:r>
            <a:r>
              <a:rPr lang="en-US" sz="2400" dirty="0" err="1"/>
              <a:t>postizanj</a:t>
            </a:r>
            <a:r>
              <a:rPr lang="sr-Latn-RS" sz="2400" dirty="0"/>
              <a:t>u</a:t>
            </a:r>
            <a:r>
              <a:rPr lang="en-US" sz="2400" dirty="0"/>
              <a:t> </a:t>
            </a:r>
            <a:r>
              <a:rPr lang="sr-Latn-RS" sz="2400" dirty="0"/>
              <a:t>određenih </a:t>
            </a:r>
            <a:r>
              <a:rPr lang="en-US" sz="2400" dirty="0" err="1"/>
              <a:t>ciljeva</a:t>
            </a:r>
            <a:r>
              <a:rPr lang="sr-Latn-RS" sz="2400" dirty="0"/>
              <a:t> (</a:t>
            </a:r>
            <a:r>
              <a:rPr lang="en-US" altLang="en-US" sz="2400" dirty="0" err="1">
                <a:latin typeface="Calibri" panose="020F0502020204030204" pitchFamily="34" charset="0"/>
              </a:rPr>
              <a:t>usvajan</a:t>
            </a:r>
            <a:r>
              <a:rPr lang="sr-Latn-RS" altLang="en-US" sz="2400" dirty="0">
                <a:latin typeface="Calibri" panose="020F0502020204030204" pitchFamily="34" charset="0"/>
              </a:rPr>
              <a:t>e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</a:rPr>
              <a:t>nekih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</a:rPr>
              <a:t>saznajnih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</a:rPr>
              <a:t>pojmova</a:t>
            </a:r>
            <a:r>
              <a:rPr lang="en-US" altLang="en-US" sz="2400" dirty="0">
                <a:latin typeface="Calibri" panose="020F0502020204030204" pitchFamily="34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</a:rPr>
              <a:t>razvijanj</a:t>
            </a:r>
            <a:r>
              <a:rPr lang="sr-Latn-RS" altLang="en-US" sz="2400" dirty="0">
                <a:latin typeface="Calibri" panose="020F0502020204030204" pitchFamily="34" charset="0"/>
              </a:rPr>
              <a:t>e sposobnosti dece i </a:t>
            </a:r>
            <a:r>
              <a:rPr lang="en-US" altLang="en-US" sz="2400" dirty="0" err="1">
                <a:latin typeface="Calibri" panose="020F0502020204030204" pitchFamily="34" charset="0"/>
              </a:rPr>
              <a:t>pozitivih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</a:rPr>
              <a:t>osobina</a:t>
            </a:r>
            <a:r>
              <a:rPr lang="sr-Latn-RS" altLang="en-US" sz="2400" dirty="0">
                <a:latin typeface="Calibri" panose="020F0502020204030204" pitchFamily="34" charset="0"/>
              </a:rPr>
              <a:t>) 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algn="just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9599" y="2743200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altLang="en-US" sz="2000" dirty="0">
                <a:latin typeface="Calibri" panose="020F0502020204030204" pitchFamily="34" charset="0"/>
              </a:rPr>
              <a:t>Poreklo reči ,,metod’’ - </a:t>
            </a:r>
            <a:r>
              <a:rPr lang="sr-Latn-RS" sz="2000" dirty="0"/>
              <a:t>grčka reč ,,</a:t>
            </a:r>
            <a:r>
              <a:rPr lang="en-US" sz="2000" dirty="0" err="1"/>
              <a:t>methodos</a:t>
            </a:r>
            <a:r>
              <a:rPr lang="en-US" sz="2000" dirty="0"/>
              <a:t>“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označava</a:t>
            </a:r>
            <a:r>
              <a:rPr lang="en-US" sz="2000" dirty="0"/>
              <a:t> put, </a:t>
            </a:r>
            <a:r>
              <a:rPr lang="en-US" sz="2000" dirty="0" err="1"/>
              <a:t>postupak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pristup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vodi</a:t>
            </a:r>
            <a:r>
              <a:rPr lang="en-US" sz="2000" dirty="0"/>
              <a:t> do </a:t>
            </a:r>
            <a:r>
              <a:rPr lang="en-US" sz="2000" dirty="0" err="1"/>
              <a:t>ostvarivanja</a:t>
            </a:r>
            <a:r>
              <a:rPr lang="en-US" sz="2000" dirty="0"/>
              <a:t> </a:t>
            </a:r>
            <a:r>
              <a:rPr lang="en-US" sz="2000" dirty="0" err="1"/>
              <a:t>nekog</a:t>
            </a:r>
            <a:r>
              <a:rPr lang="en-US" sz="2000" dirty="0"/>
              <a:t> </a:t>
            </a:r>
            <a:r>
              <a:rPr lang="en-US" sz="2000" dirty="0" err="1"/>
              <a:t>cilja</a:t>
            </a:r>
            <a:r>
              <a:rPr lang="en-US" sz="2000" dirty="0"/>
              <a:t>.</a:t>
            </a:r>
            <a:endParaRPr lang="sr-Latn-RS" sz="2000" dirty="0"/>
          </a:p>
          <a:p>
            <a:endParaRPr lang="sr-Latn-RS" altLang="en-US" sz="2000" dirty="0">
              <a:latin typeface="Calibri" panose="020F0502020204030204" pitchFamily="34" charset="0"/>
            </a:endParaRPr>
          </a:p>
          <a:p>
            <a:r>
              <a:rPr lang="pt-BR" altLang="en-US" sz="2000" dirty="0">
                <a:latin typeface="Calibri" panose="020F0502020204030204" pitchFamily="34" charset="0"/>
              </a:rPr>
              <a:t>Metod rada - postupak, način rada da se dođe do određenog cilja.</a:t>
            </a:r>
          </a:p>
        </p:txBody>
      </p:sp>
    </p:spTree>
    <p:extLst>
      <p:ext uri="{BB962C8B-B14F-4D97-AF65-F5344CB8AC3E}">
        <p14:creationId xmlns:p14="http://schemas.microsoft.com/office/powerpoint/2010/main" val="87946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9966FF"/>
                </a:solidFill>
              </a:rPr>
              <a:t>Didaktičk</a:t>
            </a:r>
            <a:r>
              <a:rPr lang="sr-Cyrl-RS" dirty="0">
                <a:solidFill>
                  <a:srgbClr val="9966FF"/>
                </a:solidFill>
              </a:rPr>
              <a:t>а </a:t>
            </a:r>
            <a:r>
              <a:rPr lang="sr-Latn-RS" dirty="0">
                <a:solidFill>
                  <a:srgbClr val="9966FF"/>
                </a:solidFill>
              </a:rPr>
              <a:t>sredstva i materijali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2514600"/>
            <a:ext cx="78831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dirty="0">
                <a:solidFill>
                  <a:sysClr val="windowText" lastClr="000000"/>
                </a:solidFill>
                <a:hlinkClick r:id="rId3"/>
              </a:rPr>
              <a:t>http://www.decjisajt.rs/prodavnica/pertini</a:t>
            </a:r>
            <a:endParaRPr lang="sr-Latn-RS" altLang="en-US" dirty="0">
              <a:solidFill>
                <a:sysClr val="windowText" lastClr="000000"/>
              </a:solidFill>
            </a:endParaRPr>
          </a:p>
          <a:p>
            <a:pPr lvl="0"/>
            <a:endParaRPr lang="sr-Latn-RS" altLang="en-US" dirty="0">
              <a:solidFill>
                <a:sysClr val="windowText" lastClr="000000"/>
              </a:solidFill>
            </a:endParaRPr>
          </a:p>
          <a:p>
            <a:pPr lvl="0"/>
            <a:r>
              <a:rPr lang="sr-Latn-RS" altLang="en-US" dirty="0">
                <a:solidFill>
                  <a:sysClr val="windowText" lastClr="000000"/>
                </a:solidFill>
                <a:hlinkClick r:id="rId4"/>
              </a:rPr>
              <a:t>http://www.vaspitacns.edu.rs/obavestenja/Katalog%20igracaka%20i%20igara.pdf</a:t>
            </a:r>
            <a:endParaRPr lang="sr-Latn-RS" altLang="en-US" dirty="0">
              <a:solidFill>
                <a:sysClr val="windowText" lastClr="000000"/>
              </a:solidFill>
            </a:endParaRPr>
          </a:p>
          <a:p>
            <a:pPr lvl="0"/>
            <a:endParaRPr lang="sr-Latn-RS" altLang="en-US" dirty="0">
              <a:solidFill>
                <a:sysClr val="windowText" lastClr="000000"/>
              </a:solidFill>
            </a:endParaRPr>
          </a:p>
          <a:p>
            <a:pPr lvl="0"/>
            <a:r>
              <a:rPr lang="sr-Latn-RS" altLang="en-US" dirty="0">
                <a:solidFill>
                  <a:sysClr val="windowText" lastClr="000000"/>
                </a:solidFill>
                <a:hlinkClick r:id="rId5"/>
              </a:rPr>
              <a:t>http://gasi.rs/ucimoreci/?page_id=483</a:t>
            </a:r>
            <a:endParaRPr lang="sr-Latn-RS" altLang="en-US" dirty="0">
              <a:solidFill>
                <a:sysClr val="windowText" lastClr="000000"/>
              </a:solidFill>
            </a:endParaRPr>
          </a:p>
          <a:p>
            <a:pPr lvl="0"/>
            <a:endParaRPr lang="sr-Latn-RS" altLang="en-US" dirty="0">
              <a:solidFill>
                <a:sysClr val="windowText" lastClr="000000"/>
              </a:solidFill>
            </a:endParaRPr>
          </a:p>
          <a:p>
            <a:pPr lvl="0"/>
            <a:r>
              <a:rPr lang="sr-Latn-RS" altLang="en-US" dirty="0">
                <a:solidFill>
                  <a:sysClr val="windowText" lastClr="000000"/>
                </a:solidFill>
                <a:hlinkClick r:id="rId6"/>
              </a:rPr>
              <a:t>https://toytheater.com/tangram/</a:t>
            </a:r>
            <a:endParaRPr lang="sr-Latn-RS" altLang="en-US" dirty="0">
              <a:solidFill>
                <a:sysClr val="windowText" lastClr="000000"/>
              </a:solidFill>
            </a:endParaRPr>
          </a:p>
          <a:p>
            <a:pPr lvl="0"/>
            <a:endParaRPr lang="sr-Latn-RS" altLang="en-US" dirty="0">
              <a:solidFill>
                <a:sysClr val="windowText" lastClr="000000"/>
              </a:solidFill>
            </a:endParaRPr>
          </a:p>
          <a:p>
            <a:pPr lvl="0"/>
            <a:endParaRPr lang="sr-Latn-RS" alt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85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152400" y="2743200"/>
            <a:ext cx="6248400" cy="14478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VASPITNO – OBRAZOVNI RAD NA RAZVIJANJU MATEMATIČKIH POJMOVA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60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248265" y="762000"/>
            <a:ext cx="5410200" cy="64008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>
                <a:solidFill>
                  <a:srgbClr val="FF33CC"/>
                </a:solidFill>
              </a:rPr>
              <a:t>Cilj VO rada 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356" y="2895600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/>
              <a:t>Cilj</a:t>
            </a:r>
            <a:r>
              <a:rPr lang="en-US" sz="2000" dirty="0"/>
              <a:t> </a:t>
            </a:r>
            <a:r>
              <a:rPr lang="en-US" sz="2000" dirty="0" err="1"/>
              <a:t>vaspitno-obrazovnog</a:t>
            </a:r>
            <a:r>
              <a:rPr lang="en-US" sz="2000" dirty="0"/>
              <a:t> </a:t>
            </a:r>
            <a:r>
              <a:rPr lang="en-US" sz="2000" dirty="0" err="1"/>
              <a:t>rada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matematičkom</a:t>
            </a:r>
            <a:r>
              <a:rPr lang="en-US" sz="2000" dirty="0"/>
              <a:t> </a:t>
            </a:r>
            <a:r>
              <a:rPr lang="en-US" sz="2000" dirty="0" err="1"/>
              <a:t>obrazovanju</a:t>
            </a:r>
            <a:r>
              <a:rPr lang="en-US" sz="2000" dirty="0"/>
              <a:t> </a:t>
            </a:r>
            <a:r>
              <a:rPr lang="en-US" sz="2000" dirty="0" err="1"/>
              <a:t>dece</a:t>
            </a:r>
            <a:r>
              <a:rPr lang="en-US" sz="2000" dirty="0"/>
              <a:t> </a:t>
            </a:r>
            <a:r>
              <a:rPr lang="en-US" sz="2000" dirty="0" err="1"/>
              <a:t>predškolskog</a:t>
            </a:r>
            <a:r>
              <a:rPr lang="en-US" sz="2000" dirty="0"/>
              <a:t> </a:t>
            </a:r>
            <a:r>
              <a:rPr lang="en-US" sz="2000" dirty="0" err="1"/>
              <a:t>uzrasta</a:t>
            </a:r>
            <a:r>
              <a:rPr lang="en-US" sz="2000" dirty="0"/>
              <a:t> je </a:t>
            </a:r>
            <a:endParaRPr lang="sr-Latn-R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da </a:t>
            </a:r>
            <a:r>
              <a:rPr lang="en-US" sz="2000" dirty="0" err="1"/>
              <a:t>deca</a:t>
            </a:r>
            <a:r>
              <a:rPr lang="en-US" sz="2000" dirty="0"/>
              <a:t> </a:t>
            </a:r>
            <a:r>
              <a:rPr lang="en-US" sz="2000" dirty="0" err="1"/>
              <a:t>usvajaju</a:t>
            </a:r>
            <a:r>
              <a:rPr lang="en-US" sz="2000" dirty="0"/>
              <a:t> </a:t>
            </a:r>
            <a:r>
              <a:rPr lang="en-US" sz="2000" dirty="0" err="1"/>
              <a:t>matematička</a:t>
            </a:r>
            <a:r>
              <a:rPr lang="en-US" sz="2000" dirty="0"/>
              <a:t> </a:t>
            </a:r>
            <a:r>
              <a:rPr lang="en-US" sz="2000" dirty="0" err="1"/>
              <a:t>znanja</a:t>
            </a:r>
            <a:r>
              <a:rPr lang="en-US" sz="2000" dirty="0"/>
              <a:t> </a:t>
            </a:r>
            <a:r>
              <a:rPr lang="en-US" sz="2000" dirty="0" err="1"/>
              <a:t>prilagođena</a:t>
            </a:r>
            <a:r>
              <a:rPr lang="sr-Latn-RS" sz="2000" dirty="0"/>
              <a:t> </a:t>
            </a:r>
            <a:r>
              <a:rPr lang="en-US" sz="2000" dirty="0" err="1"/>
              <a:t>psihofizičkim</a:t>
            </a:r>
            <a:r>
              <a:rPr lang="en-US" sz="2000" dirty="0"/>
              <a:t> </a:t>
            </a:r>
            <a:r>
              <a:rPr lang="en-US" sz="2000" dirty="0" err="1"/>
              <a:t>mogućnostima</a:t>
            </a:r>
            <a:r>
              <a:rPr lang="en-US" sz="2000" dirty="0"/>
              <a:t>,</a:t>
            </a:r>
            <a:endParaRPr lang="sr-Latn-R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da se </a:t>
            </a:r>
            <a:r>
              <a:rPr lang="en-US" sz="2000" dirty="0" err="1"/>
              <a:t>razvijaju</a:t>
            </a:r>
            <a:r>
              <a:rPr lang="en-US" sz="2000" dirty="0"/>
              <a:t> </a:t>
            </a:r>
            <a:r>
              <a:rPr lang="en-US" sz="2000" dirty="0" err="1"/>
              <a:t>intelektualne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druge</a:t>
            </a:r>
            <a:r>
              <a:rPr lang="en-US" sz="2000" dirty="0"/>
              <a:t> </a:t>
            </a:r>
            <a:r>
              <a:rPr lang="en-US" sz="2000" dirty="0" err="1"/>
              <a:t>sposobnosti</a:t>
            </a:r>
            <a:r>
              <a:rPr lang="en-US" sz="2000" dirty="0"/>
              <a:t> </a:t>
            </a:r>
            <a:r>
              <a:rPr lang="en-US" sz="2000" dirty="0" err="1"/>
              <a:t>dece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endParaRPr lang="sr-Latn-R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da se </a:t>
            </a:r>
            <a:r>
              <a:rPr lang="en-US" sz="2000" dirty="0" err="1"/>
              <a:t>bogate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razvijaju</a:t>
            </a:r>
            <a:r>
              <a:rPr lang="en-US" sz="2000" dirty="0"/>
              <a:t> </a:t>
            </a:r>
            <a:r>
              <a:rPr lang="en-US" sz="2000" dirty="0" err="1"/>
              <a:t>svojstva</a:t>
            </a:r>
            <a:r>
              <a:rPr lang="en-US" sz="2000" dirty="0"/>
              <a:t> </a:t>
            </a:r>
            <a:r>
              <a:rPr lang="en-US" sz="2000" dirty="0" err="1"/>
              <a:t>ličnosti</a:t>
            </a:r>
            <a:r>
              <a:rPr lang="en-US" sz="2000" dirty="0"/>
              <a:t>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816194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916" y="838200"/>
            <a:ext cx="5410200" cy="64008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FF33CC"/>
                </a:solidFill>
              </a:rPr>
              <a:t>Zadaci VO rada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55" y="2286000"/>
            <a:ext cx="91243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/>
              <a:t>Zadaci</a:t>
            </a:r>
            <a:r>
              <a:rPr lang="en-US" sz="2000" dirty="0"/>
              <a:t> </a:t>
            </a:r>
            <a:r>
              <a:rPr lang="en-US" sz="2000" dirty="0" err="1"/>
              <a:t>vaspitno</a:t>
            </a:r>
            <a:r>
              <a:rPr lang="en-US" sz="2000" dirty="0"/>
              <a:t> </a:t>
            </a:r>
            <a:r>
              <a:rPr lang="en-US" sz="2000" dirty="0" err="1"/>
              <a:t>obrazovnog</a:t>
            </a:r>
            <a:r>
              <a:rPr lang="en-US" sz="2000" dirty="0"/>
              <a:t> </a:t>
            </a:r>
            <a:r>
              <a:rPr lang="en-US" sz="2000" dirty="0" err="1"/>
              <a:t>rada</a:t>
            </a:r>
            <a:r>
              <a:rPr lang="en-US" sz="2000" dirty="0"/>
              <a:t> u </a:t>
            </a:r>
            <a:r>
              <a:rPr lang="en-US" sz="2000" dirty="0" err="1"/>
              <a:t>oblasti</a:t>
            </a:r>
            <a:r>
              <a:rPr lang="en-US" sz="2000" dirty="0"/>
              <a:t> </a:t>
            </a:r>
            <a:r>
              <a:rPr lang="en-US" sz="2000" dirty="0" err="1"/>
              <a:t>razvijanja</a:t>
            </a:r>
            <a:r>
              <a:rPr lang="en-US" sz="2000" dirty="0"/>
              <a:t> </a:t>
            </a:r>
            <a:r>
              <a:rPr lang="en-US" sz="2000" dirty="0" err="1"/>
              <a:t>matematičkih</a:t>
            </a:r>
            <a:r>
              <a:rPr lang="en-US" sz="2000" dirty="0"/>
              <a:t> </a:t>
            </a:r>
            <a:r>
              <a:rPr lang="en-US" sz="2000" dirty="0" err="1"/>
              <a:t>pojmova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:</a:t>
            </a:r>
            <a:endParaRPr lang="sr-Latn-RS" sz="2000" dirty="0"/>
          </a:p>
          <a:p>
            <a:pPr algn="just"/>
            <a:endParaRPr lang="en-US" sz="2000" dirty="0"/>
          </a:p>
          <a:p>
            <a:pPr algn="just"/>
            <a:r>
              <a:rPr lang="en-US" dirty="0"/>
              <a:t>– da se </a:t>
            </a:r>
            <a:r>
              <a:rPr lang="en-US" dirty="0" err="1"/>
              <a:t>razviju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dece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uočavanje</a:t>
            </a:r>
            <a:r>
              <a:rPr lang="en-US" dirty="0"/>
              <a:t> </a:t>
            </a:r>
            <a:r>
              <a:rPr lang="en-US" dirty="0" err="1"/>
              <a:t>karakterističnih</a:t>
            </a:r>
            <a:r>
              <a:rPr lang="en-US" dirty="0"/>
              <a:t> </a:t>
            </a:r>
            <a:r>
              <a:rPr lang="en-US" dirty="0" err="1"/>
              <a:t>osobina</a:t>
            </a:r>
            <a:r>
              <a:rPr lang="en-US" dirty="0"/>
              <a:t> </a:t>
            </a:r>
            <a:r>
              <a:rPr lang="en-US" dirty="0" err="1"/>
              <a:t>predmeta</a:t>
            </a:r>
            <a:r>
              <a:rPr lang="en-US" dirty="0"/>
              <a:t>;</a:t>
            </a:r>
          </a:p>
          <a:p>
            <a:pPr algn="just"/>
            <a:r>
              <a:rPr lang="en-US" dirty="0"/>
              <a:t>– da se </a:t>
            </a:r>
            <a:r>
              <a:rPr lang="en-US" dirty="0" err="1"/>
              <a:t>razviju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 </a:t>
            </a:r>
            <a:r>
              <a:rPr lang="en-US" dirty="0" err="1"/>
              <a:t>uočavanja</a:t>
            </a:r>
            <a:r>
              <a:rPr lang="en-US" dirty="0"/>
              <a:t> </a:t>
            </a:r>
            <a:r>
              <a:rPr lang="en-US" dirty="0" err="1"/>
              <a:t>položaja</a:t>
            </a:r>
            <a:r>
              <a:rPr lang="en-US" dirty="0"/>
              <a:t> </a:t>
            </a:r>
            <a:r>
              <a:rPr lang="en-US" dirty="0" err="1"/>
              <a:t>predmeta</a:t>
            </a:r>
            <a:r>
              <a:rPr lang="en-US" dirty="0"/>
              <a:t> u </a:t>
            </a:r>
            <a:r>
              <a:rPr lang="en-US" dirty="0" err="1"/>
              <a:t>prostoru</a:t>
            </a:r>
            <a:r>
              <a:rPr lang="en-US" dirty="0"/>
              <a:t>;</a:t>
            </a:r>
          </a:p>
          <a:p>
            <a:pPr algn="just"/>
            <a:r>
              <a:rPr lang="en-US" dirty="0"/>
              <a:t>– da </a:t>
            </a:r>
            <a:r>
              <a:rPr lang="en-US" dirty="0" err="1"/>
              <a:t>deca</a:t>
            </a:r>
            <a:r>
              <a:rPr lang="en-US" dirty="0"/>
              <a:t> </a:t>
            </a:r>
            <a:r>
              <a:rPr lang="en-US" dirty="0" err="1"/>
              <a:t>ovladaju</a:t>
            </a:r>
            <a:r>
              <a:rPr lang="en-US" dirty="0"/>
              <a:t> </a:t>
            </a:r>
            <a:r>
              <a:rPr lang="en-US" dirty="0" err="1"/>
              <a:t>grupisanjem</a:t>
            </a:r>
            <a:r>
              <a:rPr lang="en-US" dirty="0"/>
              <a:t> </a:t>
            </a:r>
            <a:r>
              <a:rPr lang="en-US" dirty="0" err="1"/>
              <a:t>predmeta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njihovim</a:t>
            </a:r>
            <a:r>
              <a:rPr lang="en-US" dirty="0"/>
              <a:t> </a:t>
            </a:r>
            <a:r>
              <a:rPr lang="en-US" dirty="0" err="1"/>
              <a:t>osobinama</a:t>
            </a:r>
            <a:r>
              <a:rPr lang="en-US" dirty="0"/>
              <a:t>;</a:t>
            </a:r>
          </a:p>
          <a:p>
            <a:pPr algn="just"/>
            <a:r>
              <a:rPr lang="en-US" dirty="0"/>
              <a:t>– da </a:t>
            </a:r>
            <a:r>
              <a:rPr lang="en-US" dirty="0" err="1"/>
              <a:t>deca</a:t>
            </a:r>
            <a:r>
              <a:rPr lang="en-US" dirty="0"/>
              <a:t> </a:t>
            </a:r>
            <a:r>
              <a:rPr lang="en-US" dirty="0" err="1"/>
              <a:t>usvoje</a:t>
            </a:r>
            <a:r>
              <a:rPr lang="en-US" dirty="0"/>
              <a:t> </a:t>
            </a:r>
            <a:r>
              <a:rPr lang="en-US" dirty="0" err="1"/>
              <a:t>pojam</a:t>
            </a:r>
            <a:r>
              <a:rPr lang="en-US" dirty="0"/>
              <a:t> </a:t>
            </a:r>
            <a:r>
              <a:rPr lang="en-US" dirty="0" err="1"/>
              <a:t>skupa</a:t>
            </a:r>
            <a:r>
              <a:rPr lang="en-US" dirty="0"/>
              <a:t>, </a:t>
            </a:r>
            <a:r>
              <a:rPr lang="en-US" dirty="0" err="1"/>
              <a:t>podskupa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element </a:t>
            </a:r>
            <a:r>
              <a:rPr lang="en-US" dirty="0" err="1"/>
              <a:t>skupa</a:t>
            </a:r>
            <a:r>
              <a:rPr lang="en-US" dirty="0"/>
              <a:t>;</a:t>
            </a:r>
          </a:p>
          <a:p>
            <a:pPr algn="just"/>
            <a:r>
              <a:rPr lang="en-US" dirty="0"/>
              <a:t>– da </a:t>
            </a:r>
            <a:r>
              <a:rPr lang="en-US" dirty="0" err="1"/>
              <a:t>usvoje</a:t>
            </a:r>
            <a:r>
              <a:rPr lang="en-US" dirty="0"/>
              <a:t> </a:t>
            </a:r>
            <a:r>
              <a:rPr lang="en-US" dirty="0" err="1"/>
              <a:t>prirodne</a:t>
            </a:r>
            <a:r>
              <a:rPr lang="en-US" dirty="0"/>
              <a:t> </a:t>
            </a:r>
            <a:r>
              <a:rPr lang="en-US" dirty="0" err="1"/>
              <a:t>brojeve</a:t>
            </a:r>
            <a:r>
              <a:rPr lang="en-US" dirty="0"/>
              <a:t> do 10 </a:t>
            </a:r>
            <a:r>
              <a:rPr lang="en-US" dirty="0" err="1"/>
              <a:t>i</a:t>
            </a:r>
            <a:r>
              <a:rPr lang="en-US" dirty="0"/>
              <a:t> da se </a:t>
            </a:r>
            <a:r>
              <a:rPr lang="en-US" dirty="0" err="1"/>
              <a:t>razvije</a:t>
            </a:r>
            <a:r>
              <a:rPr lang="en-US" dirty="0"/>
              <a:t> </a:t>
            </a:r>
            <a:r>
              <a:rPr lang="en-US" dirty="0" err="1"/>
              <a:t>sposobnost</a:t>
            </a:r>
            <a:r>
              <a:rPr lang="en-US" dirty="0"/>
              <a:t> </a:t>
            </a:r>
            <a:r>
              <a:rPr lang="en-US" dirty="0" err="1"/>
              <a:t>brojanja</a:t>
            </a:r>
            <a:r>
              <a:rPr lang="en-US" dirty="0"/>
              <a:t> </a:t>
            </a:r>
            <a:r>
              <a:rPr lang="en-US" dirty="0" err="1"/>
              <a:t>unapred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unazad</a:t>
            </a:r>
            <a:r>
              <a:rPr lang="en-US" dirty="0"/>
              <a:t> do 10;</a:t>
            </a:r>
          </a:p>
          <a:p>
            <a:pPr algn="just"/>
            <a:r>
              <a:rPr lang="en-US" dirty="0"/>
              <a:t>– da </a:t>
            </a:r>
            <a:r>
              <a:rPr lang="en-US" dirty="0" err="1"/>
              <a:t>prepoznaju</a:t>
            </a:r>
            <a:r>
              <a:rPr lang="en-US" dirty="0"/>
              <a:t> </a:t>
            </a:r>
            <a:r>
              <a:rPr lang="en-US" dirty="0" err="1"/>
              <a:t>geometrijske</a:t>
            </a:r>
            <a:r>
              <a:rPr lang="en-US" dirty="0"/>
              <a:t> figure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imenuju</a:t>
            </a:r>
            <a:r>
              <a:rPr lang="en-US" dirty="0"/>
              <a:t>;</a:t>
            </a:r>
          </a:p>
          <a:p>
            <a:pPr algn="just"/>
            <a:r>
              <a:rPr lang="en-US" dirty="0"/>
              <a:t>–da </a:t>
            </a:r>
            <a:r>
              <a:rPr lang="en-US" dirty="0" err="1"/>
              <a:t>upoznaju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 (</a:t>
            </a:r>
            <a:r>
              <a:rPr lang="en-US" dirty="0" err="1"/>
              <a:t>dužina</a:t>
            </a:r>
            <a:r>
              <a:rPr lang="en-US" dirty="0"/>
              <a:t>, masa, </a:t>
            </a:r>
            <a:r>
              <a:rPr lang="en-US" dirty="0" err="1"/>
              <a:t>zapremina</a:t>
            </a:r>
            <a:r>
              <a:rPr lang="en-US" dirty="0"/>
              <a:t> </a:t>
            </a:r>
            <a:r>
              <a:rPr lang="en-US" dirty="0" err="1"/>
              <a:t>tečnosti</a:t>
            </a:r>
            <a:r>
              <a:rPr lang="en-US" dirty="0"/>
              <a:t>, </a:t>
            </a:r>
            <a:r>
              <a:rPr lang="en-US" dirty="0" err="1"/>
              <a:t>vreme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usvoje</a:t>
            </a:r>
            <a:r>
              <a:rPr lang="en-US" dirty="0"/>
              <a:t> </a:t>
            </a:r>
            <a:r>
              <a:rPr lang="en-US" dirty="0" err="1"/>
              <a:t>pojmove</a:t>
            </a:r>
            <a:r>
              <a:rPr lang="en-US" dirty="0"/>
              <a:t> </a:t>
            </a:r>
            <a:r>
              <a:rPr lang="en-US" dirty="0" err="1"/>
              <a:t>merenja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merne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veličina</a:t>
            </a:r>
            <a:r>
              <a:rPr lang="en-US" dirty="0"/>
              <a:t>;</a:t>
            </a:r>
          </a:p>
          <a:p>
            <a:pPr algn="just"/>
            <a:r>
              <a:rPr lang="en-US" dirty="0"/>
              <a:t>– da </a:t>
            </a:r>
            <a:r>
              <a:rPr lang="en-US" dirty="0" err="1"/>
              <a:t>upoznaju</a:t>
            </a:r>
            <a:r>
              <a:rPr lang="en-US" dirty="0"/>
              <a:t> </a:t>
            </a:r>
            <a:r>
              <a:rPr lang="en-US" dirty="0" err="1"/>
              <a:t>relacije</a:t>
            </a:r>
            <a:r>
              <a:rPr lang="en-US" dirty="0"/>
              <a:t> u </a:t>
            </a:r>
            <a:r>
              <a:rPr lang="en-US" dirty="0" err="1"/>
              <a:t>prostoru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se </a:t>
            </a:r>
            <a:r>
              <a:rPr lang="en-US" dirty="0" err="1"/>
              <a:t>razvije</a:t>
            </a:r>
            <a:r>
              <a:rPr lang="en-US" dirty="0"/>
              <a:t> </a:t>
            </a:r>
            <a:r>
              <a:rPr lang="en-US" dirty="0" err="1"/>
              <a:t>sposobnost</a:t>
            </a:r>
            <a:r>
              <a:rPr lang="en-US" dirty="0"/>
              <a:t> </a:t>
            </a:r>
            <a:r>
              <a:rPr lang="en-US" dirty="0" err="1"/>
              <a:t>orijentacije</a:t>
            </a:r>
            <a:r>
              <a:rPr lang="en-US" dirty="0"/>
              <a:t> u </a:t>
            </a:r>
            <a:r>
              <a:rPr lang="en-US" dirty="0" err="1"/>
              <a:t>prostoru</a:t>
            </a:r>
            <a:r>
              <a:rPr lang="en-US" dirty="0"/>
              <a:t>;</a:t>
            </a:r>
          </a:p>
          <a:p>
            <a:pPr algn="just"/>
            <a:r>
              <a:rPr lang="en-US" dirty="0"/>
              <a:t>– da se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saznajni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dece</a:t>
            </a:r>
            <a:r>
              <a:rPr lang="en-US" dirty="0"/>
              <a:t> (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 </a:t>
            </a:r>
            <a:r>
              <a:rPr lang="en-US" dirty="0" err="1"/>
              <a:t>mišljenja</a:t>
            </a:r>
            <a:r>
              <a:rPr lang="en-US" dirty="0"/>
              <a:t>, </a:t>
            </a:r>
            <a:r>
              <a:rPr lang="en-US" dirty="0" err="1"/>
              <a:t>uočavanja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zaključivanja</a:t>
            </a:r>
            <a:r>
              <a:rPr lang="en-US" dirty="0"/>
              <a:t>);</a:t>
            </a:r>
          </a:p>
          <a:p>
            <a:pPr algn="just"/>
            <a:r>
              <a:rPr lang="en-US" dirty="0"/>
              <a:t>–da se </a:t>
            </a:r>
            <a:r>
              <a:rPr lang="en-US" dirty="0" err="1"/>
              <a:t>doprinese</a:t>
            </a:r>
            <a:r>
              <a:rPr lang="en-US" dirty="0"/>
              <a:t> </a:t>
            </a:r>
            <a:r>
              <a:rPr lang="en-US" dirty="0" err="1"/>
              <a:t>razvoju</a:t>
            </a:r>
            <a:r>
              <a:rPr lang="en-US" dirty="0"/>
              <a:t> </a:t>
            </a:r>
            <a:r>
              <a:rPr lang="en-US" dirty="0" err="1"/>
              <a:t>svojstava</a:t>
            </a:r>
            <a:r>
              <a:rPr lang="en-US" dirty="0"/>
              <a:t> </a:t>
            </a:r>
            <a:r>
              <a:rPr lang="en-US" dirty="0" err="1"/>
              <a:t>ličnosti</a:t>
            </a:r>
            <a:r>
              <a:rPr lang="en-US" dirty="0"/>
              <a:t> </a:t>
            </a:r>
            <a:r>
              <a:rPr lang="en-US" dirty="0" err="1"/>
              <a:t>deteta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se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radoznalosti</a:t>
            </a:r>
            <a:r>
              <a:rPr lang="en-US" dirty="0"/>
              <a:t>, </a:t>
            </a:r>
            <a:r>
              <a:rPr lang="en-US" dirty="0" err="1"/>
              <a:t>samostalnosti</a:t>
            </a:r>
            <a:r>
              <a:rPr lang="en-US" dirty="0"/>
              <a:t>, </a:t>
            </a:r>
            <a:r>
              <a:rPr lang="en-US" dirty="0" err="1"/>
              <a:t>inicijativnosti</a:t>
            </a:r>
            <a:r>
              <a:rPr lang="en-US" dirty="0"/>
              <a:t>, </a:t>
            </a:r>
            <a:r>
              <a:rPr lang="en-US" dirty="0" err="1"/>
              <a:t>preciznosti</a:t>
            </a:r>
            <a:r>
              <a:rPr lang="en-US" dirty="0"/>
              <a:t>, </a:t>
            </a:r>
            <a:r>
              <a:rPr lang="en-US" dirty="0" err="1"/>
              <a:t>kreativnosti</a:t>
            </a:r>
            <a:r>
              <a:rPr lang="en-US" dirty="0"/>
              <a:t>, </a:t>
            </a:r>
            <a:r>
              <a:rPr lang="en-US" dirty="0" err="1"/>
              <a:t>komunikativnosti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slično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5842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916" y="838200"/>
            <a:ext cx="5410200" cy="64008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FF33CC"/>
                </a:solidFill>
              </a:rPr>
              <a:t>Program VO rada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752600"/>
            <a:ext cx="8763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Program </a:t>
            </a:r>
            <a:r>
              <a:rPr lang="en-US" sz="2000" b="1" dirty="0" err="1"/>
              <a:t>mlađe</a:t>
            </a:r>
            <a:r>
              <a:rPr lang="en-US" sz="2000" b="1" dirty="0"/>
              <a:t> </a:t>
            </a:r>
            <a:r>
              <a:rPr lang="en-US" sz="2000" b="1" dirty="0" err="1"/>
              <a:t>grupe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uzrast</a:t>
            </a:r>
            <a:r>
              <a:rPr lang="en-US" sz="2000" dirty="0"/>
              <a:t> od 3 do 4 </a:t>
            </a:r>
            <a:r>
              <a:rPr lang="en-US" sz="2000" dirty="0" err="1"/>
              <a:t>godine</a:t>
            </a:r>
            <a:r>
              <a:rPr lang="en-US" sz="2000" dirty="0"/>
              <a:t>) </a:t>
            </a:r>
            <a:r>
              <a:rPr lang="en-US" sz="2000" dirty="0" err="1"/>
              <a:t>nije</a:t>
            </a:r>
            <a:r>
              <a:rPr lang="en-US" sz="2000" dirty="0"/>
              <a:t> </a:t>
            </a:r>
            <a:r>
              <a:rPr lang="en-US" sz="2000" dirty="0" err="1"/>
              <a:t>jasno</a:t>
            </a:r>
            <a:r>
              <a:rPr lang="en-US" sz="2000" dirty="0"/>
              <a:t> </a:t>
            </a:r>
            <a:r>
              <a:rPr lang="en-US" sz="2000" dirty="0" err="1"/>
              <a:t>matematički</a:t>
            </a:r>
            <a:r>
              <a:rPr lang="en-US" sz="2000" dirty="0"/>
              <a:t> </a:t>
            </a:r>
            <a:r>
              <a:rPr lang="en-US" sz="2000" dirty="0" err="1"/>
              <a:t>izražen</a:t>
            </a:r>
            <a:r>
              <a:rPr lang="en-US" sz="2000" dirty="0"/>
              <a:t>. Na </a:t>
            </a:r>
            <a:r>
              <a:rPr lang="en-US" sz="2000" dirty="0" err="1"/>
              <a:t>ovom</a:t>
            </a:r>
            <a:r>
              <a:rPr lang="en-US" sz="2000" dirty="0"/>
              <a:t> </a:t>
            </a:r>
            <a:r>
              <a:rPr lang="en-US" sz="2000" dirty="0" err="1"/>
              <a:t>uzrastu</a:t>
            </a:r>
            <a:r>
              <a:rPr lang="en-US" sz="2000" dirty="0"/>
              <a:t> </a:t>
            </a:r>
            <a:r>
              <a:rPr lang="en-US" sz="2000" dirty="0" err="1"/>
              <a:t>stvaraju</a:t>
            </a:r>
            <a:r>
              <a:rPr lang="en-US" sz="2000" dirty="0"/>
              <a:t> se </a:t>
            </a:r>
            <a:r>
              <a:rPr lang="en-US" sz="2000" dirty="0" err="1"/>
              <a:t>samo</a:t>
            </a:r>
            <a:r>
              <a:rPr lang="en-US" sz="2000" dirty="0"/>
              <a:t> </a:t>
            </a:r>
            <a:r>
              <a:rPr lang="en-US" sz="2000" dirty="0" err="1"/>
              <a:t>osnove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formiranje</a:t>
            </a:r>
            <a:r>
              <a:rPr lang="en-US" sz="2000" dirty="0"/>
              <a:t> </a:t>
            </a:r>
            <a:r>
              <a:rPr lang="en-US" sz="2000" dirty="0" err="1"/>
              <a:t>pojmova</a:t>
            </a:r>
            <a:r>
              <a:rPr lang="en-US" sz="2000" dirty="0"/>
              <a:t>.</a:t>
            </a:r>
            <a:endParaRPr lang="sr-Latn-RS" sz="2000" dirty="0"/>
          </a:p>
          <a:p>
            <a:pPr algn="just"/>
            <a:endParaRPr lang="sr-Latn-RS" sz="2000" dirty="0"/>
          </a:p>
          <a:p>
            <a:r>
              <a:rPr lang="en-US" sz="2000" b="1" dirty="0"/>
              <a:t>U </a:t>
            </a:r>
            <a:r>
              <a:rPr lang="en-US" sz="2000" b="1" dirty="0" err="1"/>
              <a:t>srednjoj</a:t>
            </a:r>
            <a:r>
              <a:rPr lang="en-US" sz="2000" b="1" dirty="0"/>
              <a:t> </a:t>
            </a:r>
            <a:r>
              <a:rPr lang="en-US" sz="2000" b="1" dirty="0" err="1"/>
              <a:t>grupi</a:t>
            </a:r>
            <a:r>
              <a:rPr lang="en-US" sz="2000" dirty="0"/>
              <a:t> (4-5,5 god.) </a:t>
            </a:r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dece</a:t>
            </a:r>
            <a:r>
              <a:rPr lang="en-US" sz="2000" dirty="0"/>
              <a:t> se </a:t>
            </a:r>
            <a:r>
              <a:rPr lang="en-US" sz="2000" dirty="0" err="1"/>
              <a:t>razvijaju</a:t>
            </a:r>
            <a:r>
              <a:rPr lang="en-US" sz="2000" dirty="0"/>
              <a:t> </a:t>
            </a:r>
            <a:r>
              <a:rPr lang="en-US" sz="2000" dirty="0" err="1"/>
              <a:t>misaone</a:t>
            </a:r>
            <a:r>
              <a:rPr lang="en-US" sz="2000" dirty="0"/>
              <a:t> </a:t>
            </a:r>
            <a:r>
              <a:rPr lang="en-US" sz="2000" dirty="0" err="1"/>
              <a:t>operacije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u </a:t>
            </a:r>
            <a:r>
              <a:rPr lang="en-US" sz="2000" dirty="0" err="1"/>
              <a:t>mogućnosti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da </a:t>
            </a:r>
            <a:r>
              <a:rPr lang="en-US" sz="2000" dirty="0" err="1"/>
              <a:t>primenjuju</a:t>
            </a:r>
            <a:r>
              <a:rPr lang="en-US" sz="2000" dirty="0"/>
              <a:t> </a:t>
            </a:r>
            <a:r>
              <a:rPr lang="en-US" sz="2000" dirty="0" err="1"/>
              <a:t>logičke</a:t>
            </a:r>
            <a:r>
              <a:rPr lang="en-US" sz="2000" dirty="0"/>
              <a:t> </a:t>
            </a:r>
            <a:r>
              <a:rPr lang="en-US" sz="2000" dirty="0" err="1"/>
              <a:t>operacije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uočavaju</a:t>
            </a:r>
            <a:r>
              <a:rPr lang="en-US" sz="2000" dirty="0"/>
              <a:t> </a:t>
            </a:r>
            <a:r>
              <a:rPr lang="en-US" sz="2000" dirty="0" err="1"/>
              <a:t>relacije</a:t>
            </a:r>
            <a:r>
              <a:rPr lang="en-US" sz="2000" dirty="0"/>
              <a:t>.</a:t>
            </a:r>
            <a:r>
              <a:rPr lang="sr-Latn-RS" sz="2000" dirty="0"/>
              <a:t> </a:t>
            </a:r>
            <a:r>
              <a:rPr lang="en-US" dirty="0"/>
              <a:t>De</a:t>
            </a:r>
            <a:r>
              <a:rPr lang="sr-Latn-RS" dirty="0"/>
              <a:t>ca su </a:t>
            </a:r>
            <a:r>
              <a:rPr lang="en-US" dirty="0" err="1"/>
              <a:t>znatno</a:t>
            </a:r>
            <a:r>
              <a:rPr lang="en-US" dirty="0"/>
              <a:t> </a:t>
            </a:r>
            <a:r>
              <a:rPr lang="sr-Latn-RS" dirty="0"/>
              <a:t>veštija pri </a:t>
            </a:r>
            <a:r>
              <a:rPr lang="en-US" dirty="0" err="1"/>
              <a:t>manipul</a:t>
            </a:r>
            <a:r>
              <a:rPr lang="sr-Latn-RS" dirty="0"/>
              <a:t>aciji </a:t>
            </a:r>
            <a:r>
              <a:rPr lang="en-US" dirty="0" err="1"/>
              <a:t>predmetima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didaktičkim</a:t>
            </a:r>
            <a:r>
              <a:rPr lang="sr-Latn-RS" dirty="0"/>
              <a:t> </a:t>
            </a:r>
            <a:r>
              <a:rPr lang="en-US" dirty="0" err="1"/>
              <a:t>materijalom</a:t>
            </a:r>
            <a:r>
              <a:rPr lang="en-US" dirty="0"/>
              <a:t>, </a:t>
            </a:r>
            <a:r>
              <a:rPr lang="en-US" dirty="0" err="1"/>
              <a:t>izdvaj</a:t>
            </a:r>
            <a:r>
              <a:rPr lang="sr-Latn-RS" dirty="0"/>
              <a:t>u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 err="1"/>
              <a:t>skupa</a:t>
            </a:r>
            <a:r>
              <a:rPr lang="en-US" dirty="0"/>
              <a:t>, </a:t>
            </a:r>
            <a:r>
              <a:rPr lang="en-US" dirty="0" err="1"/>
              <a:t>uočava</a:t>
            </a:r>
            <a:r>
              <a:rPr lang="sr-Latn-RS" dirty="0"/>
              <a:t>ju</a:t>
            </a:r>
            <a:r>
              <a:rPr lang="en-US" dirty="0"/>
              <a:t> </a:t>
            </a:r>
            <a:r>
              <a:rPr lang="en-US" dirty="0" err="1"/>
              <a:t>celinu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delove</a:t>
            </a:r>
            <a:r>
              <a:rPr lang="en-US" dirty="0"/>
              <a:t>,</a:t>
            </a:r>
            <a:r>
              <a:rPr lang="sr-Latn-RS" dirty="0"/>
              <a:t> </a:t>
            </a:r>
            <a:r>
              <a:rPr lang="en-US" dirty="0" err="1"/>
              <a:t>počinj</a:t>
            </a:r>
            <a:r>
              <a:rPr lang="sr-Latn-RS" dirty="0"/>
              <a:t>u</a:t>
            </a:r>
            <a:r>
              <a:rPr lang="en-US" dirty="0"/>
              <a:t> da </a:t>
            </a:r>
            <a:r>
              <a:rPr lang="en-US" dirty="0" err="1"/>
              <a:t>broj</a:t>
            </a:r>
            <a:r>
              <a:rPr lang="sr-Latn-RS" dirty="0"/>
              <a:t>e</a:t>
            </a:r>
            <a:r>
              <a:rPr lang="en-US" dirty="0"/>
              <a:t> (</a:t>
            </a:r>
            <a:r>
              <a:rPr lang="en-US" dirty="0" err="1"/>
              <a:t>unapred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unazad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razlikuje</a:t>
            </a:r>
            <a:r>
              <a:rPr lang="en-US" dirty="0"/>
              <a:t> </a:t>
            </a:r>
            <a:r>
              <a:rPr lang="en-US" dirty="0" err="1"/>
              <a:t>prostorne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ravne</a:t>
            </a:r>
            <a:r>
              <a:rPr lang="en-US" dirty="0"/>
              <a:t> figure.</a:t>
            </a:r>
          </a:p>
          <a:p>
            <a:r>
              <a:rPr lang="en-US" dirty="0"/>
              <a:t>
</a:t>
            </a:r>
            <a:r>
              <a:rPr lang="en-US" sz="2000" b="1" dirty="0" err="1"/>
              <a:t>Starija</a:t>
            </a:r>
            <a:r>
              <a:rPr lang="en-US" sz="2000" b="1" dirty="0"/>
              <a:t> </a:t>
            </a:r>
            <a:r>
              <a:rPr lang="en-US" sz="2000" b="1" dirty="0" err="1"/>
              <a:t>grupa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pripremna</a:t>
            </a:r>
            <a:r>
              <a:rPr lang="en-US" sz="2000" b="1" dirty="0"/>
              <a:t> </a:t>
            </a:r>
            <a:r>
              <a:rPr lang="en-US" sz="2000" b="1" dirty="0" err="1"/>
              <a:t>grupa</a:t>
            </a:r>
            <a:r>
              <a:rPr lang="en-US" sz="2000" dirty="0"/>
              <a:t> (5,5-6,5 god.)- </a:t>
            </a:r>
            <a:r>
              <a:rPr lang="en-US" sz="2000" dirty="0" err="1"/>
              <a:t>Misaone</a:t>
            </a:r>
            <a:r>
              <a:rPr lang="en-US" sz="2000" dirty="0"/>
              <a:t> </a:t>
            </a:r>
            <a:r>
              <a:rPr lang="en-US" sz="2000" dirty="0" err="1"/>
              <a:t>operacije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znatno</a:t>
            </a:r>
            <a:r>
              <a:rPr lang="en-US" sz="2000" dirty="0"/>
              <a:t> </a:t>
            </a:r>
            <a:r>
              <a:rPr lang="en-US" sz="2000" dirty="0" err="1"/>
              <a:t>višem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složenijem</a:t>
            </a:r>
            <a:r>
              <a:rPr lang="en-US" sz="2000" dirty="0"/>
              <a:t> </a:t>
            </a:r>
            <a:r>
              <a:rPr lang="en-US" sz="2000" dirty="0" err="1"/>
              <a:t>nivou</a:t>
            </a:r>
            <a:r>
              <a:rPr lang="en-US" sz="2000" dirty="0"/>
              <a:t>, pa je </a:t>
            </a:r>
            <a:r>
              <a:rPr lang="en-US" sz="2000" dirty="0" err="1"/>
              <a:t>i</a:t>
            </a:r>
            <a:r>
              <a:rPr lang="en-US" sz="2000" dirty="0"/>
              <a:t> program </a:t>
            </a:r>
            <a:r>
              <a:rPr lang="en-US" sz="2000" dirty="0" err="1"/>
              <a:t>matematičkog</a:t>
            </a:r>
            <a:r>
              <a:rPr lang="en-US" sz="2000" dirty="0"/>
              <a:t> </a:t>
            </a:r>
            <a:r>
              <a:rPr lang="en-US" sz="2000" dirty="0" err="1"/>
              <a:t>sadržaja</a:t>
            </a:r>
            <a:r>
              <a:rPr lang="en-US" sz="2000" dirty="0"/>
              <a:t> </a:t>
            </a:r>
            <a:r>
              <a:rPr lang="en-US" sz="2000" dirty="0" err="1"/>
              <a:t>znatno</a:t>
            </a:r>
            <a:r>
              <a:rPr lang="en-US" sz="2000" dirty="0"/>
              <a:t> </a:t>
            </a:r>
            <a:r>
              <a:rPr lang="en-US" sz="2000" dirty="0" err="1"/>
              <a:t>bogatiji</a:t>
            </a:r>
            <a:r>
              <a:rPr lang="en-US" sz="2000" dirty="0"/>
              <a:t>. </a:t>
            </a:r>
            <a:r>
              <a:rPr lang="en-US" sz="2000" dirty="0" err="1"/>
              <a:t>Teme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formiranje</a:t>
            </a:r>
            <a:r>
              <a:rPr lang="en-US" sz="2000" dirty="0"/>
              <a:t> </a:t>
            </a:r>
            <a:r>
              <a:rPr lang="en-US" sz="2000" dirty="0" err="1"/>
              <a:t>matematičkih</a:t>
            </a:r>
            <a:r>
              <a:rPr lang="en-US" sz="2000" dirty="0"/>
              <a:t> </a:t>
            </a:r>
            <a:r>
              <a:rPr lang="en-US" sz="2000" dirty="0" err="1"/>
              <a:t>pojmova</a:t>
            </a:r>
            <a:r>
              <a:rPr lang="en-US" sz="2000" dirty="0"/>
              <a:t>:</a:t>
            </a:r>
          </a:p>
          <a:p>
            <a:pPr algn="just"/>
            <a:r>
              <a:rPr lang="en-US" sz="2000" dirty="0"/>
              <a:t>– </a:t>
            </a:r>
            <a:r>
              <a:rPr lang="en-US" sz="2000" dirty="0" err="1"/>
              <a:t>Opažanje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shvatanje</a:t>
            </a:r>
            <a:r>
              <a:rPr lang="en-US" sz="2000" dirty="0"/>
              <a:t> </a:t>
            </a:r>
            <a:r>
              <a:rPr lang="en-US" sz="2000" dirty="0" err="1"/>
              <a:t>prostora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prostornih</a:t>
            </a:r>
            <a:r>
              <a:rPr lang="en-US" sz="2000" dirty="0"/>
              <a:t> </a:t>
            </a:r>
            <a:r>
              <a:rPr lang="en-US" sz="2000" dirty="0" err="1"/>
              <a:t>odnosa</a:t>
            </a:r>
            <a:r>
              <a:rPr lang="en-US" sz="2000" dirty="0"/>
              <a:t>;</a:t>
            </a:r>
          </a:p>
          <a:p>
            <a:pPr algn="just"/>
            <a:r>
              <a:rPr lang="en-US" sz="2000" dirty="0"/>
              <a:t>– </a:t>
            </a:r>
            <a:r>
              <a:rPr lang="en-US" sz="2000" dirty="0" err="1"/>
              <a:t>Logičke</a:t>
            </a:r>
            <a:r>
              <a:rPr lang="en-US" sz="2000" dirty="0"/>
              <a:t> </a:t>
            </a:r>
            <a:r>
              <a:rPr lang="en-US" sz="2000" dirty="0" err="1"/>
              <a:t>operacije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konkretnim</a:t>
            </a:r>
            <a:r>
              <a:rPr lang="en-US" sz="2000" dirty="0"/>
              <a:t> </a:t>
            </a:r>
            <a:r>
              <a:rPr lang="en-US" sz="2000" dirty="0" err="1"/>
              <a:t>predmetima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formiranje</a:t>
            </a:r>
            <a:r>
              <a:rPr lang="en-US" sz="2000" dirty="0"/>
              <a:t> </a:t>
            </a:r>
            <a:r>
              <a:rPr lang="en-US" sz="2000" dirty="0" err="1"/>
              <a:t>pojma</a:t>
            </a:r>
            <a:r>
              <a:rPr lang="en-US" sz="2000" dirty="0"/>
              <a:t> </a:t>
            </a:r>
            <a:r>
              <a:rPr lang="en-US" sz="2000" dirty="0" err="1"/>
              <a:t>skupa</a:t>
            </a:r>
            <a:r>
              <a:rPr lang="en-US" sz="2000" dirty="0"/>
              <a:t>;</a:t>
            </a:r>
          </a:p>
          <a:p>
            <a:pPr algn="just"/>
            <a:r>
              <a:rPr lang="en-US" sz="2000" dirty="0"/>
              <a:t>– </a:t>
            </a:r>
            <a:r>
              <a:rPr lang="en-US" sz="2000" dirty="0" err="1"/>
              <a:t>Razvijanje</a:t>
            </a:r>
            <a:r>
              <a:rPr lang="en-US" sz="2000" dirty="0"/>
              <a:t> </a:t>
            </a:r>
            <a:r>
              <a:rPr lang="en-US" sz="2000" dirty="0" err="1"/>
              <a:t>pojma</a:t>
            </a:r>
            <a:r>
              <a:rPr lang="en-US" sz="2000" dirty="0"/>
              <a:t> </a:t>
            </a:r>
            <a:r>
              <a:rPr lang="en-US" sz="2000" dirty="0" err="1"/>
              <a:t>prirodnog</a:t>
            </a:r>
            <a:r>
              <a:rPr lang="en-US" sz="2000" dirty="0"/>
              <a:t> </a:t>
            </a:r>
            <a:r>
              <a:rPr lang="en-US" sz="2000" dirty="0" err="1"/>
              <a:t>broja</a:t>
            </a:r>
            <a:r>
              <a:rPr lang="en-US" sz="2000" dirty="0"/>
              <a:t>;</a:t>
            </a:r>
          </a:p>
          <a:p>
            <a:pPr algn="just"/>
            <a:r>
              <a:rPr lang="en-US" sz="2000" dirty="0"/>
              <a:t>– </a:t>
            </a:r>
            <a:r>
              <a:rPr lang="en-US" sz="2000" dirty="0" err="1"/>
              <a:t>Razvijanje</a:t>
            </a:r>
            <a:r>
              <a:rPr lang="en-US" sz="2000" dirty="0"/>
              <a:t> </a:t>
            </a:r>
            <a:r>
              <a:rPr lang="en-US" sz="2000" dirty="0" err="1"/>
              <a:t>pojmova</a:t>
            </a:r>
            <a:r>
              <a:rPr lang="en-US" sz="2000" dirty="0"/>
              <a:t> </a:t>
            </a:r>
            <a:r>
              <a:rPr lang="en-US" sz="2000" dirty="0" err="1"/>
              <a:t>geometrijskih</a:t>
            </a:r>
            <a:r>
              <a:rPr lang="en-US" sz="2000" dirty="0"/>
              <a:t> </a:t>
            </a:r>
            <a:r>
              <a:rPr lang="en-US" sz="2000" dirty="0" err="1"/>
              <a:t>figura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oblika</a:t>
            </a:r>
            <a:r>
              <a:rPr lang="en-US" sz="2000" dirty="0"/>
              <a:t>;</a:t>
            </a:r>
          </a:p>
          <a:p>
            <a:pPr algn="just"/>
            <a:r>
              <a:rPr lang="en-US" sz="2000" dirty="0"/>
              <a:t>– </a:t>
            </a:r>
            <a:r>
              <a:rPr lang="en-US" sz="2000" dirty="0" err="1"/>
              <a:t>Merenje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mere</a:t>
            </a:r>
          </a:p>
        </p:txBody>
      </p:sp>
    </p:spTree>
    <p:extLst>
      <p:ext uri="{BB962C8B-B14F-4D97-AF65-F5344CB8AC3E}">
        <p14:creationId xmlns:p14="http://schemas.microsoft.com/office/powerpoint/2010/main" val="1230235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916" y="838200"/>
            <a:ext cx="5410200" cy="64008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FF33CC"/>
                </a:solidFill>
              </a:rPr>
              <a:t>Uloga vaspitača 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05000"/>
            <a:ext cx="8763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Osnov</a:t>
            </a:r>
            <a:r>
              <a:rPr lang="sr-Latn-RS" sz="2000" b="1" dirty="0"/>
              <a:t>e</a:t>
            </a:r>
            <a:r>
              <a:rPr lang="en-US" sz="2000" b="1" dirty="0"/>
              <a:t> </a:t>
            </a:r>
            <a:r>
              <a:rPr lang="en-US" sz="2000" b="1" dirty="0" err="1"/>
              <a:t>programa</a:t>
            </a:r>
            <a:r>
              <a:rPr lang="en-US" sz="2000" b="1" dirty="0"/>
              <a:t> </a:t>
            </a:r>
            <a:r>
              <a:rPr lang="en-US" sz="2000" b="1" dirty="0" err="1"/>
              <a:t>predškolskog</a:t>
            </a:r>
            <a:r>
              <a:rPr lang="en-US" sz="2000" b="1" dirty="0"/>
              <a:t> </a:t>
            </a:r>
            <a:r>
              <a:rPr lang="en-US" sz="2000" b="1" dirty="0" err="1"/>
              <a:t>vaspitanja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obrazovanja</a:t>
            </a:r>
            <a:r>
              <a:rPr lang="en-US" sz="2000" b="1" dirty="0"/>
              <a:t> </a:t>
            </a:r>
            <a:r>
              <a:rPr lang="en-US" sz="2000" b="1" dirty="0" err="1"/>
              <a:t>dece</a:t>
            </a:r>
            <a:endParaRPr lang="en-US" sz="2000" b="1" dirty="0"/>
          </a:p>
          <a:p>
            <a:r>
              <a:rPr lang="en-US" dirty="0"/>
              <a:t>
</a:t>
            </a:r>
            <a:r>
              <a:rPr lang="sr-Latn-RS" sz="2000" dirty="0"/>
              <a:t>U</a:t>
            </a:r>
            <a:r>
              <a:rPr lang="en-US" sz="2000" dirty="0" err="1"/>
              <a:t>loga</a:t>
            </a:r>
            <a:r>
              <a:rPr lang="en-US" sz="2000" dirty="0"/>
              <a:t> </a:t>
            </a:r>
            <a:r>
              <a:rPr lang="en-US" sz="2000" dirty="0" err="1"/>
              <a:t>vaspitača</a:t>
            </a:r>
            <a:r>
              <a:rPr lang="en-US" sz="2000" dirty="0"/>
              <a:t> </a:t>
            </a:r>
            <a:r>
              <a:rPr lang="sr-Latn-RS" sz="2000" dirty="0"/>
              <a:t>je </a:t>
            </a:r>
            <a:r>
              <a:rPr lang="en-US" sz="2000" dirty="0"/>
              <a:t>da:</a:t>
            </a:r>
          </a:p>
          <a:p>
            <a:r>
              <a:rPr lang="en-US" dirty="0"/>
              <a:t>
</a:t>
            </a:r>
            <a:r>
              <a:rPr lang="en-US" sz="2000" dirty="0"/>
              <a:t>1. </a:t>
            </a:r>
            <a:r>
              <a:rPr lang="en-US" sz="2000" dirty="0" err="1"/>
              <a:t>Stvara</a:t>
            </a:r>
            <a:r>
              <a:rPr lang="en-US" sz="2000" dirty="0"/>
              <a:t> </a:t>
            </a:r>
            <a:r>
              <a:rPr lang="en-US" sz="2000" dirty="0" err="1"/>
              <a:t>uslove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kvalitetan</a:t>
            </a:r>
            <a:r>
              <a:rPr lang="en-US" sz="2000" dirty="0"/>
              <a:t> </a:t>
            </a:r>
            <a:r>
              <a:rPr lang="en-US" sz="2000" dirty="0" err="1"/>
              <a:t>život</a:t>
            </a:r>
            <a:r>
              <a:rPr lang="en-US" sz="2000" dirty="0"/>
              <a:t>, </a:t>
            </a:r>
            <a:r>
              <a:rPr lang="en-US" sz="2000" dirty="0" err="1"/>
              <a:t>učenje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razvoj</a:t>
            </a:r>
            <a:r>
              <a:rPr lang="en-US" sz="2000" dirty="0"/>
              <a:t> </a:t>
            </a:r>
            <a:r>
              <a:rPr lang="en-US" sz="2000" dirty="0" err="1"/>
              <a:t>dece</a:t>
            </a:r>
            <a:r>
              <a:rPr lang="en-US" sz="2000" dirty="0"/>
              <a:t>, </a:t>
            </a:r>
            <a:r>
              <a:rPr lang="en-US" sz="2000" dirty="0" err="1"/>
              <a:t>tako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sr-Latn-RS" sz="2000" dirty="0"/>
              <a:t> </a:t>
            </a:r>
            <a:r>
              <a:rPr lang="en-US" sz="2000" dirty="0" err="1"/>
              <a:t>će</a:t>
            </a:r>
            <a:r>
              <a:rPr lang="en-US" sz="2000" dirty="0"/>
              <a:t>:</a:t>
            </a:r>
          </a:p>
          <a:p>
            <a:r>
              <a:rPr lang="en-US" sz="2000" dirty="0"/>
              <a:t>– </a:t>
            </a:r>
            <a:r>
              <a:rPr lang="en-US" sz="2000" dirty="0" err="1"/>
              <a:t>organizovati</a:t>
            </a:r>
            <a:r>
              <a:rPr lang="en-US" sz="2000" dirty="0"/>
              <a:t> </a:t>
            </a:r>
            <a:r>
              <a:rPr lang="en-US" sz="2000" dirty="0" err="1"/>
              <a:t>fizičku</a:t>
            </a:r>
            <a:r>
              <a:rPr lang="en-US" sz="2000" dirty="0"/>
              <a:t> </a:t>
            </a:r>
            <a:r>
              <a:rPr lang="en-US" sz="2000" dirty="0" err="1"/>
              <a:t>sredinu</a:t>
            </a:r>
            <a:r>
              <a:rPr lang="en-US" sz="2000" dirty="0"/>
              <a:t> (</a:t>
            </a:r>
            <a:r>
              <a:rPr lang="en-US" sz="2000" dirty="0" err="1"/>
              <a:t>prostor</a:t>
            </a:r>
            <a:r>
              <a:rPr lang="en-US" sz="2000" dirty="0"/>
              <a:t>, </a:t>
            </a:r>
            <a:r>
              <a:rPr lang="en-US" sz="2000" dirty="0" err="1"/>
              <a:t>sredstva</a:t>
            </a:r>
            <a:r>
              <a:rPr lang="en-US" sz="2000" dirty="0"/>
              <a:t>, </a:t>
            </a:r>
            <a:r>
              <a:rPr lang="en-US" sz="2000" dirty="0" err="1"/>
              <a:t>materijale</a:t>
            </a:r>
            <a:r>
              <a:rPr lang="en-US" sz="2000" dirty="0"/>
              <a:t>),</a:t>
            </a:r>
          </a:p>
          <a:p>
            <a:r>
              <a:rPr lang="en-US" sz="2000" dirty="0"/>
              <a:t>– </a:t>
            </a:r>
            <a:r>
              <a:rPr lang="en-US" sz="2000" dirty="0" err="1"/>
              <a:t>organizovati</a:t>
            </a:r>
            <a:r>
              <a:rPr lang="en-US" sz="2000" dirty="0"/>
              <a:t> </a:t>
            </a:r>
            <a:r>
              <a:rPr lang="en-US" sz="2000" dirty="0" err="1"/>
              <a:t>socijalnu</a:t>
            </a:r>
            <a:r>
              <a:rPr lang="en-US" sz="2000" dirty="0"/>
              <a:t> </a:t>
            </a:r>
            <a:r>
              <a:rPr lang="en-US" sz="2000" dirty="0" err="1"/>
              <a:t>sredinu</a:t>
            </a:r>
            <a:r>
              <a:rPr lang="en-US" sz="2000" dirty="0"/>
              <a:t> (</a:t>
            </a:r>
            <a:r>
              <a:rPr lang="en-US" sz="2000" dirty="0" err="1"/>
              <a:t>način</a:t>
            </a:r>
            <a:r>
              <a:rPr lang="en-US" sz="2000" dirty="0"/>
              <a:t> </a:t>
            </a:r>
            <a:r>
              <a:rPr lang="en-US" sz="2000" dirty="0" err="1"/>
              <a:t>grupisanja</a:t>
            </a:r>
            <a:r>
              <a:rPr lang="en-US" sz="2000" dirty="0"/>
              <a:t> </a:t>
            </a:r>
            <a:r>
              <a:rPr lang="en-US" sz="2000" dirty="0" err="1"/>
              <a:t>dece</a:t>
            </a:r>
            <a:r>
              <a:rPr lang="en-US" sz="2000" dirty="0"/>
              <a:t>, </a:t>
            </a:r>
            <a:r>
              <a:rPr lang="en-US" sz="2000" dirty="0" err="1"/>
              <a:t>vremenska</a:t>
            </a:r>
            <a:r>
              <a:rPr lang="sr-Latn-RS" sz="2000" dirty="0"/>
              <a:t> </a:t>
            </a:r>
            <a:r>
              <a:rPr lang="en-US" sz="2000" dirty="0" err="1"/>
              <a:t>organizacija</a:t>
            </a:r>
            <a:r>
              <a:rPr lang="sr-Latn-RS" sz="2000" dirty="0"/>
              <a:t> </a:t>
            </a:r>
            <a:r>
              <a:rPr lang="en-US" sz="2000" dirty="0" err="1"/>
              <a:t>života</a:t>
            </a:r>
            <a:r>
              <a:rPr lang="en-US" sz="2000" dirty="0"/>
              <a:t> u </a:t>
            </a:r>
            <a:r>
              <a:rPr lang="en-US" sz="2000" dirty="0" err="1"/>
              <a:t>ustanovi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van </a:t>
            </a:r>
            <a:r>
              <a:rPr lang="en-US" sz="2000" dirty="0" err="1"/>
              <a:t>nje</a:t>
            </a:r>
            <a:r>
              <a:rPr lang="en-US" sz="2000" dirty="0"/>
              <a:t>, </a:t>
            </a:r>
            <a:r>
              <a:rPr lang="en-US" sz="2000" dirty="0" err="1"/>
              <a:t>stvara</a:t>
            </a:r>
            <a:r>
              <a:rPr lang="en-US" sz="2000" dirty="0"/>
              <a:t> </a:t>
            </a:r>
            <a:r>
              <a:rPr lang="en-US" sz="2000" dirty="0" err="1"/>
              <a:t>opštu</a:t>
            </a:r>
            <a:r>
              <a:rPr lang="en-US" sz="2000" dirty="0"/>
              <a:t> </a:t>
            </a:r>
            <a:r>
              <a:rPr lang="en-US" sz="2000" dirty="0" err="1"/>
              <a:t>socijalnu</a:t>
            </a:r>
            <a:r>
              <a:rPr lang="en-US" sz="2000" dirty="0"/>
              <a:t> </a:t>
            </a:r>
            <a:r>
              <a:rPr lang="en-US" sz="2000" dirty="0" err="1"/>
              <a:t>klimu</a:t>
            </a:r>
            <a:r>
              <a:rPr lang="en-US" sz="2000" dirty="0"/>
              <a:t>);</a:t>
            </a:r>
          </a:p>
          <a:p>
            <a:r>
              <a:rPr lang="en-US" sz="2000" dirty="0"/>
              <a:t>
2. </a:t>
            </a:r>
            <a:r>
              <a:rPr lang="en-US" sz="2000" dirty="0" err="1"/>
              <a:t>Direktno</a:t>
            </a:r>
            <a:r>
              <a:rPr lang="en-US" sz="2000" dirty="0"/>
              <a:t> </a:t>
            </a:r>
            <a:r>
              <a:rPr lang="en-US" sz="2000" dirty="0" err="1"/>
              <a:t>podstiče</a:t>
            </a:r>
            <a:r>
              <a:rPr lang="en-US" sz="2000" dirty="0"/>
              <a:t> </a:t>
            </a:r>
            <a:r>
              <a:rPr lang="en-US" sz="2000" dirty="0" err="1"/>
              <a:t>razvoj</a:t>
            </a:r>
            <a:r>
              <a:rPr lang="en-US" sz="2000" dirty="0"/>
              <a:t> </a:t>
            </a:r>
            <a:r>
              <a:rPr lang="en-US" sz="2000" dirty="0" err="1"/>
              <a:t>dece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učenje</a:t>
            </a:r>
            <a:r>
              <a:rPr lang="en-US" sz="2000" dirty="0"/>
              <a:t> </a:t>
            </a:r>
            <a:r>
              <a:rPr lang="en-US" sz="2000" dirty="0" err="1"/>
              <a:t>tako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će</a:t>
            </a:r>
            <a:r>
              <a:rPr lang="en-US" sz="2000" dirty="0"/>
              <a:t>:</a:t>
            </a:r>
          </a:p>
          <a:p>
            <a:r>
              <a:rPr lang="en-US" sz="2000" dirty="0"/>
              <a:t>– </a:t>
            </a:r>
            <a:r>
              <a:rPr lang="en-US" sz="2000" dirty="0" err="1"/>
              <a:t>pružati</a:t>
            </a:r>
            <a:r>
              <a:rPr lang="en-US" sz="2000" dirty="0"/>
              <a:t> </a:t>
            </a:r>
            <a:r>
              <a:rPr lang="en-US" sz="2000" dirty="0" err="1"/>
              <a:t>podršku</a:t>
            </a:r>
            <a:r>
              <a:rPr lang="en-US" sz="2000" dirty="0"/>
              <a:t>, </a:t>
            </a:r>
            <a:r>
              <a:rPr lang="en-US" sz="2000" dirty="0" err="1"/>
              <a:t>pomoć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,</a:t>
            </a:r>
          </a:p>
          <a:p>
            <a:r>
              <a:rPr lang="en-US" sz="2000" dirty="0"/>
              <a:t>– </a:t>
            </a:r>
            <a:r>
              <a:rPr lang="en-US" sz="2000" dirty="0" err="1"/>
              <a:t>dogovarati</a:t>
            </a:r>
            <a:r>
              <a:rPr lang="en-US" sz="2000" dirty="0"/>
              <a:t> se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učestvovati</a:t>
            </a:r>
            <a:r>
              <a:rPr lang="en-US" sz="2000" dirty="0"/>
              <a:t> u </a:t>
            </a:r>
            <a:r>
              <a:rPr lang="en-US" sz="2000" dirty="0" err="1"/>
              <a:t>zajedničkim</a:t>
            </a:r>
            <a:r>
              <a:rPr lang="en-US" sz="2000" dirty="0"/>
              <a:t> </a:t>
            </a:r>
            <a:r>
              <a:rPr lang="en-US" sz="2000" dirty="0" err="1"/>
              <a:t>aktivnostima</a:t>
            </a:r>
            <a:r>
              <a:rPr lang="en-US" sz="2000" dirty="0"/>
              <a:t>,</a:t>
            </a:r>
          </a:p>
          <a:p>
            <a:r>
              <a:rPr lang="en-US" sz="2000" dirty="0"/>
              <a:t>– </a:t>
            </a:r>
            <a:r>
              <a:rPr lang="en-US" sz="2000" dirty="0" err="1"/>
              <a:t>modelovati</a:t>
            </a:r>
            <a:r>
              <a:rPr lang="en-US" sz="2000" dirty="0"/>
              <a:t> </a:t>
            </a:r>
            <a:r>
              <a:rPr lang="en-US" sz="2000" dirty="0" err="1"/>
              <a:t>ponašanje</a:t>
            </a:r>
            <a:r>
              <a:rPr lang="en-US" sz="2000" dirty="0"/>
              <a:t>, </a:t>
            </a:r>
            <a:r>
              <a:rPr lang="en-US" sz="2000" dirty="0" err="1"/>
              <a:t>postupke</a:t>
            </a:r>
            <a:r>
              <a:rPr lang="en-US" sz="2000" dirty="0"/>
              <a:t>, </a:t>
            </a:r>
            <a:r>
              <a:rPr lang="en-US" sz="2000" dirty="0" err="1"/>
              <a:t>tehnike</a:t>
            </a:r>
            <a:r>
              <a:rPr lang="en-US" sz="2000" dirty="0"/>
              <a:t>,</a:t>
            </a:r>
          </a:p>
          <a:p>
            <a:r>
              <a:rPr lang="en-US" sz="2000" dirty="0"/>
              <a:t>– </a:t>
            </a:r>
            <a:r>
              <a:rPr lang="en-US" sz="2000" dirty="0" err="1"/>
              <a:t>predlagati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r>
              <a:rPr lang="en-US" sz="2000" dirty="0"/>
              <a:t>, </a:t>
            </a:r>
            <a:r>
              <a:rPr lang="en-US" sz="2000" dirty="0" err="1"/>
              <a:t>načine</a:t>
            </a:r>
            <a:r>
              <a:rPr lang="en-US" sz="2000" dirty="0"/>
              <a:t> </a:t>
            </a:r>
            <a:r>
              <a:rPr lang="en-US" sz="2000" dirty="0" err="1"/>
              <a:t>rada</a:t>
            </a:r>
            <a:r>
              <a:rPr lang="en-US" sz="2000" dirty="0"/>
              <a:t>,</a:t>
            </a:r>
          </a:p>
          <a:p>
            <a:r>
              <a:rPr lang="en-US" sz="2000" dirty="0"/>
              <a:t>– </a:t>
            </a:r>
            <a:r>
              <a:rPr lang="en-US" sz="2000" dirty="0" err="1"/>
              <a:t>pružati</a:t>
            </a:r>
            <a:r>
              <a:rPr lang="en-US" sz="2000" dirty="0"/>
              <a:t> </a:t>
            </a:r>
            <a:r>
              <a:rPr lang="en-US" sz="2000" dirty="0" err="1"/>
              <a:t>povratne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6704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52400" y="914400"/>
            <a:ext cx="6319684" cy="64008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FF33CC"/>
                </a:solidFill>
              </a:rPr>
              <a:t>Planiranje matematičkih aktivnosti 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897" y="243840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Pisana</a:t>
            </a:r>
            <a:r>
              <a:rPr lang="en-US" sz="2000" dirty="0"/>
              <a:t> </a:t>
            </a:r>
            <a:r>
              <a:rPr lang="en-US" sz="2000" dirty="0" err="1"/>
              <a:t>priprema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matematičku</a:t>
            </a:r>
            <a:r>
              <a:rPr lang="en-US" sz="2000" dirty="0"/>
              <a:t> </a:t>
            </a:r>
            <a:r>
              <a:rPr lang="en-US" sz="2000" dirty="0" err="1"/>
              <a:t>aktivnost</a:t>
            </a:r>
            <a:r>
              <a:rPr lang="en-US" sz="2000" dirty="0"/>
              <a:t> </a:t>
            </a:r>
            <a:r>
              <a:rPr lang="en-US" sz="2000" dirty="0" err="1"/>
              <a:t>treba</a:t>
            </a:r>
            <a:r>
              <a:rPr lang="en-US" sz="2000" dirty="0"/>
              <a:t> da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selekcija</a:t>
            </a:r>
            <a:r>
              <a:rPr lang="en-US" sz="2000" dirty="0"/>
              <a:t> </a:t>
            </a:r>
            <a:r>
              <a:rPr lang="en-US" sz="2000" dirty="0" err="1"/>
              <a:t>misli</a:t>
            </a:r>
            <a:r>
              <a:rPr lang="en-US" sz="2000" dirty="0"/>
              <a:t>, </a:t>
            </a:r>
            <a:r>
              <a:rPr lang="en-US" sz="2000" dirty="0" err="1"/>
              <a:t>stavova</a:t>
            </a:r>
            <a:r>
              <a:rPr lang="en-US" sz="2000" dirty="0"/>
              <a:t>, </a:t>
            </a:r>
            <a:r>
              <a:rPr lang="en-US" sz="2000" dirty="0" err="1"/>
              <a:t>didaktičkih</a:t>
            </a:r>
            <a:r>
              <a:rPr lang="en-US" sz="2000" dirty="0"/>
              <a:t> </a:t>
            </a:r>
            <a:r>
              <a:rPr lang="en-US" sz="2000" dirty="0" err="1"/>
              <a:t>rešenja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se </a:t>
            </a:r>
            <a:r>
              <a:rPr lang="en-US" sz="2000" dirty="0" err="1"/>
              <a:t>izražavaju</a:t>
            </a:r>
            <a:r>
              <a:rPr lang="en-US" sz="2000" dirty="0"/>
              <a:t> u </a:t>
            </a:r>
            <a:r>
              <a:rPr lang="en-US" sz="2000" dirty="0" err="1"/>
              <a:t>vidu</a:t>
            </a:r>
            <a:r>
              <a:rPr lang="en-US" sz="2000" dirty="0"/>
              <a:t> </a:t>
            </a:r>
            <a:r>
              <a:rPr lang="en-US" sz="2000" dirty="0" err="1"/>
              <a:t>mogućeg</a:t>
            </a:r>
            <a:r>
              <a:rPr lang="en-US" sz="2000" dirty="0"/>
              <a:t> </a:t>
            </a:r>
            <a:r>
              <a:rPr lang="en-US" sz="2000" dirty="0" err="1"/>
              <a:t>scenarija</a:t>
            </a:r>
            <a:r>
              <a:rPr lang="en-US" sz="2000" dirty="0"/>
              <a:t> </a:t>
            </a:r>
            <a:r>
              <a:rPr lang="en-US" sz="2000" dirty="0" err="1"/>
              <a:t>usmerene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r>
              <a:rPr lang="en-US" sz="2000" dirty="0"/>
              <a:t>. </a:t>
            </a:r>
            <a:endParaRPr lang="sr-Latn-RS" sz="2000" dirty="0"/>
          </a:p>
          <a:p>
            <a:endParaRPr lang="en-US" sz="2000" dirty="0"/>
          </a:p>
          <a:p>
            <a:r>
              <a:rPr lang="en-US" sz="2000" dirty="0" err="1"/>
              <a:t>Njome</a:t>
            </a:r>
            <a:r>
              <a:rPr lang="en-US" sz="2000" dirty="0"/>
              <a:t> se </a:t>
            </a:r>
            <a:r>
              <a:rPr lang="en-US" sz="2000" dirty="0" err="1"/>
              <a:t>planiraju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F33CC"/>
                </a:solidFill>
              </a:rPr>
              <a:t>ciljevi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b="1" dirty="0" err="1">
                <a:solidFill>
                  <a:srgbClr val="FF33CC"/>
                </a:solidFill>
              </a:rPr>
              <a:t>i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b="1" dirty="0" err="1">
                <a:solidFill>
                  <a:srgbClr val="FF33CC"/>
                </a:solidFill>
              </a:rPr>
              <a:t>zadaci</a:t>
            </a:r>
            <a:r>
              <a:rPr lang="en-US" sz="2000" dirty="0"/>
              <a:t>, </a:t>
            </a:r>
            <a:r>
              <a:rPr lang="en-US" sz="2000" dirty="0" err="1"/>
              <a:t>predviđaju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F33CC"/>
                </a:solidFill>
              </a:rPr>
              <a:t>ishodi</a:t>
            </a:r>
            <a:r>
              <a:rPr lang="en-US" sz="2000" dirty="0"/>
              <a:t> </a:t>
            </a:r>
            <a:r>
              <a:rPr lang="en-US" sz="2000" dirty="0" err="1"/>
              <a:t>učenja</a:t>
            </a:r>
            <a:r>
              <a:rPr lang="en-US" sz="2000" dirty="0"/>
              <a:t>, </a:t>
            </a:r>
            <a:r>
              <a:rPr lang="en-US" sz="2000" dirty="0" err="1"/>
              <a:t>planiraju</a:t>
            </a:r>
            <a:r>
              <a:rPr lang="en-US" sz="2000" dirty="0"/>
              <a:t> </a:t>
            </a:r>
            <a:r>
              <a:rPr lang="sr-Latn-RS" sz="2000" dirty="0"/>
              <a:t>se </a:t>
            </a:r>
            <a:r>
              <a:rPr lang="en-US" sz="2000" dirty="0" err="1"/>
              <a:t>organizacioni</a:t>
            </a:r>
            <a:r>
              <a:rPr lang="en-US" sz="2000" dirty="0"/>
              <a:t> </a:t>
            </a:r>
            <a:r>
              <a:rPr lang="en-US" sz="2000" dirty="0" err="1"/>
              <a:t>elementi</a:t>
            </a:r>
            <a:r>
              <a:rPr lang="en-US" sz="2000" dirty="0"/>
              <a:t> </a:t>
            </a:r>
            <a:r>
              <a:rPr lang="en-US" sz="2000" dirty="0" err="1"/>
              <a:t>rada</a:t>
            </a:r>
            <a:r>
              <a:rPr lang="sr-Latn-RS" sz="2000" dirty="0"/>
              <a:t>: </a:t>
            </a:r>
            <a:r>
              <a:rPr lang="en-US" sz="2000" b="1" dirty="0" err="1">
                <a:solidFill>
                  <a:srgbClr val="FF33CC"/>
                </a:solidFill>
              </a:rPr>
              <a:t>metode</a:t>
            </a:r>
            <a:r>
              <a:rPr lang="en-US" sz="2000" b="1" dirty="0">
                <a:solidFill>
                  <a:srgbClr val="FF33CC"/>
                </a:solidFill>
              </a:rPr>
              <a:t>, </a:t>
            </a:r>
            <a:r>
              <a:rPr lang="en-US" sz="2000" b="1" dirty="0" err="1">
                <a:solidFill>
                  <a:srgbClr val="FF33CC"/>
                </a:solidFill>
              </a:rPr>
              <a:t>obli</a:t>
            </a:r>
            <a:r>
              <a:rPr lang="sr-Latn-RS" sz="2000" b="1" dirty="0">
                <a:solidFill>
                  <a:srgbClr val="FF33CC"/>
                </a:solidFill>
              </a:rPr>
              <a:t>ci </a:t>
            </a:r>
            <a:r>
              <a:rPr lang="en-US" sz="2000" b="1" dirty="0" err="1">
                <a:solidFill>
                  <a:srgbClr val="FF33CC"/>
                </a:solidFill>
              </a:rPr>
              <a:t>i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b="1" dirty="0" err="1">
                <a:solidFill>
                  <a:srgbClr val="FF33CC"/>
                </a:solidFill>
              </a:rPr>
              <a:t>sredstva</a:t>
            </a:r>
            <a:r>
              <a:rPr lang="sr-Latn-RS" sz="2000" b="1" dirty="0">
                <a:solidFill>
                  <a:srgbClr val="FF33CC"/>
                </a:solidFill>
              </a:rPr>
              <a:t> rada</a:t>
            </a:r>
            <a:r>
              <a:rPr lang="en-US" sz="2000" dirty="0"/>
              <a:t>. </a:t>
            </a:r>
            <a:endParaRPr lang="sr-Latn-RS" sz="2000" dirty="0"/>
          </a:p>
          <a:p>
            <a:endParaRPr lang="en-US" sz="2000" dirty="0"/>
          </a:p>
          <a:p>
            <a:r>
              <a:rPr lang="en-US" sz="2000" dirty="0" err="1"/>
              <a:t>Pripremajući</a:t>
            </a:r>
            <a:r>
              <a:rPr lang="en-US" sz="2000" dirty="0"/>
              <a:t> se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aktivnost</a:t>
            </a:r>
            <a:r>
              <a:rPr lang="en-US" sz="2000" dirty="0"/>
              <a:t> </a:t>
            </a:r>
            <a:r>
              <a:rPr lang="en-US" sz="2000" dirty="0" err="1"/>
              <a:t>vaspitač</a:t>
            </a:r>
            <a:r>
              <a:rPr lang="en-US" sz="2000" dirty="0"/>
              <a:t> u </a:t>
            </a:r>
            <a:r>
              <a:rPr lang="en-US" sz="2000" dirty="0" err="1"/>
              <a:t>pisanoj</a:t>
            </a:r>
            <a:r>
              <a:rPr lang="en-US" sz="2000" dirty="0"/>
              <a:t> </a:t>
            </a:r>
            <a:r>
              <a:rPr lang="en-US" sz="2000" dirty="0" err="1"/>
              <a:t>formi</a:t>
            </a:r>
            <a:r>
              <a:rPr lang="en-US" sz="2000" dirty="0"/>
              <a:t> </a:t>
            </a:r>
            <a:r>
              <a:rPr lang="en-US" sz="2000" dirty="0" err="1"/>
              <a:t>razrađuje</a:t>
            </a:r>
            <a:r>
              <a:rPr lang="en-US" sz="2000" dirty="0"/>
              <a:t> </a:t>
            </a:r>
            <a:r>
              <a:rPr lang="en-US" sz="2000" dirty="0" err="1"/>
              <a:t>celokupni</a:t>
            </a:r>
            <a:r>
              <a:rPr lang="en-US" sz="2000" dirty="0"/>
              <a:t> </a:t>
            </a:r>
            <a:r>
              <a:rPr lang="en-US" sz="2000" dirty="0" err="1"/>
              <a:t>tok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r>
              <a:rPr lang="en-US" sz="2000" dirty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32883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52400" y="914400"/>
            <a:ext cx="6319684" cy="64008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FF33CC"/>
                </a:solidFill>
              </a:rPr>
              <a:t>Planiranje matematičkih aktivnosti 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110" y="19050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33CC"/>
                </a:solidFill>
              </a:rPr>
              <a:t>Cilj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dirty="0" err="1"/>
              <a:t>označava</a:t>
            </a:r>
            <a:r>
              <a:rPr lang="en-US" sz="2000" dirty="0"/>
              <a:t> </a:t>
            </a:r>
            <a:r>
              <a:rPr lang="en-US" sz="2000" dirty="0" err="1"/>
              <a:t>tačku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granicu</a:t>
            </a:r>
            <a:r>
              <a:rPr lang="en-US" sz="2000" dirty="0"/>
              <a:t> do </a:t>
            </a:r>
            <a:r>
              <a:rPr lang="en-US" sz="2000" dirty="0" err="1"/>
              <a:t>koje</a:t>
            </a:r>
            <a:r>
              <a:rPr lang="en-US" sz="2000" dirty="0"/>
              <a:t> se </a:t>
            </a:r>
            <a:r>
              <a:rPr lang="en-US" sz="2000" dirty="0" err="1"/>
              <a:t>želi</a:t>
            </a:r>
            <a:r>
              <a:rPr lang="en-US" sz="2000" dirty="0"/>
              <a:t> </a:t>
            </a:r>
            <a:r>
              <a:rPr lang="en-US" sz="2000" dirty="0" err="1"/>
              <a:t>doći</a:t>
            </a:r>
            <a:r>
              <a:rPr lang="en-US" sz="2000" dirty="0"/>
              <a:t>, </a:t>
            </a:r>
            <a:r>
              <a:rPr lang="en-US" sz="2000" dirty="0" err="1"/>
              <a:t>približavanje</a:t>
            </a:r>
            <a:r>
              <a:rPr lang="en-US" sz="2000" dirty="0"/>
              <a:t> </a:t>
            </a:r>
            <a:r>
              <a:rPr lang="en-US" sz="2000" dirty="0" err="1"/>
              <a:t>određenom</a:t>
            </a:r>
            <a:r>
              <a:rPr lang="en-US" sz="2000" dirty="0"/>
              <a:t> </a:t>
            </a:r>
            <a:r>
              <a:rPr lang="en-US" sz="2000" dirty="0" err="1"/>
              <a:t>stanju</a:t>
            </a:r>
            <a:r>
              <a:rPr lang="en-US" sz="2000" dirty="0"/>
              <a:t>, </a:t>
            </a:r>
            <a:r>
              <a:rPr lang="en-US" sz="2000" dirty="0" err="1"/>
              <a:t>domet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valja</a:t>
            </a:r>
            <a:r>
              <a:rPr lang="en-US" sz="2000" dirty="0"/>
              <a:t> </a:t>
            </a:r>
            <a:r>
              <a:rPr lang="en-US" sz="2000" dirty="0" err="1"/>
              <a:t>postići</a:t>
            </a:r>
            <a:r>
              <a:rPr lang="en-US" sz="2000" dirty="0"/>
              <a:t> u </a:t>
            </a:r>
            <a:r>
              <a:rPr lang="en-US" sz="2000" dirty="0" err="1"/>
              <a:t>nekoj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r>
              <a:rPr lang="en-US" sz="2000" dirty="0"/>
              <a:t>. </a:t>
            </a:r>
            <a:endParaRPr lang="sr-Latn-RS" sz="2000" dirty="0"/>
          </a:p>
          <a:p>
            <a:endParaRPr lang="en-US" sz="2000" dirty="0"/>
          </a:p>
          <a:p>
            <a:r>
              <a:rPr lang="en-US" sz="2000" dirty="0"/>
              <a:t>Da bi </a:t>
            </a:r>
            <a:r>
              <a:rPr lang="en-US" sz="2000" dirty="0" err="1"/>
              <a:t>bili</a:t>
            </a:r>
            <a:r>
              <a:rPr lang="en-US" sz="2000" dirty="0"/>
              <a:t> </a:t>
            </a:r>
            <a:r>
              <a:rPr lang="en-US" sz="2000" dirty="0" err="1"/>
              <a:t>ostvareni</a:t>
            </a:r>
            <a:r>
              <a:rPr lang="en-US" sz="2000" dirty="0"/>
              <a:t>, </a:t>
            </a:r>
            <a:r>
              <a:rPr lang="en-US" sz="2000" dirty="0" err="1"/>
              <a:t>ciljevi</a:t>
            </a:r>
            <a:r>
              <a:rPr lang="en-US" sz="2000" dirty="0"/>
              <a:t> se </a:t>
            </a:r>
            <a:r>
              <a:rPr lang="en-US" sz="2000" dirty="0" err="1"/>
              <a:t>operacionalizuju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F33CC"/>
                </a:solidFill>
              </a:rPr>
              <a:t>zadatke</a:t>
            </a:r>
            <a:r>
              <a:rPr lang="en-US" sz="2000" dirty="0"/>
              <a:t>,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nezavisno</a:t>
            </a:r>
            <a:r>
              <a:rPr lang="en-US" sz="2000" dirty="0"/>
              <a:t> od </a:t>
            </a:r>
            <a:r>
              <a:rPr lang="en-US" sz="2000" dirty="0" err="1"/>
              <a:t>njihove</a:t>
            </a:r>
            <a:r>
              <a:rPr lang="en-US" sz="2000" dirty="0"/>
              <a:t> </a:t>
            </a:r>
            <a:r>
              <a:rPr lang="en-US" sz="2000" dirty="0" err="1"/>
              <a:t>raznovrsnosti</a:t>
            </a:r>
            <a:r>
              <a:rPr lang="en-US" sz="2000" dirty="0"/>
              <a:t> </a:t>
            </a:r>
            <a:r>
              <a:rPr lang="en-US" sz="2000" dirty="0" err="1"/>
              <a:t>možemo</a:t>
            </a:r>
            <a:r>
              <a:rPr lang="en-US" sz="2000" dirty="0"/>
              <a:t> </a:t>
            </a:r>
            <a:r>
              <a:rPr lang="en-US" sz="2000" dirty="0" err="1"/>
              <a:t>svrstati</a:t>
            </a:r>
            <a:r>
              <a:rPr lang="en-US" sz="2000" dirty="0"/>
              <a:t> u tri </a:t>
            </a:r>
            <a:r>
              <a:rPr lang="en-US" sz="2000" dirty="0" err="1"/>
              <a:t>grupe</a:t>
            </a:r>
            <a:r>
              <a:rPr lang="en-US" sz="2000" dirty="0"/>
              <a:t>: </a:t>
            </a:r>
            <a:endParaRPr lang="sr-Latn-R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materijalne</a:t>
            </a:r>
            <a:r>
              <a:rPr lang="en-US" sz="2000" dirty="0"/>
              <a:t> (</a:t>
            </a:r>
            <a:r>
              <a:rPr lang="en-US" sz="2000" dirty="0" err="1"/>
              <a:t>obrazovne</a:t>
            </a:r>
            <a:r>
              <a:rPr lang="en-US" sz="2000" dirty="0"/>
              <a:t>), </a:t>
            </a:r>
            <a:endParaRPr lang="sr-Latn-R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formalne</a:t>
            </a:r>
            <a:r>
              <a:rPr lang="en-US" sz="2000" dirty="0"/>
              <a:t> (</a:t>
            </a:r>
            <a:r>
              <a:rPr lang="en-US" sz="2000" dirty="0" err="1"/>
              <a:t>funkcionalne</a:t>
            </a:r>
            <a:r>
              <a:rPr lang="en-US" sz="2000" dirty="0"/>
              <a:t>)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endParaRPr lang="sr-Latn-R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vaspitne</a:t>
            </a:r>
            <a:r>
              <a:rPr lang="en-US" sz="2000" dirty="0"/>
              <a:t>. </a:t>
            </a:r>
          </a:p>
          <a:p>
            <a:endParaRPr lang="sr-Latn-RS" sz="2000" dirty="0"/>
          </a:p>
          <a:p>
            <a:r>
              <a:rPr lang="en-US" sz="2000" dirty="0"/>
              <a:t>Pod </a:t>
            </a:r>
            <a:r>
              <a:rPr lang="en-US" sz="2000" b="1" dirty="0" err="1">
                <a:solidFill>
                  <a:srgbClr val="FF33CC"/>
                </a:solidFill>
              </a:rPr>
              <a:t>obrazovnim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b="1" dirty="0" err="1">
                <a:solidFill>
                  <a:srgbClr val="FF33CC"/>
                </a:solidFill>
              </a:rPr>
              <a:t>zadacima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dirty="0" err="1"/>
              <a:t>podrazumevamo</a:t>
            </a:r>
            <a:r>
              <a:rPr lang="en-US" sz="2000" dirty="0"/>
              <a:t> one </a:t>
            </a:r>
            <a:r>
              <a:rPr lang="en-US" sz="2000" dirty="0" err="1"/>
              <a:t>čija</a:t>
            </a:r>
            <a:r>
              <a:rPr lang="en-US" sz="2000" dirty="0"/>
              <a:t> </a:t>
            </a:r>
            <a:r>
              <a:rPr lang="en-US" sz="2000" dirty="0" err="1"/>
              <a:t>realizacija</a:t>
            </a:r>
            <a:r>
              <a:rPr lang="en-US" sz="2000" dirty="0"/>
              <a:t> </a:t>
            </a:r>
            <a:r>
              <a:rPr lang="en-US" sz="2000" dirty="0" err="1"/>
              <a:t>doprinosi</a:t>
            </a:r>
            <a:r>
              <a:rPr lang="en-US" sz="2000" dirty="0"/>
              <a:t> </a:t>
            </a:r>
            <a:r>
              <a:rPr lang="en-US" sz="2000" dirty="0" err="1"/>
              <a:t>formiranju</a:t>
            </a:r>
            <a:r>
              <a:rPr lang="en-US" sz="2000" dirty="0"/>
              <a:t> </a:t>
            </a:r>
            <a:r>
              <a:rPr lang="en-US" sz="2000" dirty="0" err="1"/>
              <a:t>naučnih</a:t>
            </a:r>
            <a:r>
              <a:rPr lang="en-US" sz="2000" dirty="0"/>
              <a:t> </a:t>
            </a:r>
            <a:r>
              <a:rPr lang="en-US" sz="2000" dirty="0" err="1"/>
              <a:t>pojmova</a:t>
            </a:r>
            <a:r>
              <a:rPr lang="en-US" sz="2000" dirty="0"/>
              <a:t>, </a:t>
            </a:r>
            <a:r>
              <a:rPr lang="en-US" sz="2000" dirty="0" err="1"/>
              <a:t>sticanju</a:t>
            </a:r>
            <a:r>
              <a:rPr lang="en-US" sz="2000" dirty="0"/>
              <a:t> </a:t>
            </a:r>
            <a:r>
              <a:rPr lang="en-US" sz="2000" dirty="0" err="1"/>
              <a:t>znanja</a:t>
            </a:r>
            <a:r>
              <a:rPr lang="en-US" sz="2000" dirty="0"/>
              <a:t>, </a:t>
            </a:r>
            <a:r>
              <a:rPr lang="en-US" sz="2000" dirty="0" err="1"/>
              <a:t>umenja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navika</a:t>
            </a:r>
            <a:r>
              <a:rPr lang="en-US" sz="2000" dirty="0"/>
              <a:t>. </a:t>
            </a:r>
            <a:endParaRPr lang="sr-Latn-RS" sz="2000" dirty="0"/>
          </a:p>
          <a:p>
            <a:endParaRPr lang="en-US" sz="2000" dirty="0"/>
          </a:p>
          <a:p>
            <a:r>
              <a:rPr lang="en-US" sz="2000" b="1" dirty="0" err="1">
                <a:solidFill>
                  <a:srgbClr val="FF33CC"/>
                </a:solidFill>
              </a:rPr>
              <a:t>Funkcionali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b="1" dirty="0" err="1">
                <a:solidFill>
                  <a:srgbClr val="FF33CC"/>
                </a:solidFill>
              </a:rPr>
              <a:t>zadaci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dirty="0" err="1"/>
              <a:t>odnose</a:t>
            </a:r>
            <a:r>
              <a:rPr lang="en-US" sz="2000" dirty="0"/>
              <a:t> 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psihofizički</a:t>
            </a:r>
            <a:r>
              <a:rPr lang="en-US" sz="2000" dirty="0"/>
              <a:t> </a:t>
            </a:r>
            <a:r>
              <a:rPr lang="en-US" sz="2000" dirty="0" err="1"/>
              <a:t>razvoj</a:t>
            </a:r>
            <a:r>
              <a:rPr lang="en-US" sz="2000" dirty="0"/>
              <a:t> </a:t>
            </a:r>
            <a:r>
              <a:rPr lang="en-US" sz="2000" dirty="0" err="1"/>
              <a:t>deteta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doprinose</a:t>
            </a:r>
            <a:r>
              <a:rPr lang="en-US" sz="2000" dirty="0"/>
              <a:t> </a:t>
            </a:r>
            <a:r>
              <a:rPr lang="en-US" sz="2000" dirty="0" err="1"/>
              <a:t>misaonom</a:t>
            </a:r>
            <a:r>
              <a:rPr lang="en-US" sz="2000" dirty="0"/>
              <a:t>, </a:t>
            </a:r>
            <a:r>
              <a:rPr lang="en-US" sz="2000" dirty="0" err="1"/>
              <a:t>čulnom</a:t>
            </a:r>
            <a:r>
              <a:rPr lang="en-US" sz="2000" dirty="0"/>
              <a:t>, </a:t>
            </a:r>
            <a:r>
              <a:rPr lang="en-US" sz="2000" dirty="0" err="1"/>
              <a:t>verbalnom</a:t>
            </a:r>
            <a:r>
              <a:rPr lang="en-US" sz="2000" dirty="0"/>
              <a:t>, </a:t>
            </a:r>
            <a:r>
              <a:rPr lang="en-US" sz="2000" dirty="0" err="1"/>
              <a:t>praktičnom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fizičkom</a:t>
            </a:r>
            <a:r>
              <a:rPr lang="en-US" sz="2000" dirty="0"/>
              <a:t> </a:t>
            </a:r>
            <a:r>
              <a:rPr lang="en-US" sz="2000" dirty="0" err="1"/>
              <a:t>razvoju</a:t>
            </a:r>
            <a:r>
              <a:rPr lang="en-US" sz="2000" dirty="0"/>
              <a:t> </a:t>
            </a:r>
            <a:r>
              <a:rPr lang="en-US" sz="2000" dirty="0" err="1"/>
              <a:t>dece</a:t>
            </a:r>
            <a:r>
              <a:rPr lang="en-US" sz="2000" dirty="0"/>
              <a:t>. </a:t>
            </a:r>
            <a:endParaRPr lang="sr-Latn-RS" sz="2000" dirty="0"/>
          </a:p>
          <a:p>
            <a:endParaRPr lang="en-US" sz="2000" dirty="0"/>
          </a:p>
          <a:p>
            <a:r>
              <a:rPr lang="en-US" sz="2000" b="1" dirty="0" err="1">
                <a:solidFill>
                  <a:srgbClr val="FF33CC"/>
                </a:solidFill>
              </a:rPr>
              <a:t>Vaspitni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b="1" dirty="0" err="1">
                <a:solidFill>
                  <a:srgbClr val="FF33CC"/>
                </a:solidFill>
              </a:rPr>
              <a:t>zadaci</a:t>
            </a:r>
            <a:r>
              <a:rPr lang="en-US" sz="2000" dirty="0"/>
              <a:t> </a:t>
            </a:r>
            <a:r>
              <a:rPr lang="en-US" sz="2000" dirty="0" err="1"/>
              <a:t>doprinose</a:t>
            </a:r>
            <a:r>
              <a:rPr lang="en-US" sz="2000" dirty="0"/>
              <a:t> </a:t>
            </a:r>
            <a:r>
              <a:rPr lang="en-US" sz="2000" dirty="0" err="1"/>
              <a:t>vaspitavanju</a:t>
            </a:r>
            <a:r>
              <a:rPr lang="en-US" sz="2000" dirty="0"/>
              <a:t> </a:t>
            </a:r>
            <a:r>
              <a:rPr lang="en-US" sz="2000" dirty="0" err="1"/>
              <a:t>ličnosti</a:t>
            </a:r>
            <a:r>
              <a:rPr lang="en-US" sz="2000" dirty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54809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52400" y="914400"/>
            <a:ext cx="6319684" cy="64008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FF33CC"/>
                </a:solidFill>
              </a:rPr>
              <a:t>Planiranje matematičkih aktivnosti 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133600"/>
            <a:ext cx="876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Optimizacija</a:t>
            </a:r>
            <a:r>
              <a:rPr lang="en-US" sz="2000" dirty="0"/>
              <a:t> </a:t>
            </a:r>
            <a:r>
              <a:rPr lang="en-US" sz="2000" dirty="0" err="1"/>
              <a:t>matematičkih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r>
              <a:rPr lang="en-US" sz="2000" dirty="0"/>
              <a:t> </a:t>
            </a:r>
            <a:r>
              <a:rPr lang="sr-Latn-RS" sz="2000" dirty="0"/>
              <a:t> - </a:t>
            </a:r>
            <a:r>
              <a:rPr lang="en-US" sz="2000" dirty="0" err="1"/>
              <a:t>koje</a:t>
            </a:r>
            <a:r>
              <a:rPr lang="en-US" sz="2000" dirty="0"/>
              <a:t> mere je </a:t>
            </a:r>
            <a:r>
              <a:rPr lang="en-US" sz="2000" dirty="0" err="1"/>
              <a:t>potrebno</a:t>
            </a:r>
            <a:r>
              <a:rPr lang="en-US" sz="2000" dirty="0"/>
              <a:t> </a:t>
            </a:r>
            <a:r>
              <a:rPr lang="en-US" sz="2000" dirty="0" err="1"/>
              <a:t>preduzeti</a:t>
            </a:r>
            <a:r>
              <a:rPr lang="en-US" sz="2000" dirty="0"/>
              <a:t> da bi </a:t>
            </a:r>
            <a:r>
              <a:rPr lang="en-US" sz="2000" dirty="0" err="1"/>
              <a:t>vaspitač</a:t>
            </a:r>
            <a:r>
              <a:rPr lang="en-US" sz="2000" dirty="0"/>
              <a:t> </a:t>
            </a:r>
            <a:r>
              <a:rPr lang="en-US" sz="2000" dirty="0" err="1"/>
              <a:t>odabrao</a:t>
            </a:r>
            <a:r>
              <a:rPr lang="en-US" sz="2000" dirty="0"/>
              <a:t> </a:t>
            </a:r>
            <a:r>
              <a:rPr lang="en-US" sz="2000" dirty="0" err="1"/>
              <a:t>optimalnu</a:t>
            </a:r>
            <a:r>
              <a:rPr lang="en-US" sz="2000" dirty="0"/>
              <a:t> </a:t>
            </a:r>
            <a:r>
              <a:rPr lang="en-US" sz="2000" dirty="0" err="1"/>
              <a:t>varijantu</a:t>
            </a:r>
            <a:r>
              <a:rPr lang="en-US" sz="2000" dirty="0"/>
              <a:t> </a:t>
            </a:r>
            <a:r>
              <a:rPr lang="en-US" sz="2000" dirty="0" err="1"/>
              <a:t>matematičkih</a:t>
            </a:r>
            <a:r>
              <a:rPr lang="en-US" sz="2000" dirty="0"/>
              <a:t> </a:t>
            </a:r>
            <a:r>
              <a:rPr lang="en-US" sz="2000" dirty="0" err="1"/>
              <a:t>usmerenih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r>
              <a:rPr lang="en-US" sz="2000" dirty="0"/>
              <a:t>? </a:t>
            </a:r>
            <a:endParaRPr lang="sr-Latn-R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kompleksno</a:t>
            </a:r>
            <a:r>
              <a:rPr lang="en-US" sz="2000" dirty="0"/>
              <a:t> </a:t>
            </a:r>
            <a:r>
              <a:rPr lang="en-US" sz="2000" dirty="0" err="1"/>
              <a:t>postavljanje</a:t>
            </a:r>
            <a:r>
              <a:rPr lang="en-US" sz="2000" dirty="0"/>
              <a:t> </a:t>
            </a:r>
            <a:r>
              <a:rPr lang="en-US" sz="2000" dirty="0" err="1"/>
              <a:t>vaspitno-obrazovnih</a:t>
            </a:r>
            <a:r>
              <a:rPr lang="en-US" sz="2000" dirty="0"/>
              <a:t> </a:t>
            </a:r>
            <a:r>
              <a:rPr lang="en-US" sz="2000" dirty="0" err="1"/>
              <a:t>ciljeva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konkretizacija</a:t>
            </a:r>
            <a:r>
              <a:rPr lang="en-US" sz="2000" dirty="0"/>
              <a:t> </a:t>
            </a:r>
            <a:r>
              <a:rPr lang="en-US" sz="2000" dirty="0" err="1"/>
              <a:t>ciljeva</a:t>
            </a:r>
            <a:r>
              <a:rPr lang="en-US" sz="2000" dirty="0"/>
              <a:t> </a:t>
            </a:r>
            <a:r>
              <a:rPr lang="en-US" sz="2000" dirty="0" err="1"/>
              <a:t>postavljanjem</a:t>
            </a:r>
            <a:r>
              <a:rPr lang="en-US" sz="2000" dirty="0"/>
              <a:t> </a:t>
            </a:r>
            <a:r>
              <a:rPr lang="en-US" sz="2000" dirty="0" err="1"/>
              <a:t>zadataka</a:t>
            </a:r>
            <a:r>
              <a:rPr lang="en-US" sz="2000" dirty="0"/>
              <a:t> </a:t>
            </a:r>
            <a:r>
              <a:rPr lang="en-US" sz="2000" dirty="0" err="1"/>
              <a:t>prema</a:t>
            </a:r>
            <a:r>
              <a:rPr lang="en-US" sz="2000" dirty="0"/>
              <a:t> </a:t>
            </a:r>
            <a:r>
              <a:rPr lang="en-US" sz="2000" dirty="0" err="1"/>
              <a:t>realnim</a:t>
            </a:r>
            <a:r>
              <a:rPr lang="en-US" sz="2000" dirty="0"/>
              <a:t> </a:t>
            </a:r>
            <a:r>
              <a:rPr lang="en-US" sz="2000" dirty="0" err="1"/>
              <a:t>mogućnostima</a:t>
            </a:r>
            <a:r>
              <a:rPr lang="en-US" sz="2000" dirty="0"/>
              <a:t> </a:t>
            </a:r>
            <a:r>
              <a:rPr lang="en-US" sz="2000" dirty="0" err="1"/>
              <a:t>dece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uslovima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rad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izdvajanje</a:t>
            </a:r>
            <a:r>
              <a:rPr lang="en-US" sz="2000" dirty="0"/>
              <a:t> </a:t>
            </a:r>
            <a:r>
              <a:rPr lang="en-US" sz="2000" dirty="0" err="1"/>
              <a:t>bitnog</a:t>
            </a:r>
            <a:r>
              <a:rPr lang="en-US" sz="2000" dirty="0"/>
              <a:t> </a:t>
            </a:r>
            <a:r>
              <a:rPr lang="en-US" sz="2000" dirty="0" err="1"/>
              <a:t>sadržaja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kojem</a:t>
            </a:r>
            <a:r>
              <a:rPr lang="en-US" sz="2000" dirty="0"/>
              <a:t> </a:t>
            </a:r>
            <a:r>
              <a:rPr lang="en-US" sz="2000" dirty="0" err="1"/>
              <a:t>će</a:t>
            </a:r>
            <a:r>
              <a:rPr lang="en-US" sz="2000" dirty="0"/>
              <a:t> se </a:t>
            </a:r>
            <a:r>
              <a:rPr lang="en-US" sz="2000" dirty="0" err="1"/>
              <a:t>vršiti</a:t>
            </a:r>
            <a:r>
              <a:rPr lang="en-US" sz="2000" dirty="0"/>
              <a:t> </a:t>
            </a:r>
            <a:r>
              <a:rPr lang="en-US" sz="2000" dirty="0" err="1"/>
              <a:t>ostvarivanje</a:t>
            </a:r>
            <a:r>
              <a:rPr lang="en-US" sz="2000" dirty="0"/>
              <a:t> </a:t>
            </a:r>
            <a:r>
              <a:rPr lang="en-US" sz="2000" dirty="0" err="1"/>
              <a:t>zadataka</a:t>
            </a:r>
            <a:r>
              <a:rPr lang="en-US" sz="2000" dirty="0"/>
              <a:t> (</a:t>
            </a:r>
            <a:r>
              <a:rPr lang="en-US" sz="2000" dirty="0" err="1"/>
              <a:t>primera</a:t>
            </a:r>
            <a:r>
              <a:rPr lang="en-US" sz="2000" dirty="0"/>
              <a:t> </a:t>
            </a:r>
            <a:r>
              <a:rPr lang="en-US" sz="2000" dirty="0" err="1"/>
              <a:t>zadataka</a:t>
            </a:r>
            <a:r>
              <a:rPr lang="en-US" sz="20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izbor</a:t>
            </a:r>
            <a:r>
              <a:rPr lang="en-US" sz="2000" dirty="0"/>
              <a:t> </a:t>
            </a:r>
            <a:r>
              <a:rPr lang="en-US" sz="2000" dirty="0" err="1"/>
              <a:t>optimalne</a:t>
            </a:r>
            <a:r>
              <a:rPr lang="en-US" sz="2000" dirty="0"/>
              <a:t> </a:t>
            </a:r>
            <a:r>
              <a:rPr lang="en-US" sz="2000" dirty="0" err="1"/>
              <a:t>strukture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izbor</a:t>
            </a:r>
            <a:r>
              <a:rPr lang="en-US" sz="2000" dirty="0"/>
              <a:t> </a:t>
            </a:r>
            <a:r>
              <a:rPr lang="en-US" sz="2000" dirty="0" err="1"/>
              <a:t>najracionalnije</a:t>
            </a:r>
            <a:r>
              <a:rPr lang="en-US" sz="2000" dirty="0"/>
              <a:t> </a:t>
            </a:r>
            <a:r>
              <a:rPr lang="en-US" sz="2000" dirty="0" err="1"/>
              <a:t>sinteze</a:t>
            </a:r>
            <a:r>
              <a:rPr lang="en-US" sz="2000" dirty="0"/>
              <a:t> </a:t>
            </a:r>
            <a:r>
              <a:rPr lang="en-US" sz="2000" dirty="0" err="1"/>
              <a:t>frontalnog</a:t>
            </a:r>
            <a:r>
              <a:rPr lang="en-US" sz="2000" dirty="0"/>
              <a:t>, </a:t>
            </a:r>
            <a:r>
              <a:rPr lang="en-US" sz="2000" dirty="0" err="1"/>
              <a:t>individualnog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grupnog</a:t>
            </a:r>
            <a:r>
              <a:rPr lang="en-US" sz="2000" dirty="0"/>
              <a:t> </a:t>
            </a:r>
            <a:r>
              <a:rPr lang="en-US" sz="2000" dirty="0" err="1"/>
              <a:t>oblika</a:t>
            </a:r>
            <a:r>
              <a:rPr lang="en-US" sz="2000" dirty="0"/>
              <a:t> </a:t>
            </a:r>
            <a:r>
              <a:rPr lang="en-US" sz="2000" dirty="0" err="1"/>
              <a:t>rada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izbor</a:t>
            </a:r>
            <a:r>
              <a:rPr lang="en-US" sz="2000" dirty="0"/>
              <a:t> </a:t>
            </a:r>
            <a:r>
              <a:rPr lang="en-US" sz="2000" dirty="0" err="1"/>
              <a:t>najracionalnijih</a:t>
            </a:r>
            <a:r>
              <a:rPr lang="en-US" sz="2000" dirty="0"/>
              <a:t> </a:t>
            </a:r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didaktičkih</a:t>
            </a:r>
            <a:r>
              <a:rPr lang="en-US" sz="2000" dirty="0"/>
              <a:t> </a:t>
            </a:r>
            <a:r>
              <a:rPr lang="en-US" sz="2000" dirty="0" err="1"/>
              <a:t>sredstava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primena</a:t>
            </a:r>
            <a:r>
              <a:rPr lang="en-US" sz="2000" dirty="0"/>
              <a:t> </a:t>
            </a:r>
            <a:r>
              <a:rPr lang="en-US" sz="2000" dirty="0" err="1"/>
              <a:t>podsticajnih</a:t>
            </a:r>
            <a:r>
              <a:rPr lang="en-US" sz="2000" dirty="0"/>
              <a:t> </a:t>
            </a:r>
            <a:r>
              <a:rPr lang="en-US" sz="2000" dirty="0" err="1"/>
              <a:t>sredstva</a:t>
            </a:r>
            <a:r>
              <a:rPr lang="en-US" sz="2000" dirty="0"/>
              <a:t>, </a:t>
            </a:r>
            <a:r>
              <a:rPr lang="en-US" sz="2000" dirty="0" err="1"/>
              <a:t>kontrola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evaluacija</a:t>
            </a:r>
            <a:r>
              <a:rPr lang="en-US" sz="2000" dirty="0"/>
              <a:t> </a:t>
            </a:r>
            <a:r>
              <a:rPr lang="en-US" sz="2000" dirty="0" err="1"/>
              <a:t>matematičkih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izbor</a:t>
            </a:r>
            <a:r>
              <a:rPr lang="en-US" sz="2000" dirty="0"/>
              <a:t> </a:t>
            </a:r>
            <a:r>
              <a:rPr lang="en-US" sz="2000" dirty="0" err="1"/>
              <a:t>optimalnih</a:t>
            </a:r>
            <a:r>
              <a:rPr lang="en-US" sz="2000" dirty="0"/>
              <a:t> </a:t>
            </a:r>
            <a:r>
              <a:rPr lang="en-US" sz="2000" dirty="0" err="1"/>
              <a:t>uslova</a:t>
            </a:r>
            <a:r>
              <a:rPr lang="en-US" sz="2000" dirty="0"/>
              <a:t> (</a:t>
            </a:r>
            <a:r>
              <a:rPr lang="en-US" sz="2000" dirty="0" err="1"/>
              <a:t>objekata</a:t>
            </a:r>
            <a:r>
              <a:rPr lang="en-US" sz="2000" dirty="0"/>
              <a:t>) </a:t>
            </a:r>
            <a:r>
              <a:rPr lang="en-US" sz="2000" dirty="0" err="1"/>
              <a:t>rada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izbor</a:t>
            </a:r>
            <a:r>
              <a:rPr lang="en-US" sz="2000" dirty="0"/>
              <a:t> </a:t>
            </a:r>
            <a:r>
              <a:rPr lang="en-US" sz="2000" dirty="0" err="1"/>
              <a:t>optimalnog</a:t>
            </a:r>
            <a:r>
              <a:rPr lang="en-US" sz="2000" dirty="0"/>
              <a:t> </a:t>
            </a:r>
            <a:r>
              <a:rPr lang="en-US" sz="2000" dirty="0" err="1"/>
              <a:t>vremena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rad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94609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52400" y="914400"/>
            <a:ext cx="6319684" cy="64008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FF33CC"/>
                </a:solidFill>
              </a:rPr>
              <a:t>Planiranje matematičkih aktivnosti 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7432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Poznavanje</a:t>
            </a:r>
            <a:r>
              <a:rPr lang="en-US" sz="2400" dirty="0"/>
              <a:t> </a:t>
            </a:r>
            <a:r>
              <a:rPr lang="en-US" sz="2400" dirty="0" err="1"/>
              <a:t>ovih</a:t>
            </a:r>
            <a:r>
              <a:rPr lang="en-US" sz="2400" dirty="0"/>
              <a:t> </a:t>
            </a:r>
            <a:r>
              <a:rPr lang="en-US" sz="2400" dirty="0" err="1"/>
              <a:t>kriterijuma</a:t>
            </a:r>
            <a:r>
              <a:rPr lang="en-US" sz="2400" dirty="0"/>
              <a:t> </a:t>
            </a:r>
            <a:r>
              <a:rPr lang="en-US" sz="2400" dirty="0" err="1"/>
              <a:t>pomaže</a:t>
            </a:r>
            <a:r>
              <a:rPr lang="en-US" sz="2400" dirty="0"/>
              <a:t> </a:t>
            </a:r>
            <a:r>
              <a:rPr lang="en-US" sz="2400" dirty="0" err="1"/>
              <a:t>vaspitačima</a:t>
            </a:r>
            <a:r>
              <a:rPr lang="en-US" sz="2400" dirty="0"/>
              <a:t> da u </a:t>
            </a:r>
            <a:r>
              <a:rPr lang="en-US" sz="2400" dirty="0" err="1"/>
              <a:t>praksi</a:t>
            </a:r>
            <a:r>
              <a:rPr lang="en-US" sz="2400" dirty="0"/>
              <a:t> </a:t>
            </a:r>
            <a:r>
              <a:rPr lang="en-US" sz="2400" dirty="0" err="1"/>
              <a:t>izdvoje</a:t>
            </a:r>
            <a:r>
              <a:rPr lang="en-US" sz="2400" dirty="0"/>
              <a:t> ono </a:t>
            </a:r>
            <a:r>
              <a:rPr lang="en-US" sz="2400" dirty="0" err="1"/>
              <a:t>što</a:t>
            </a:r>
            <a:r>
              <a:rPr lang="en-US" sz="2400" dirty="0"/>
              <a:t> je </a:t>
            </a:r>
            <a:r>
              <a:rPr lang="en-US" sz="2400" dirty="0" err="1"/>
              <a:t>suštinsko</a:t>
            </a:r>
            <a:r>
              <a:rPr lang="en-US" sz="2400" dirty="0"/>
              <a:t> u </a:t>
            </a:r>
            <a:r>
              <a:rPr lang="en-US" sz="2400" dirty="0" err="1"/>
              <a:t>matematičkim</a:t>
            </a:r>
            <a:r>
              <a:rPr lang="en-US" sz="2400" dirty="0"/>
              <a:t> </a:t>
            </a:r>
            <a:r>
              <a:rPr lang="en-US" sz="2400" dirty="0" err="1"/>
              <a:t>aktivnostima</a:t>
            </a:r>
            <a:r>
              <a:rPr lang="en-US" sz="2400" dirty="0"/>
              <a:t> </a:t>
            </a:r>
            <a:r>
              <a:rPr lang="en-US" sz="2400" dirty="0" err="1"/>
              <a:t>dece</a:t>
            </a:r>
            <a:r>
              <a:rPr lang="en-US" sz="2400" dirty="0"/>
              <a:t>, a to je </a:t>
            </a:r>
            <a:r>
              <a:rPr lang="en-US" sz="2400" dirty="0" err="1"/>
              <a:t>uslov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postizanje</a:t>
            </a:r>
            <a:r>
              <a:rPr lang="en-US" sz="2400" dirty="0"/>
              <a:t> </a:t>
            </a:r>
            <a:r>
              <a:rPr lang="en-US" sz="2400" dirty="0" err="1"/>
              <a:t>optimalnih</a:t>
            </a:r>
            <a:r>
              <a:rPr lang="en-US" sz="2400" dirty="0"/>
              <a:t> </a:t>
            </a:r>
            <a:r>
              <a:rPr lang="en-US" sz="2400" dirty="0" err="1"/>
              <a:t>rezultata</a:t>
            </a:r>
            <a:r>
              <a:rPr lang="en-US" sz="2400" dirty="0"/>
              <a:t>. </a:t>
            </a:r>
            <a:endParaRPr lang="sr-Latn-RS" sz="2400" dirty="0"/>
          </a:p>
          <a:p>
            <a:pPr algn="just"/>
            <a:endParaRPr lang="en-US" sz="2400" dirty="0"/>
          </a:p>
          <a:p>
            <a:pPr algn="just"/>
            <a:r>
              <a:rPr lang="sr-Latn-RS" sz="2400" dirty="0"/>
              <a:t>Put do </a:t>
            </a:r>
            <a:r>
              <a:rPr lang="en-US" sz="2400" dirty="0" err="1"/>
              <a:t>najracionalnijeg</a:t>
            </a:r>
            <a:r>
              <a:rPr lang="en-US" sz="2400" dirty="0"/>
              <a:t> </a:t>
            </a:r>
            <a:r>
              <a:rPr lang="en-US" sz="2400" dirty="0" err="1"/>
              <a:t>rešenja</a:t>
            </a:r>
            <a:r>
              <a:rPr lang="en-US" sz="2400" dirty="0"/>
              <a:t> </a:t>
            </a:r>
            <a:r>
              <a:rPr lang="en-US" sz="2400" dirty="0" err="1"/>
              <a:t>nekog</a:t>
            </a:r>
            <a:r>
              <a:rPr lang="en-US" sz="2400" dirty="0"/>
              <a:t> </a:t>
            </a:r>
            <a:r>
              <a:rPr lang="en-US" sz="2400" dirty="0" err="1"/>
              <a:t>pedagoškog</a:t>
            </a:r>
            <a:r>
              <a:rPr lang="en-US" sz="2400" dirty="0"/>
              <a:t> </a:t>
            </a:r>
            <a:r>
              <a:rPr lang="en-US" sz="2400" dirty="0" err="1"/>
              <a:t>zadatka</a:t>
            </a:r>
            <a:r>
              <a:rPr lang="sr-Latn-RS" sz="2400" dirty="0"/>
              <a:t> </a:t>
            </a:r>
            <a:r>
              <a:rPr lang="en-US" sz="2400" dirty="0" err="1"/>
              <a:t>podrazumeva</a:t>
            </a:r>
            <a:r>
              <a:rPr lang="en-US" sz="2400" dirty="0"/>
              <a:t> </a:t>
            </a:r>
            <a:r>
              <a:rPr lang="en-US" sz="2400" dirty="0" err="1"/>
              <a:t>odricanje</a:t>
            </a:r>
            <a:r>
              <a:rPr lang="en-US" sz="2400" dirty="0"/>
              <a:t> od </a:t>
            </a:r>
            <a:r>
              <a:rPr lang="en-US" sz="2400" dirty="0" err="1"/>
              <a:t>šablona</a:t>
            </a:r>
            <a:r>
              <a:rPr lang="en-US" sz="2400" dirty="0"/>
              <a:t>, </a:t>
            </a:r>
            <a:r>
              <a:rPr lang="en-US" sz="2400" dirty="0" err="1"/>
              <a:t>ustaljenih</a:t>
            </a:r>
            <a:r>
              <a:rPr lang="en-US" sz="2400" dirty="0"/>
              <a:t> </a:t>
            </a:r>
            <a:r>
              <a:rPr lang="en-US" sz="2400" dirty="0" err="1"/>
              <a:t>obrazaca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traži</a:t>
            </a:r>
            <a:r>
              <a:rPr lang="en-US" sz="2400" dirty="0"/>
              <a:t> </a:t>
            </a:r>
            <a:r>
              <a:rPr lang="en-US" sz="2400" dirty="0" err="1"/>
              <a:t>stvaralački</a:t>
            </a:r>
            <a:r>
              <a:rPr lang="en-US" sz="2400" dirty="0"/>
              <a:t> </a:t>
            </a:r>
            <a:r>
              <a:rPr lang="en-US" sz="2400" dirty="0" err="1"/>
              <a:t>pristup</a:t>
            </a:r>
            <a:r>
              <a:rPr lang="en-US" sz="2400" dirty="0"/>
              <a:t> </a:t>
            </a:r>
            <a:r>
              <a:rPr lang="en-US" sz="2400" dirty="0" err="1"/>
              <a:t>zadatku</a:t>
            </a:r>
            <a:r>
              <a:rPr lang="en-US" sz="2400" dirty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226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FF0000"/>
                </a:solidFill>
              </a:rPr>
              <a:t>Klasifikacija m</a:t>
            </a:r>
            <a:r>
              <a:rPr lang="it-IT" dirty="0">
                <a:solidFill>
                  <a:srgbClr val="FF0000"/>
                </a:solidFill>
              </a:rPr>
              <a:t>etod</a:t>
            </a:r>
            <a:r>
              <a:rPr lang="sr-Latn-RS" dirty="0">
                <a:solidFill>
                  <a:srgbClr val="FF0000"/>
                </a:solidFill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rada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57200" y="2318406"/>
            <a:ext cx="792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Klasifikacija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sr-Latn-R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metoda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prema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izvoru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saznanja</a:t>
            </a:r>
            <a:endParaRPr lang="en-US" alt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81422997"/>
              </p:ext>
            </p:extLst>
          </p:nvPr>
        </p:nvGraphicFramePr>
        <p:xfrm>
          <a:off x="-152400" y="2743200"/>
          <a:ext cx="8691562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859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FF0000"/>
                </a:solidFill>
              </a:rPr>
              <a:t>Klasifikacija m</a:t>
            </a:r>
            <a:r>
              <a:rPr lang="it-IT" dirty="0">
                <a:solidFill>
                  <a:srgbClr val="FF0000"/>
                </a:solidFill>
              </a:rPr>
              <a:t>etod</a:t>
            </a:r>
            <a:r>
              <a:rPr lang="sr-Latn-RS" dirty="0">
                <a:solidFill>
                  <a:srgbClr val="FF0000"/>
                </a:solidFill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rada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04800" y="2221638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Klasifikacija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sr-Latn-R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metoda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prema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sr-Latn-R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stepenu angažovanja dece i vaspitača</a:t>
            </a:r>
            <a:endParaRPr lang="en-US" alt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71208317"/>
              </p:ext>
            </p:extLst>
          </p:nvPr>
        </p:nvGraphicFramePr>
        <p:xfrm>
          <a:off x="19665" y="2984090"/>
          <a:ext cx="8991600" cy="3873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998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34413" y="3124200"/>
            <a:ext cx="38100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OBLICI RADA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0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09800"/>
            <a:ext cx="660264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33CC33"/>
                </a:solidFill>
              </a:rPr>
              <a:t>Oblici</a:t>
            </a:r>
            <a:r>
              <a:rPr lang="en-US" sz="2400" b="1" dirty="0">
                <a:solidFill>
                  <a:srgbClr val="33CC33"/>
                </a:solidFill>
              </a:rPr>
              <a:t> </a:t>
            </a:r>
            <a:r>
              <a:rPr lang="en-US" sz="2400" b="1" dirty="0" err="1">
                <a:solidFill>
                  <a:srgbClr val="33CC33"/>
                </a:solidFill>
              </a:rPr>
              <a:t>rada</a:t>
            </a:r>
            <a:r>
              <a:rPr lang="en-US" sz="2400" b="1" dirty="0">
                <a:solidFill>
                  <a:srgbClr val="33CC33"/>
                </a:solidFill>
              </a:rPr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socijalne</a:t>
            </a:r>
            <a:r>
              <a:rPr lang="en-US" sz="2400" dirty="0"/>
              <a:t> </a:t>
            </a:r>
            <a:r>
              <a:rPr lang="en-US" sz="2400" dirty="0" err="1"/>
              <a:t>interakcije</a:t>
            </a:r>
            <a:r>
              <a:rPr lang="en-US" sz="2400" dirty="0"/>
              <a:t> </a:t>
            </a:r>
            <a:r>
              <a:rPr lang="en-US" sz="2400" dirty="0" err="1"/>
              <a:t>dece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vaspitača</a:t>
            </a:r>
            <a:r>
              <a:rPr lang="en-US" sz="2400" dirty="0"/>
              <a:t>. </a:t>
            </a:r>
            <a:endParaRPr lang="sr-Latn-RS" sz="2400" dirty="0"/>
          </a:p>
          <a:p>
            <a:endParaRPr lang="sr-Latn-RS" sz="2400" dirty="0"/>
          </a:p>
          <a:p>
            <a:r>
              <a:rPr lang="en-US" sz="2400" dirty="0" err="1"/>
              <a:t>Najčešći</a:t>
            </a:r>
            <a:r>
              <a:rPr lang="sr-Latn-RS" sz="2400" dirty="0"/>
              <a:t> </a:t>
            </a:r>
            <a:r>
              <a:rPr lang="en-US" sz="2400" dirty="0" err="1"/>
              <a:t>oblici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:</a:t>
            </a:r>
            <a:endParaRPr lang="sr-Latn-R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33CC33"/>
                </a:solidFill>
              </a:rPr>
              <a:t>frontalni</a:t>
            </a:r>
            <a:r>
              <a:rPr lang="en-US" sz="2400" b="1" dirty="0">
                <a:solidFill>
                  <a:srgbClr val="33CC33"/>
                </a:solidFill>
              </a:rPr>
              <a:t> (</a:t>
            </a:r>
            <a:r>
              <a:rPr lang="en-US" sz="2400" b="1" dirty="0" err="1">
                <a:solidFill>
                  <a:srgbClr val="33CC33"/>
                </a:solidFill>
              </a:rPr>
              <a:t>kolektivni</a:t>
            </a:r>
            <a:r>
              <a:rPr lang="en-US" sz="2400" b="1" dirty="0">
                <a:solidFill>
                  <a:srgbClr val="33CC33"/>
                </a:solidFill>
              </a:rPr>
              <a:t>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33CC33"/>
                </a:solidFill>
              </a:rPr>
              <a:t>grupni</a:t>
            </a:r>
            <a:r>
              <a:rPr lang="en-US" sz="2400" b="1" dirty="0">
                <a:solidFill>
                  <a:srgbClr val="33CC33"/>
                </a:solidFill>
              </a:rPr>
              <a:t> (</a:t>
            </a:r>
            <a:r>
              <a:rPr lang="en-US" sz="2400" b="1" dirty="0" err="1">
                <a:solidFill>
                  <a:srgbClr val="33CC33"/>
                </a:solidFill>
              </a:rPr>
              <a:t>timski</a:t>
            </a:r>
            <a:r>
              <a:rPr lang="en-US" sz="2400" b="1" dirty="0">
                <a:solidFill>
                  <a:srgbClr val="33CC33"/>
                </a:solidFill>
              </a:rPr>
              <a:t>)</a:t>
            </a:r>
            <a:r>
              <a:rPr lang="sr-Latn-RS" sz="2400" b="1" dirty="0">
                <a:solidFill>
                  <a:srgbClr val="33CC33"/>
                </a:solidFill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b="1" dirty="0">
                <a:solidFill>
                  <a:srgbClr val="33CC33"/>
                </a:solidFill>
              </a:rPr>
              <a:t>rad u paru i</a:t>
            </a:r>
            <a:endParaRPr lang="en-US" sz="2400" b="1" dirty="0">
              <a:solidFill>
                <a:srgbClr val="33CC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33CC33"/>
                </a:solidFill>
              </a:rPr>
              <a:t>pojedinačni</a:t>
            </a:r>
            <a:r>
              <a:rPr lang="en-US" sz="2400" b="1" dirty="0">
                <a:solidFill>
                  <a:srgbClr val="33CC33"/>
                </a:solidFill>
              </a:rPr>
              <a:t> (</a:t>
            </a:r>
            <a:r>
              <a:rPr lang="en-US" sz="2400" b="1" dirty="0" err="1">
                <a:solidFill>
                  <a:srgbClr val="33CC33"/>
                </a:solidFill>
              </a:rPr>
              <a:t>individualni</a:t>
            </a:r>
            <a:r>
              <a:rPr lang="en-US" sz="2400" b="1" dirty="0">
                <a:solidFill>
                  <a:srgbClr val="33CC33"/>
                </a:solidFill>
              </a:rPr>
              <a:t>).</a:t>
            </a:r>
          </a:p>
          <a:p>
            <a:r>
              <a:rPr lang="en-US" sz="2400" dirty="0"/>
              <a:t>
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52400" y="838200"/>
            <a:ext cx="4114800" cy="64008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33CC33"/>
                </a:solidFill>
              </a:rPr>
              <a:t>Oblici rada</a:t>
            </a:r>
            <a:endParaRPr lang="en-US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0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36871" y="3124200"/>
            <a:ext cx="5791200" cy="8683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DIDAKTIČKA SREDSTVA I MATERIJALI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81000" y="233203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sr-Latn-R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Didaktička s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redstva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Latn-R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materijali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koj</a:t>
            </a:r>
            <a:r>
              <a:rPr kumimoji="0" lang="sr-Latn-R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koriste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organizaciji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Latn-R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realizaciji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aktivnosti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decom</a:t>
            </a:r>
            <a:r>
              <a:rPr kumimoji="0" lang="sr-Cyrl-R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Pomagala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sr-Latn-R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tabla, aplikator,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improvizovana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pozornica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Instrumenti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sr-Latn-R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metar, štoperica,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terazije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Uređaji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(audio, video,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</a:t>
            </a:r>
            <a:r>
              <a:rPr kumimoji="0" lang="sr-Latn-R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čunari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...)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Materijali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Specijalizovana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didaktička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sredstva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94034" y="838200"/>
            <a:ext cx="5410200" cy="64008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>
                <a:solidFill>
                  <a:srgbClr val="9966FF"/>
                </a:solidFill>
              </a:rPr>
              <a:t>Didaktičk</a:t>
            </a:r>
            <a:r>
              <a:rPr lang="sr-Cyrl-RS" dirty="0">
                <a:solidFill>
                  <a:srgbClr val="9966FF"/>
                </a:solidFill>
              </a:rPr>
              <a:t>а </a:t>
            </a:r>
            <a:r>
              <a:rPr lang="sr-Latn-RS" dirty="0">
                <a:solidFill>
                  <a:srgbClr val="9966FF"/>
                </a:solidFill>
              </a:rPr>
              <a:t>sredstva i materijali</a:t>
            </a:r>
            <a:endParaRPr lang="en-US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63674"/>
      </p:ext>
    </p:extLst>
  </p:cSld>
  <p:clrMapOvr>
    <a:masterClrMapping/>
  </p:clrMapOvr>
</p:sld>
</file>

<file path=ppt/theme/theme1.xml><?xml version="1.0" encoding="utf-8"?>
<a:theme xmlns:a="http://schemas.openxmlformats.org/drawingml/2006/main" name="SH_radial_light_grey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_radial_light_grey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38A293E-133B-4C22-82C7-6677C36D0BF9}">
  <we:reference id="wa104379177" version="1.0.0.1" store="en-US" storeType="OMEX"/>
  <we:alternateReferences>
    <we:reference id="wa104379177" version="1.0.0.1" store="wa10437917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SH_radial_light_grey</Template>
  <TotalTime>4438</TotalTime>
  <Words>1580</Words>
  <Application>Microsoft Office PowerPoint</Application>
  <PresentationFormat>On-screen Show (4:3)</PresentationFormat>
  <Paragraphs>235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SH_radial_light_grey</vt:lpstr>
      <vt:lpstr>1_SH_radial_light_grey</vt:lpstr>
      <vt:lpstr>PowerPoint Presentation</vt:lpstr>
      <vt:lpstr>3. METODE RADA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SlideHunter</dc:creator>
  <cp:lastModifiedBy>Dusan Kostic</cp:lastModifiedBy>
  <cp:revision>134</cp:revision>
  <dcterms:created xsi:type="dcterms:W3CDTF">2013-08-12T05:24:51Z</dcterms:created>
  <dcterms:modified xsi:type="dcterms:W3CDTF">2020-03-12T07:27:45Z</dcterms:modified>
</cp:coreProperties>
</file>