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69" r:id="rId16"/>
    <p:sldId id="270" r:id="rId17"/>
    <p:sldId id="271" r:id="rId18"/>
    <p:sldId id="272" r:id="rId19"/>
    <p:sldId id="273" r:id="rId20"/>
    <p:sldId id="274" r:id="rId21"/>
    <p:sldId id="275" r:id="rId22"/>
    <p:sldId id="276" r:id="rId23"/>
    <p:sldId id="279"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A97FEB6-0507-4960-B57F-A50BFDD0D1CF}" type="datetimeFigureOut">
              <a:rPr lang="en-US" smtClean="0"/>
              <a:t>4/4/2018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B30D1B3-99B9-4470-9928-50C16CD19E95}"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7FEB6-0507-4960-B57F-A50BFDD0D1CF}"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7FEB6-0507-4960-B57F-A50BFDD0D1CF}"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7FEB6-0507-4960-B57F-A50BFDD0D1CF}"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A97FEB6-0507-4960-B57F-A50BFDD0D1CF}"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B30D1B3-99B9-4470-9928-50C16CD19E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97FEB6-0507-4960-B57F-A50BFDD0D1CF}"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97FEB6-0507-4960-B57F-A50BFDD0D1CF}"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A97FEB6-0507-4960-B57F-A50BFDD0D1CF}"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7FEB6-0507-4960-B57F-A50BFDD0D1CF}"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97FEB6-0507-4960-B57F-A50BFDD0D1CF}"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A97FEB6-0507-4960-B57F-A50BFDD0D1CF}"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0D1B3-99B9-4470-9928-50C16CD19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A97FEB6-0507-4960-B57F-A50BFDD0D1CF}" type="datetimeFigureOut">
              <a:rPr lang="en-US" smtClean="0"/>
              <a:t>4/4/2018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30D1B3-99B9-4470-9928-50C16CD19E9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04864"/>
            <a:ext cx="8229600" cy="1211560"/>
          </a:xfrm>
        </p:spPr>
        <p:txBody>
          <a:bodyPr>
            <a:normAutofit/>
          </a:bodyPr>
          <a:lstStyle/>
          <a:p>
            <a:r>
              <a:rPr lang="sr-Cyrl-RS" sz="7200" dirty="0">
                <a:solidFill>
                  <a:schemeClr val="tx1"/>
                </a:solidFill>
                <a:latin typeface="Times New Roman" pitchFamily="18" charset="0"/>
                <a:cs typeface="Times New Roman" pitchFamily="18" charset="0"/>
              </a:rPr>
              <a:t>Методе рада</a:t>
            </a:r>
            <a:endParaRPr lang="en-US" sz="72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180528" y="5713014"/>
            <a:ext cx="2912368" cy="863210"/>
          </a:xfrm>
        </p:spPr>
        <p:txBody>
          <a:bodyPr>
            <a:noAutofit/>
          </a:bodyPr>
          <a:lstStyle/>
          <a:p>
            <a:r>
              <a:rPr lang="sr-Cyrl-RS" sz="2000" dirty="0"/>
              <a:t>Професор:</a:t>
            </a:r>
          </a:p>
          <a:p>
            <a:r>
              <a:rPr lang="sr-Cyrl-RS" sz="2000" dirty="0"/>
              <a:t>Валентина Костић</a:t>
            </a:r>
            <a:endParaRPr lang="en-US" sz="2000" dirty="0"/>
          </a:p>
        </p:txBody>
      </p:sp>
      <p:sp>
        <p:nvSpPr>
          <p:cNvPr id="6" name="TextBox 5"/>
          <p:cNvSpPr txBox="1"/>
          <p:nvPr/>
        </p:nvSpPr>
        <p:spPr>
          <a:xfrm>
            <a:off x="5533849" y="5550188"/>
            <a:ext cx="3358631" cy="1015663"/>
          </a:xfrm>
          <a:prstGeom prst="rect">
            <a:avLst/>
          </a:prstGeom>
          <a:noFill/>
        </p:spPr>
        <p:txBody>
          <a:bodyPr wrap="square" rtlCol="0">
            <a:spAutoFit/>
          </a:bodyPr>
          <a:lstStyle/>
          <a:p>
            <a:r>
              <a:rPr lang="sr-Cyrl-RS" sz="2000" dirty="0"/>
              <a:t>Студенти:</a:t>
            </a:r>
          </a:p>
          <a:p>
            <a:r>
              <a:rPr lang="sr-Cyrl-RS" sz="2000" dirty="0"/>
              <a:t>Александра Христов</a:t>
            </a:r>
          </a:p>
          <a:p>
            <a:r>
              <a:rPr lang="sr-Cyrl-RS" sz="2000" dirty="0"/>
              <a:t>Александра Веселиновић</a:t>
            </a:r>
            <a:endParaRPr lang="en-US" sz="2000" dirty="0"/>
          </a:p>
        </p:txBody>
      </p:sp>
    </p:spTree>
    <p:extLst>
      <p:ext uri="{BB962C8B-B14F-4D97-AF65-F5344CB8AC3E}">
        <p14:creationId xmlns:p14="http://schemas.microsoft.com/office/powerpoint/2010/main" val="39105924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ndra\Desktop\ana\1br1-20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500" y="346113"/>
            <a:ext cx="3107993" cy="531513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ndra\Desktop\ana\1br1-2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76672"/>
            <a:ext cx="302433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098"/>
                                        </p:tgtEl>
                                        <p:attrNameLst>
                                          <p:attrName>r</p:attrName>
                                        </p:attrNameLst>
                                      </p:cBhvr>
                                    </p:animRot>
                                    <p:animRot by="-240000">
                                      <p:cBhvr>
                                        <p:cTn id="7" dur="200" fill="hold">
                                          <p:stCondLst>
                                            <p:cond delay="200"/>
                                          </p:stCondLst>
                                        </p:cTn>
                                        <p:tgtEl>
                                          <p:spTgt spid="4098"/>
                                        </p:tgtEl>
                                        <p:attrNameLst>
                                          <p:attrName>r</p:attrName>
                                        </p:attrNameLst>
                                      </p:cBhvr>
                                    </p:animRot>
                                    <p:animRot by="240000">
                                      <p:cBhvr>
                                        <p:cTn id="8" dur="200" fill="hold">
                                          <p:stCondLst>
                                            <p:cond delay="400"/>
                                          </p:stCondLst>
                                        </p:cTn>
                                        <p:tgtEl>
                                          <p:spTgt spid="4098"/>
                                        </p:tgtEl>
                                        <p:attrNameLst>
                                          <p:attrName>r</p:attrName>
                                        </p:attrNameLst>
                                      </p:cBhvr>
                                    </p:animRot>
                                    <p:animRot by="-240000">
                                      <p:cBhvr>
                                        <p:cTn id="9" dur="200" fill="hold">
                                          <p:stCondLst>
                                            <p:cond delay="600"/>
                                          </p:stCondLst>
                                        </p:cTn>
                                        <p:tgtEl>
                                          <p:spTgt spid="4098"/>
                                        </p:tgtEl>
                                        <p:attrNameLst>
                                          <p:attrName>r</p:attrName>
                                        </p:attrNameLst>
                                      </p:cBhvr>
                                    </p:animRot>
                                    <p:animRot by="120000">
                                      <p:cBhvr>
                                        <p:cTn id="10" dur="200" fill="hold">
                                          <p:stCondLst>
                                            <p:cond delay="800"/>
                                          </p:stCondLst>
                                        </p:cTn>
                                        <p:tgtEl>
                                          <p:spTgt spid="409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099"/>
                                        </p:tgtEl>
                                        <p:attrNameLst>
                                          <p:attrName>r</p:attrName>
                                        </p:attrNameLst>
                                      </p:cBhvr>
                                    </p:animRot>
                                    <p:animRot by="-240000">
                                      <p:cBhvr>
                                        <p:cTn id="15" dur="200" fill="hold">
                                          <p:stCondLst>
                                            <p:cond delay="200"/>
                                          </p:stCondLst>
                                        </p:cTn>
                                        <p:tgtEl>
                                          <p:spTgt spid="4099"/>
                                        </p:tgtEl>
                                        <p:attrNameLst>
                                          <p:attrName>r</p:attrName>
                                        </p:attrNameLst>
                                      </p:cBhvr>
                                    </p:animRot>
                                    <p:animRot by="240000">
                                      <p:cBhvr>
                                        <p:cTn id="16" dur="200" fill="hold">
                                          <p:stCondLst>
                                            <p:cond delay="400"/>
                                          </p:stCondLst>
                                        </p:cTn>
                                        <p:tgtEl>
                                          <p:spTgt spid="4099"/>
                                        </p:tgtEl>
                                        <p:attrNameLst>
                                          <p:attrName>r</p:attrName>
                                        </p:attrNameLst>
                                      </p:cBhvr>
                                    </p:animRot>
                                    <p:animRot by="-240000">
                                      <p:cBhvr>
                                        <p:cTn id="17" dur="200" fill="hold">
                                          <p:stCondLst>
                                            <p:cond delay="600"/>
                                          </p:stCondLst>
                                        </p:cTn>
                                        <p:tgtEl>
                                          <p:spTgt spid="4099"/>
                                        </p:tgtEl>
                                        <p:attrNameLst>
                                          <p:attrName>r</p:attrName>
                                        </p:attrNameLst>
                                      </p:cBhvr>
                                    </p:animRot>
                                    <p:animRot by="120000">
                                      <p:cBhvr>
                                        <p:cTn id="18" dur="200" fill="hold">
                                          <p:stCondLst>
                                            <p:cond delay="800"/>
                                          </p:stCondLst>
                                        </p:cTn>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813" y="1149456"/>
            <a:ext cx="8640960" cy="4893647"/>
          </a:xfrm>
          <a:prstGeom prst="rect">
            <a:avLst/>
          </a:prstGeom>
          <a:noFill/>
        </p:spPr>
        <p:txBody>
          <a:bodyPr wrap="square" rtlCol="0">
            <a:spAutoFit/>
          </a:bodyPr>
          <a:lstStyle/>
          <a:p>
            <a:r>
              <a:rPr lang="sr-Cyrl-RS" sz="2400" b="1" dirty="0">
                <a:solidFill>
                  <a:schemeClr val="bg1"/>
                </a:solidFill>
                <a:latin typeface="Times New Roman" pitchFamily="18" charset="0"/>
                <a:cs typeface="Times New Roman" pitchFamily="18" charset="0"/>
              </a:rPr>
              <a:t>Метода разговора </a:t>
            </a:r>
            <a:r>
              <a:rPr lang="sr-Cyrl-RS" sz="2400" dirty="0">
                <a:latin typeface="Times New Roman" pitchFamily="18" charset="0"/>
                <a:cs typeface="Times New Roman" pitchFamily="18" charset="0"/>
              </a:rPr>
              <a:t>подразумева вођење разговора са децом у циљу подстицања на размишљање. Добро постављена питања и примедбе изазивају код деце већу концентрацију и пажњу, а закључивање деце је усмерено у жељеном правцу. Питања која васпитач упућује деци, захтевају откривање скривеног, тражење непознатог, разјашњавање нејасног, исправљање погрешног, откривање другог начина и пута, решавања проблема итд. Није добро ако питања сугеришу одговор и од деце траже мало или нимало умни напор. Она морају бити кратка,јасна, прецизна, упућена свима и постављана онда када је пажња обезбеђена. Децу у току одговора не треба прекидати, већ их пустити да кажу шта желе, а затим, ако је потребно васпитач исправља нетачан одговор и саопштава тачан у најкраћем облику.</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1380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ndra\Desktop\ana\10.137 vuk kolumn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9050"/>
            <a:ext cx="7620000"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484784"/>
            <a:ext cx="7056784" cy="3416320"/>
          </a:xfrm>
          <a:prstGeom prst="rect">
            <a:avLst/>
          </a:prstGeom>
          <a:noFill/>
        </p:spPr>
        <p:txBody>
          <a:bodyPr wrap="square" rtlCol="0">
            <a:spAutoFit/>
          </a:bodyPr>
          <a:lstStyle/>
          <a:p>
            <a:r>
              <a:rPr lang="sr-Cyrl-RS" sz="2400" b="1" dirty="0">
                <a:solidFill>
                  <a:schemeClr val="bg1"/>
                </a:solidFill>
                <a:latin typeface="Times New Roman" pitchFamily="18" charset="0"/>
                <a:cs typeface="Times New Roman" pitchFamily="18" charset="0"/>
              </a:rPr>
              <a:t>Метода решавања проблема </a:t>
            </a:r>
            <a:r>
              <a:rPr lang="sr-Cyrl-RS" sz="2400" dirty="0">
                <a:latin typeface="Times New Roman" pitchFamily="18" charset="0"/>
                <a:cs typeface="Times New Roman" pitchFamily="18" charset="0"/>
              </a:rPr>
              <a:t>спада у методе које највише стимулишу дечји развој. Дете се ставља у проблемску ситуацију која га тера да открива путеве и начине решавања проблема. На тај начин деца покушавају да математички и логички размишљају и изграђују сопствене путеве и моделе које примењују у сличнм ситуацијама. Кроз те активности дете развија мишљење, расуђивање, закључивање, машту и друге мисаоне операције.</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228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andra\Desktop\ana\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85875"/>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014338"/>
            <a:ext cx="8748464" cy="2308324"/>
          </a:xfrm>
          <a:prstGeom prst="rect">
            <a:avLst/>
          </a:prstGeom>
          <a:noFill/>
        </p:spPr>
        <p:txBody>
          <a:bodyPr wrap="square" rtlCol="0">
            <a:spAutoFit/>
          </a:bodyPr>
          <a:lstStyle/>
          <a:p>
            <a:r>
              <a:rPr lang="sr-Cyrl-RS" sz="2400" b="1" dirty="0">
                <a:solidFill>
                  <a:schemeClr val="bg1"/>
                </a:solidFill>
              </a:rPr>
              <a:t>Проналазачка метода</a:t>
            </a:r>
            <a:r>
              <a:rPr lang="sr-Cyrl-RS" sz="2400" dirty="0"/>
              <a:t> је такав начин рада са децом где садржај активности изазива код деце емоције за проналажење нових или сличних сазнања. На пример, од деце се захтева да допуне, да цртају оно што недостаје, да реше лавиринт, загонетку, да пронађу логичке блокове исте дебљине, величине, боје, материјала и облика...</a:t>
            </a:r>
            <a:endParaRPr lang="en-US" sz="2400" dirty="0"/>
          </a:p>
        </p:txBody>
      </p:sp>
    </p:spTree>
    <p:extLst>
      <p:ext uri="{BB962C8B-B14F-4D97-AF65-F5344CB8AC3E}">
        <p14:creationId xmlns:p14="http://schemas.microsoft.com/office/powerpoint/2010/main" val="137367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ndra\Desktop\ana\k-8tDdXEF-4m_PCyoRU7-scCuYJ3HSXQ1PfgffUL8Bp7DMtn_bG32ICTDCvficssHVY=h9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54" y="764704"/>
            <a:ext cx="7824192" cy="48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7170"/>
                                        </p:tgtEl>
                                      </p:cBhvr>
                                    </p:animEffect>
                                    <p:anim calcmode="lin" valueType="num">
                                      <p:cBhvr>
                                        <p:cTn id="7" dur="2000"/>
                                        <p:tgtEl>
                                          <p:spTgt spid="717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170"/>
                                        </p:tgtEl>
                                        <p:attrNameLst>
                                          <p:attrName>ppt_h</p:attrName>
                                        </p:attrNameLst>
                                      </p:cBhvr>
                                      <p:tavLst>
                                        <p:tav tm="0">
                                          <p:val>
                                            <p:strVal val="ppt_h"/>
                                          </p:val>
                                        </p:tav>
                                        <p:tav tm="100000">
                                          <p:val>
                                            <p:strVal val="ppt_h"/>
                                          </p:val>
                                        </p:tav>
                                      </p:tavLst>
                                    </p:anim>
                                    <p:set>
                                      <p:cBhvr>
                                        <p:cTn id="9" dur="1" fill="hold">
                                          <p:stCondLst>
                                            <p:cond delay="1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ndra\Desktop\ana\29fe48774b53d326787a26ee405647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6672"/>
            <a:ext cx="522840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6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0"/>
            <a:ext cx="7848872" cy="6740307"/>
          </a:xfrm>
          <a:prstGeom prst="rect">
            <a:avLst/>
          </a:prstGeom>
          <a:noFill/>
        </p:spPr>
        <p:txBody>
          <a:bodyPr wrap="square" rtlCol="0">
            <a:spAutoFit/>
          </a:bodyPr>
          <a:lstStyle/>
          <a:p>
            <a:r>
              <a:rPr lang="sr-Cyrl-RS" sz="2400" b="1">
                <a:solidFill>
                  <a:schemeClr val="bg1"/>
                </a:solidFill>
                <a:latin typeface="Times New Roman" pitchFamily="18" charset="0"/>
                <a:cs typeface="Times New Roman" pitchFamily="18" charset="0"/>
              </a:rPr>
              <a:t>Игра </a:t>
            </a:r>
            <a:r>
              <a:rPr lang="sr-Cyrl-RS" sz="2400" b="1" dirty="0">
                <a:solidFill>
                  <a:schemeClr val="bg1"/>
                </a:solidFill>
                <a:latin typeface="Times New Roman" pitchFamily="18" charset="0"/>
                <a:cs typeface="Times New Roman" pitchFamily="18" charset="0"/>
              </a:rPr>
              <a:t>као начин самосталног учења деце </a:t>
            </a:r>
            <a:r>
              <a:rPr lang="sr-Cyrl-RS" sz="2400" dirty="0">
                <a:latin typeface="Times New Roman" pitchFamily="18" charset="0"/>
                <a:cs typeface="Times New Roman" pitchFamily="18" charset="0"/>
              </a:rPr>
              <a:t>има предност у односу на друге методе, она омогућава детету да учи на свој начин и при томе се максимално ангажује и активно сарађује са другом децом. Игру, уколико се свесно и организовано користи, можемо сматрати основном методом и обликом учења. У игри деца уче да се конценртишу, да теже једном циљу, без обзира на тешкоће, покренута жељом да буду као одрасли. Кроз игру деца стичу знања, не само о свету који их окружује, већ и о себи, својим способностима и могућностима. Ова метода омогућава детету да учи на њему најпримеренији начин. Дете активно сарађује са вршњацима и одраслима. Игра је за дете истраживање.</a:t>
            </a:r>
          </a:p>
          <a:p>
            <a:r>
              <a:rPr lang="sr-Cyrl-RS" sz="2400" dirty="0">
                <a:latin typeface="Times New Roman" pitchFamily="18" charset="0"/>
                <a:cs typeface="Times New Roman" pitchFamily="18" charset="0"/>
              </a:rPr>
              <a:t> У почетном математичком образовању користе се игре са разноврсним математичким садржајима, треба убацити геометријске облике, бројеве, величине и просторне релације. Васпитач бира погодне играчке које су богате математичким мотивима и садржајима.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4468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96752"/>
            <a:ext cx="7848872" cy="3416320"/>
          </a:xfrm>
          <a:prstGeom prst="rect">
            <a:avLst/>
          </a:prstGeom>
          <a:noFill/>
        </p:spPr>
        <p:txBody>
          <a:bodyPr wrap="square" rtlCol="0">
            <a:spAutoFit/>
          </a:bodyPr>
          <a:lstStyle/>
          <a:p>
            <a:r>
              <a:rPr lang="sr-Cyrl-RS" sz="2400" dirty="0">
                <a:latin typeface="Times New Roman" pitchFamily="18" charset="0"/>
                <a:cs typeface="Times New Roman" pitchFamily="18" charset="0"/>
              </a:rPr>
              <a:t>Такве играчке су домине, не љути се човече, лавиринт, логички блокови итд. Играчке треба бирати да се могу користити у више варијанти или више нивоа, које подстичу прелаз од једнставних ка сложенијим  нивоима интелектуалних активности детета. У игри су деца активна, спонтана, креативна. Игра мора бити занимљива, али не прелака за дете. Васпитач мора обезбедити услове да дете кроз игру максимално учи и развија своје способности.</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336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32656"/>
            <a:ext cx="9144000" cy="1938992"/>
          </a:xfrm>
          <a:prstGeom prst="rect">
            <a:avLst/>
          </a:prstGeom>
          <a:noFill/>
        </p:spPr>
        <p:txBody>
          <a:bodyPr wrap="square" rtlCol="0">
            <a:spAutoFit/>
          </a:bodyPr>
          <a:lstStyle/>
          <a:p>
            <a:r>
              <a:rPr lang="sr-Cyrl-RS" sz="2400" dirty="0"/>
              <a:t>Реч метода (</a:t>
            </a:r>
            <a:r>
              <a:rPr lang="en-US" sz="2400" dirty="0" err="1"/>
              <a:t>methodos</a:t>
            </a:r>
            <a:r>
              <a:rPr lang="en-US" sz="2400" dirty="0"/>
              <a:t>) </a:t>
            </a:r>
            <a:r>
              <a:rPr lang="sr-Cyrl-RS" sz="2400" dirty="0"/>
              <a:t>је грчког порекла и значи начин, пут, поступак којим се долази до неког постављеног циља или задатка. </a:t>
            </a:r>
          </a:p>
          <a:p>
            <a:endParaRPr lang="sr-Cyrl-RS" sz="2400" dirty="0"/>
          </a:p>
          <a:p>
            <a:r>
              <a:rPr lang="sr-Cyrl-RS" sz="2400" dirty="0"/>
              <a:t>Метода је одабрани пут или поступак усвајања математичких појмова кроз организовану заједничку активност васпитача и деце.</a:t>
            </a:r>
            <a:r>
              <a:rPr lang="sr-Cyrl-RS" sz="2400" dirty="0">
                <a:solidFill>
                  <a:schemeClr val="bg1"/>
                </a:solidFill>
              </a:rPr>
              <a:t> </a:t>
            </a:r>
            <a:endParaRPr lang="en-US" sz="2400" dirty="0">
              <a:solidFill>
                <a:schemeClr val="bg1"/>
              </a:solidFill>
            </a:endParaRPr>
          </a:p>
        </p:txBody>
      </p:sp>
      <p:pic>
        <p:nvPicPr>
          <p:cNvPr id="1026" name="Picture 2" descr="C:\Users\Sandra\Desktop\ana\Child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389" y="2636912"/>
            <a:ext cx="5657221" cy="375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97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andra\Desktop\covece-ne-ljut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592" y="476672"/>
            <a:ext cx="450646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218"/>
                                        </p:tgtEl>
                                        <p:attrNameLst>
                                          <p:attrName>ppt_w</p:attrName>
                                        </p:attrNameLst>
                                      </p:cBhvr>
                                      <p:tavLst>
                                        <p:tav tm="0">
                                          <p:val>
                                            <p:strVal val="ppt_w"/>
                                          </p:val>
                                        </p:tav>
                                        <p:tav tm="100000">
                                          <p:val>
                                            <p:fltVal val="0"/>
                                          </p:val>
                                        </p:tav>
                                      </p:tavLst>
                                    </p:anim>
                                    <p:anim calcmode="lin" valueType="num">
                                      <p:cBhvr>
                                        <p:cTn id="7" dur="1000"/>
                                        <p:tgtEl>
                                          <p:spTgt spid="9218"/>
                                        </p:tgtEl>
                                        <p:attrNameLst>
                                          <p:attrName>ppt_h</p:attrName>
                                        </p:attrNameLst>
                                      </p:cBhvr>
                                      <p:tavLst>
                                        <p:tav tm="0">
                                          <p:val>
                                            <p:strVal val="ppt_h"/>
                                          </p:val>
                                        </p:tav>
                                        <p:tav tm="100000">
                                          <p:val>
                                            <p:fltVal val="0"/>
                                          </p:val>
                                        </p:tav>
                                      </p:tavLst>
                                    </p:anim>
                                    <p:anim calcmode="lin" valueType="num">
                                      <p:cBhvr>
                                        <p:cTn id="8" dur="1000"/>
                                        <p:tgtEl>
                                          <p:spTgt spid="9218"/>
                                        </p:tgtEl>
                                        <p:attrNameLst>
                                          <p:attrName>style.rotation</p:attrName>
                                        </p:attrNameLst>
                                      </p:cBhvr>
                                      <p:tavLst>
                                        <p:tav tm="0">
                                          <p:val>
                                            <p:fltVal val="0"/>
                                          </p:val>
                                        </p:tav>
                                        <p:tav tm="100000">
                                          <p:val>
                                            <p:fltVal val="90"/>
                                          </p:val>
                                        </p:tav>
                                      </p:tavLst>
                                    </p:anim>
                                    <p:animEffect transition="out" filter="fade">
                                      <p:cBhvr>
                                        <p:cTn id="9" dur="1000"/>
                                        <p:tgtEl>
                                          <p:spTgt spid="9218"/>
                                        </p:tgtEl>
                                      </p:cBhvr>
                                    </p:animEffect>
                                    <p:set>
                                      <p:cBhvr>
                                        <p:cTn id="10" dur="1" fill="hold">
                                          <p:stCondLst>
                                            <p:cond delay="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andra\Desktop\3974165_lego-f3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919163"/>
            <a:ext cx="89535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451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42"/>
                                        </p:tgtEl>
                                        <p:attrNameLst>
                                          <p:attrName>r</p:attrName>
                                        </p:attrNameLst>
                                      </p:cBhvr>
                                    </p:animRot>
                                    <p:animRot by="-240000">
                                      <p:cBhvr>
                                        <p:cTn id="7" dur="200" fill="hold">
                                          <p:stCondLst>
                                            <p:cond delay="200"/>
                                          </p:stCondLst>
                                        </p:cTn>
                                        <p:tgtEl>
                                          <p:spTgt spid="10242"/>
                                        </p:tgtEl>
                                        <p:attrNameLst>
                                          <p:attrName>r</p:attrName>
                                        </p:attrNameLst>
                                      </p:cBhvr>
                                    </p:animRot>
                                    <p:animRot by="240000">
                                      <p:cBhvr>
                                        <p:cTn id="8" dur="200" fill="hold">
                                          <p:stCondLst>
                                            <p:cond delay="400"/>
                                          </p:stCondLst>
                                        </p:cTn>
                                        <p:tgtEl>
                                          <p:spTgt spid="10242"/>
                                        </p:tgtEl>
                                        <p:attrNameLst>
                                          <p:attrName>r</p:attrName>
                                        </p:attrNameLst>
                                      </p:cBhvr>
                                    </p:animRot>
                                    <p:animRot by="-240000">
                                      <p:cBhvr>
                                        <p:cTn id="9" dur="200" fill="hold">
                                          <p:stCondLst>
                                            <p:cond delay="600"/>
                                          </p:stCondLst>
                                        </p:cTn>
                                        <p:tgtEl>
                                          <p:spTgt spid="10242"/>
                                        </p:tgtEl>
                                        <p:attrNameLst>
                                          <p:attrName>r</p:attrName>
                                        </p:attrNameLst>
                                      </p:cBhvr>
                                    </p:animRot>
                                    <p:animRot by="120000">
                                      <p:cBhvr>
                                        <p:cTn id="10" dur="200" fill="hold">
                                          <p:stCondLst>
                                            <p:cond delay="8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908720"/>
            <a:ext cx="7848872" cy="5262979"/>
          </a:xfrm>
          <a:prstGeom prst="rect">
            <a:avLst/>
          </a:prstGeom>
          <a:noFill/>
        </p:spPr>
        <p:txBody>
          <a:bodyPr wrap="square" rtlCol="0">
            <a:spAutoFit/>
          </a:bodyPr>
          <a:lstStyle/>
          <a:p>
            <a:r>
              <a:rPr lang="sr-Cyrl-RS" sz="2400" b="1" dirty="0">
                <a:solidFill>
                  <a:schemeClr val="bg1"/>
                </a:solidFill>
                <a:latin typeface="Times New Roman" pitchFamily="18" charset="0"/>
                <a:cs typeface="Times New Roman" pitchFamily="18" charset="0"/>
              </a:rPr>
              <a:t>Дидактичке игре </a:t>
            </a:r>
            <a:r>
              <a:rPr lang="sr-Cyrl-RS" sz="2400" dirty="0">
                <a:latin typeface="Times New Roman" pitchFamily="18" charset="0"/>
                <a:cs typeface="Times New Roman" pitchFamily="18" charset="0"/>
              </a:rPr>
              <a:t>су игре са унапред постављеним циљем и задацима. У области развијања математичких појмова треба да буду тако конципиране и усмерене да подстичу интелектуалну активност детета. Траже дужу концентрацију и усмерену пажњу у току </a:t>
            </a:r>
            <a:r>
              <a:rPr lang="sr-Cyrl-RS" sz="2400" dirty="0" err="1">
                <a:latin typeface="Times New Roman" pitchFamily="18" charset="0"/>
                <a:cs typeface="Times New Roman" pitchFamily="18" charset="0"/>
              </a:rPr>
              <a:t>игровне</a:t>
            </a:r>
            <a:r>
              <a:rPr lang="sr-Cyrl-RS" sz="2400" dirty="0">
                <a:latin typeface="Times New Roman" pitchFamily="18" charset="0"/>
                <a:cs typeface="Times New Roman" pitchFamily="18" charset="0"/>
              </a:rPr>
              <a:t> активности. У циљу постизања успеха у току игре, она захтева памћење, познавање и уважавање садржаја игре. </a:t>
            </a:r>
          </a:p>
          <a:p>
            <a:r>
              <a:rPr lang="sr-Cyrl-RS" sz="2400" dirty="0">
                <a:latin typeface="Times New Roman" pitchFamily="18" charset="0"/>
                <a:cs typeface="Times New Roman" pitchFamily="18" charset="0"/>
              </a:rPr>
              <a:t>Дидактичке игре, под условом да су добро организоване, подстичу развој самоконторле, правилног резоновања, брзог и адекватног интелектуалног реаговања.</a:t>
            </a:r>
          </a:p>
          <a:p>
            <a:r>
              <a:rPr lang="sr-Cyrl-RS" sz="2400" dirty="0">
                <a:latin typeface="Times New Roman" pitchFamily="18" charset="0"/>
                <a:cs typeface="Times New Roman" pitchFamily="18" charset="0"/>
              </a:rPr>
              <a:t> Свака дидактичка игра има своју структуру, садржај, правила, смењивање активности и броја учесника. Важно је и да се правилно одабере време, место одвијања игре, као и да се одмери учешће васпитача у игри.</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4918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89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Autofit/>
          </a:bodyPr>
          <a:lstStyle/>
          <a:p>
            <a:r>
              <a:rPr lang="sr-Cyrl-RS" sz="6600" dirty="0">
                <a:solidFill>
                  <a:schemeClr val="tx1"/>
                </a:solidFill>
              </a:rPr>
              <a:t>Хвала на пажњи!</a:t>
            </a:r>
            <a:endParaRPr lang="en-US" sz="6600" dirty="0">
              <a:solidFill>
                <a:schemeClr val="tx1"/>
              </a:solidFill>
            </a:endParaRPr>
          </a:p>
        </p:txBody>
      </p:sp>
    </p:spTree>
    <p:extLst>
      <p:ext uri="{BB962C8B-B14F-4D97-AF65-F5344CB8AC3E}">
        <p14:creationId xmlns:p14="http://schemas.microsoft.com/office/powerpoint/2010/main" val="7057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565" y="1628800"/>
            <a:ext cx="8856984" cy="4154984"/>
          </a:xfrm>
          <a:prstGeom prst="rect">
            <a:avLst/>
          </a:prstGeom>
          <a:noFill/>
        </p:spPr>
        <p:txBody>
          <a:bodyPr wrap="square" rtlCol="0">
            <a:spAutoFit/>
          </a:bodyPr>
          <a:lstStyle/>
          <a:p>
            <a:r>
              <a:rPr lang="sr-Cyrl-RS" sz="2400" dirty="0"/>
              <a:t>Специфичност математике као науке, а самим тим и развијање математичких појмова одликује апстрактност математичких објеката, логичка строгост, широка применљивост, специфична математичка терминологија и симболички језик. Из ове специфичности произилази специфичност метода које се</a:t>
            </a:r>
            <a:r>
              <a:rPr lang="sr-Latn-RS" sz="2400" dirty="0"/>
              <a:t> </a:t>
            </a:r>
            <a:r>
              <a:rPr lang="sr-Cyrl-RS" sz="2400" dirty="0"/>
              <a:t>користе при извођењу активности деце на усвајању математичких појмова.</a:t>
            </a:r>
          </a:p>
          <a:p>
            <a:endParaRPr lang="sr-Cyrl-RS" sz="2400" dirty="0"/>
          </a:p>
          <a:p>
            <a:endParaRPr lang="sr-Cyrl-RS" sz="2400" dirty="0"/>
          </a:p>
          <a:p>
            <a:endParaRPr lang="sr-Cyrl-RS" sz="2400" dirty="0"/>
          </a:p>
          <a:p>
            <a:endParaRPr lang="en-US" sz="2400" dirty="0"/>
          </a:p>
        </p:txBody>
      </p:sp>
    </p:spTree>
    <p:extLst>
      <p:ext uri="{BB962C8B-B14F-4D97-AF65-F5344CB8AC3E}">
        <p14:creationId xmlns:p14="http://schemas.microsoft.com/office/powerpoint/2010/main" val="252752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6" y="548680"/>
            <a:ext cx="9144000" cy="5632311"/>
          </a:xfrm>
          <a:prstGeom prst="rect">
            <a:avLst/>
          </a:prstGeom>
          <a:noFill/>
        </p:spPr>
        <p:txBody>
          <a:bodyPr wrap="square" rtlCol="0">
            <a:spAutoFit/>
          </a:bodyPr>
          <a:lstStyle/>
          <a:p>
            <a:r>
              <a:rPr lang="sr-Cyrl-RS" sz="2400" dirty="0"/>
              <a:t>По степену ангажовања васпитача и деце класификација метода је следећа:</a:t>
            </a:r>
          </a:p>
          <a:p>
            <a:endParaRPr lang="sr-Cyrl-RS" sz="2400" dirty="0"/>
          </a:p>
          <a:p>
            <a:pPr marL="457200" indent="-457200">
              <a:buFont typeface="+mj-lt"/>
              <a:buAutoNum type="arabicPeriod"/>
            </a:pPr>
            <a:r>
              <a:rPr lang="sr-Cyrl-RS" sz="2400" dirty="0"/>
              <a:t>Методе код којих је активност васпитача израженија:</a:t>
            </a:r>
          </a:p>
          <a:p>
            <a:pPr marL="1714500" lvl="3" indent="-342900">
              <a:buFont typeface="Arial" pitchFamily="34" charset="0"/>
              <a:buChar char="•"/>
            </a:pPr>
            <a:r>
              <a:rPr lang="sr-Cyrl-RS" sz="2400" dirty="0"/>
              <a:t>Метода усменог излагања</a:t>
            </a:r>
          </a:p>
          <a:p>
            <a:pPr marL="1714500" lvl="3" indent="-342900">
              <a:buFont typeface="Arial" pitchFamily="34" charset="0"/>
              <a:buChar char="•"/>
            </a:pPr>
            <a:r>
              <a:rPr lang="sr-Cyrl-RS" sz="2400" dirty="0"/>
              <a:t>Демонстративна метода</a:t>
            </a:r>
          </a:p>
          <a:p>
            <a:pPr marL="1714500" lvl="3" indent="-342900">
              <a:buFont typeface="Arial" pitchFamily="34" charset="0"/>
              <a:buChar char="•"/>
            </a:pPr>
            <a:r>
              <a:rPr lang="sr-Cyrl-RS" sz="2400" dirty="0"/>
              <a:t>Илустративна метода</a:t>
            </a:r>
          </a:p>
          <a:p>
            <a:pPr lvl="3"/>
            <a:r>
              <a:rPr lang="sr-Cyrl-RS" sz="2400" dirty="0"/>
              <a:t>                 </a:t>
            </a:r>
          </a:p>
          <a:p>
            <a:pPr marL="457200" indent="-457200">
              <a:buFont typeface="+mj-lt"/>
              <a:buAutoNum type="arabicPeriod"/>
            </a:pPr>
            <a:r>
              <a:rPr lang="sr-Cyrl-RS" sz="2400" dirty="0"/>
              <a:t>Методе код којих су ангажована деца и васпитач:</a:t>
            </a:r>
          </a:p>
          <a:p>
            <a:pPr marL="1714500" lvl="3" indent="-342900">
              <a:buFont typeface="Arial" pitchFamily="34" charset="0"/>
              <a:buChar char="•"/>
            </a:pPr>
            <a:r>
              <a:rPr lang="sr-Cyrl-RS" sz="2400" dirty="0"/>
              <a:t>Метода разговора</a:t>
            </a:r>
          </a:p>
          <a:p>
            <a:pPr marL="1714500" lvl="3" indent="-342900">
              <a:buFont typeface="Arial" pitchFamily="34" charset="0"/>
              <a:buChar char="•"/>
            </a:pPr>
            <a:r>
              <a:rPr lang="sr-Cyrl-RS" sz="2400" dirty="0"/>
              <a:t>Метода решавања проблема</a:t>
            </a:r>
          </a:p>
          <a:p>
            <a:pPr lvl="3"/>
            <a:r>
              <a:rPr lang="sr-Cyrl-RS" sz="2400" dirty="0"/>
              <a:t>      </a:t>
            </a:r>
          </a:p>
          <a:p>
            <a:pPr marL="457200" indent="-457200">
              <a:buFont typeface="+mj-lt"/>
              <a:buAutoNum type="arabicPeriod"/>
            </a:pPr>
            <a:r>
              <a:rPr lang="sr-Cyrl-RS" sz="2400" dirty="0"/>
              <a:t>Методе где су деца активнија од васпитача:</a:t>
            </a:r>
          </a:p>
          <a:p>
            <a:pPr marL="1714500" lvl="3" indent="-342900">
              <a:buFont typeface="Arial" pitchFamily="34" charset="0"/>
              <a:buChar char="•"/>
            </a:pPr>
            <a:r>
              <a:rPr lang="sr-Cyrl-RS" sz="2400" dirty="0"/>
              <a:t>Проналазачка</a:t>
            </a:r>
          </a:p>
          <a:p>
            <a:pPr marL="1714500" lvl="3" indent="-342900">
              <a:buFont typeface="Arial" pitchFamily="34" charset="0"/>
              <a:buChar char="•"/>
            </a:pPr>
            <a:r>
              <a:rPr lang="sr-Cyrl-RS" sz="2400" dirty="0"/>
              <a:t>Игра као начин самосталног учења деце</a:t>
            </a:r>
          </a:p>
        </p:txBody>
      </p:sp>
    </p:spTree>
    <p:extLst>
      <p:ext uri="{BB962C8B-B14F-4D97-AF65-F5344CB8AC3E}">
        <p14:creationId xmlns:p14="http://schemas.microsoft.com/office/powerpoint/2010/main" val="39009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wipe(down)">
                                      <p:cBhvr>
                                        <p:cTn id="14" dur="580">
                                          <p:stCondLst>
                                            <p:cond delay="0"/>
                                          </p:stCondLst>
                                        </p:cTn>
                                        <p:tgtEl>
                                          <p:spTgt spid="2">
                                            <p:txEl>
                                              <p:pRg st="3" end="3"/>
                                            </p:txEl>
                                          </p:spTgt>
                                        </p:tgtEl>
                                      </p:cBhvr>
                                    </p:animEffect>
                                    <p:anim calcmode="lin" valueType="num">
                                      <p:cBhvr>
                                        <p:cTn id="15"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3" end="3"/>
                                            </p:txEl>
                                          </p:spTgt>
                                        </p:tgtEl>
                                      </p:cBhvr>
                                      <p:to x="100000" y="60000"/>
                                    </p:animScale>
                                    <p:animScale>
                                      <p:cBhvr>
                                        <p:cTn id="21" dur="166" decel="50000">
                                          <p:stCondLst>
                                            <p:cond delay="676"/>
                                          </p:stCondLst>
                                        </p:cTn>
                                        <p:tgtEl>
                                          <p:spTgt spid="2">
                                            <p:txEl>
                                              <p:pRg st="3" end="3"/>
                                            </p:txEl>
                                          </p:spTgt>
                                        </p:tgtEl>
                                      </p:cBhvr>
                                      <p:to x="100000" y="100000"/>
                                    </p:animScale>
                                    <p:animScale>
                                      <p:cBhvr>
                                        <p:cTn id="22" dur="26">
                                          <p:stCondLst>
                                            <p:cond delay="1312"/>
                                          </p:stCondLst>
                                        </p:cTn>
                                        <p:tgtEl>
                                          <p:spTgt spid="2">
                                            <p:txEl>
                                              <p:pRg st="3" end="3"/>
                                            </p:txEl>
                                          </p:spTgt>
                                        </p:tgtEl>
                                      </p:cBhvr>
                                      <p:to x="100000" y="80000"/>
                                    </p:animScale>
                                    <p:animScale>
                                      <p:cBhvr>
                                        <p:cTn id="23" dur="166" decel="50000">
                                          <p:stCondLst>
                                            <p:cond delay="1338"/>
                                          </p:stCondLst>
                                        </p:cTn>
                                        <p:tgtEl>
                                          <p:spTgt spid="2">
                                            <p:txEl>
                                              <p:pRg st="3" end="3"/>
                                            </p:txEl>
                                          </p:spTgt>
                                        </p:tgtEl>
                                      </p:cBhvr>
                                      <p:to x="100000" y="100000"/>
                                    </p:animScale>
                                    <p:animScale>
                                      <p:cBhvr>
                                        <p:cTn id="24" dur="26">
                                          <p:stCondLst>
                                            <p:cond delay="1642"/>
                                          </p:stCondLst>
                                        </p:cTn>
                                        <p:tgtEl>
                                          <p:spTgt spid="2">
                                            <p:txEl>
                                              <p:pRg st="3" end="3"/>
                                            </p:txEl>
                                          </p:spTgt>
                                        </p:tgtEl>
                                      </p:cBhvr>
                                      <p:to x="100000" y="90000"/>
                                    </p:animScale>
                                    <p:animScale>
                                      <p:cBhvr>
                                        <p:cTn id="25" dur="166" decel="50000">
                                          <p:stCondLst>
                                            <p:cond delay="1668"/>
                                          </p:stCondLst>
                                        </p:cTn>
                                        <p:tgtEl>
                                          <p:spTgt spid="2">
                                            <p:txEl>
                                              <p:pRg st="3" end="3"/>
                                            </p:txEl>
                                          </p:spTgt>
                                        </p:tgtEl>
                                      </p:cBhvr>
                                      <p:to x="100000" y="100000"/>
                                    </p:animScale>
                                    <p:animScale>
                                      <p:cBhvr>
                                        <p:cTn id="26" dur="26">
                                          <p:stCondLst>
                                            <p:cond delay="1808"/>
                                          </p:stCondLst>
                                        </p:cTn>
                                        <p:tgtEl>
                                          <p:spTgt spid="2">
                                            <p:txEl>
                                              <p:pRg st="3" end="3"/>
                                            </p:txEl>
                                          </p:spTgt>
                                        </p:tgtEl>
                                      </p:cBhvr>
                                      <p:to x="100000" y="95000"/>
                                    </p:animScale>
                                    <p:animScale>
                                      <p:cBhvr>
                                        <p:cTn id="27" dur="166" decel="50000">
                                          <p:stCondLst>
                                            <p:cond delay="1834"/>
                                          </p:stCondLst>
                                        </p:cTn>
                                        <p:tgtEl>
                                          <p:spTgt spid="2">
                                            <p:txEl>
                                              <p:pRg st="3" end="3"/>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80">
                                          <p:stCondLst>
                                            <p:cond delay="0"/>
                                          </p:stCondLst>
                                        </p:cTn>
                                        <p:tgtEl>
                                          <p:spTgt spid="2">
                                            <p:txEl>
                                              <p:pRg st="4" end="4"/>
                                            </p:txEl>
                                          </p:spTgt>
                                        </p:tgtEl>
                                      </p:cBhvr>
                                    </p:animEffect>
                                    <p:anim calcmode="lin" valueType="num">
                                      <p:cBhvr>
                                        <p:cTn id="33"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xEl>
                                              <p:pRg st="4" end="4"/>
                                            </p:txEl>
                                          </p:spTgt>
                                        </p:tgtEl>
                                      </p:cBhvr>
                                      <p:to x="100000" y="60000"/>
                                    </p:animScale>
                                    <p:animScale>
                                      <p:cBhvr>
                                        <p:cTn id="39" dur="166" decel="50000">
                                          <p:stCondLst>
                                            <p:cond delay="676"/>
                                          </p:stCondLst>
                                        </p:cTn>
                                        <p:tgtEl>
                                          <p:spTgt spid="2">
                                            <p:txEl>
                                              <p:pRg st="4" end="4"/>
                                            </p:txEl>
                                          </p:spTgt>
                                        </p:tgtEl>
                                      </p:cBhvr>
                                      <p:to x="100000" y="100000"/>
                                    </p:animScale>
                                    <p:animScale>
                                      <p:cBhvr>
                                        <p:cTn id="40" dur="26">
                                          <p:stCondLst>
                                            <p:cond delay="1312"/>
                                          </p:stCondLst>
                                        </p:cTn>
                                        <p:tgtEl>
                                          <p:spTgt spid="2">
                                            <p:txEl>
                                              <p:pRg st="4" end="4"/>
                                            </p:txEl>
                                          </p:spTgt>
                                        </p:tgtEl>
                                      </p:cBhvr>
                                      <p:to x="100000" y="80000"/>
                                    </p:animScale>
                                    <p:animScale>
                                      <p:cBhvr>
                                        <p:cTn id="41" dur="166" decel="50000">
                                          <p:stCondLst>
                                            <p:cond delay="1338"/>
                                          </p:stCondLst>
                                        </p:cTn>
                                        <p:tgtEl>
                                          <p:spTgt spid="2">
                                            <p:txEl>
                                              <p:pRg st="4" end="4"/>
                                            </p:txEl>
                                          </p:spTgt>
                                        </p:tgtEl>
                                      </p:cBhvr>
                                      <p:to x="100000" y="100000"/>
                                    </p:animScale>
                                    <p:animScale>
                                      <p:cBhvr>
                                        <p:cTn id="42" dur="26">
                                          <p:stCondLst>
                                            <p:cond delay="1642"/>
                                          </p:stCondLst>
                                        </p:cTn>
                                        <p:tgtEl>
                                          <p:spTgt spid="2">
                                            <p:txEl>
                                              <p:pRg st="4" end="4"/>
                                            </p:txEl>
                                          </p:spTgt>
                                        </p:tgtEl>
                                      </p:cBhvr>
                                      <p:to x="100000" y="90000"/>
                                    </p:animScale>
                                    <p:animScale>
                                      <p:cBhvr>
                                        <p:cTn id="43" dur="166" decel="50000">
                                          <p:stCondLst>
                                            <p:cond delay="1668"/>
                                          </p:stCondLst>
                                        </p:cTn>
                                        <p:tgtEl>
                                          <p:spTgt spid="2">
                                            <p:txEl>
                                              <p:pRg st="4" end="4"/>
                                            </p:txEl>
                                          </p:spTgt>
                                        </p:tgtEl>
                                      </p:cBhvr>
                                      <p:to x="100000" y="100000"/>
                                    </p:animScale>
                                    <p:animScale>
                                      <p:cBhvr>
                                        <p:cTn id="44" dur="26">
                                          <p:stCondLst>
                                            <p:cond delay="1808"/>
                                          </p:stCondLst>
                                        </p:cTn>
                                        <p:tgtEl>
                                          <p:spTgt spid="2">
                                            <p:txEl>
                                              <p:pRg st="4" end="4"/>
                                            </p:txEl>
                                          </p:spTgt>
                                        </p:tgtEl>
                                      </p:cBhvr>
                                      <p:to x="100000" y="95000"/>
                                    </p:animScale>
                                    <p:animScale>
                                      <p:cBhvr>
                                        <p:cTn id="45" dur="166" decel="50000">
                                          <p:stCondLst>
                                            <p:cond delay="1834"/>
                                          </p:stCondLst>
                                        </p:cTn>
                                        <p:tgtEl>
                                          <p:spTgt spid="2">
                                            <p:txEl>
                                              <p:pRg st="4" end="4"/>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wipe(down)">
                                      <p:cBhvr>
                                        <p:cTn id="50" dur="580">
                                          <p:stCondLst>
                                            <p:cond delay="0"/>
                                          </p:stCondLst>
                                        </p:cTn>
                                        <p:tgtEl>
                                          <p:spTgt spid="2">
                                            <p:txEl>
                                              <p:pRg st="5" end="5"/>
                                            </p:txEl>
                                          </p:spTgt>
                                        </p:tgtEl>
                                      </p:cBhvr>
                                    </p:animEffect>
                                    <p:anim calcmode="lin" valueType="num">
                                      <p:cBhvr>
                                        <p:cTn id="51"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xEl>
                                              <p:pRg st="5" end="5"/>
                                            </p:txEl>
                                          </p:spTgt>
                                        </p:tgtEl>
                                      </p:cBhvr>
                                      <p:to x="100000" y="60000"/>
                                    </p:animScale>
                                    <p:animScale>
                                      <p:cBhvr>
                                        <p:cTn id="57" dur="166" decel="50000">
                                          <p:stCondLst>
                                            <p:cond delay="676"/>
                                          </p:stCondLst>
                                        </p:cTn>
                                        <p:tgtEl>
                                          <p:spTgt spid="2">
                                            <p:txEl>
                                              <p:pRg st="5" end="5"/>
                                            </p:txEl>
                                          </p:spTgt>
                                        </p:tgtEl>
                                      </p:cBhvr>
                                      <p:to x="100000" y="100000"/>
                                    </p:animScale>
                                    <p:animScale>
                                      <p:cBhvr>
                                        <p:cTn id="58" dur="26">
                                          <p:stCondLst>
                                            <p:cond delay="1312"/>
                                          </p:stCondLst>
                                        </p:cTn>
                                        <p:tgtEl>
                                          <p:spTgt spid="2">
                                            <p:txEl>
                                              <p:pRg st="5" end="5"/>
                                            </p:txEl>
                                          </p:spTgt>
                                        </p:tgtEl>
                                      </p:cBhvr>
                                      <p:to x="100000" y="80000"/>
                                    </p:animScale>
                                    <p:animScale>
                                      <p:cBhvr>
                                        <p:cTn id="59" dur="166" decel="50000">
                                          <p:stCondLst>
                                            <p:cond delay="1338"/>
                                          </p:stCondLst>
                                        </p:cTn>
                                        <p:tgtEl>
                                          <p:spTgt spid="2">
                                            <p:txEl>
                                              <p:pRg st="5" end="5"/>
                                            </p:txEl>
                                          </p:spTgt>
                                        </p:tgtEl>
                                      </p:cBhvr>
                                      <p:to x="100000" y="100000"/>
                                    </p:animScale>
                                    <p:animScale>
                                      <p:cBhvr>
                                        <p:cTn id="60" dur="26">
                                          <p:stCondLst>
                                            <p:cond delay="1642"/>
                                          </p:stCondLst>
                                        </p:cTn>
                                        <p:tgtEl>
                                          <p:spTgt spid="2">
                                            <p:txEl>
                                              <p:pRg st="5" end="5"/>
                                            </p:txEl>
                                          </p:spTgt>
                                        </p:tgtEl>
                                      </p:cBhvr>
                                      <p:to x="100000" y="90000"/>
                                    </p:animScale>
                                    <p:animScale>
                                      <p:cBhvr>
                                        <p:cTn id="61" dur="166" decel="50000">
                                          <p:stCondLst>
                                            <p:cond delay="1668"/>
                                          </p:stCondLst>
                                        </p:cTn>
                                        <p:tgtEl>
                                          <p:spTgt spid="2">
                                            <p:txEl>
                                              <p:pRg st="5" end="5"/>
                                            </p:txEl>
                                          </p:spTgt>
                                        </p:tgtEl>
                                      </p:cBhvr>
                                      <p:to x="100000" y="100000"/>
                                    </p:animScale>
                                    <p:animScale>
                                      <p:cBhvr>
                                        <p:cTn id="62" dur="26">
                                          <p:stCondLst>
                                            <p:cond delay="1808"/>
                                          </p:stCondLst>
                                        </p:cTn>
                                        <p:tgtEl>
                                          <p:spTgt spid="2">
                                            <p:txEl>
                                              <p:pRg st="5" end="5"/>
                                            </p:txEl>
                                          </p:spTgt>
                                        </p:tgtEl>
                                      </p:cBhvr>
                                      <p:to x="100000" y="95000"/>
                                    </p:animScale>
                                    <p:animScale>
                                      <p:cBhvr>
                                        <p:cTn id="63" dur="166" decel="50000">
                                          <p:stCondLst>
                                            <p:cond delay="1834"/>
                                          </p:stCondLst>
                                        </p:cTn>
                                        <p:tgtEl>
                                          <p:spTgt spid="2">
                                            <p:txEl>
                                              <p:pRg st="5" end="5"/>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
                                            <p:txEl>
                                              <p:pRg st="7" end="7"/>
                                            </p:txEl>
                                          </p:spTgt>
                                        </p:tgtEl>
                                        <p:attrNameLst>
                                          <p:attrName>style.visibility</p:attrName>
                                        </p:attrNameLst>
                                      </p:cBhvr>
                                      <p:to>
                                        <p:strVal val="visible"/>
                                      </p:to>
                                    </p:set>
                                    <p:anim calcmode="lin" valueType="num">
                                      <p:cBhvr>
                                        <p:cTn id="6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2">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2">
                                            <p:txEl>
                                              <p:pRg st="8" end="8"/>
                                            </p:txEl>
                                          </p:spTgt>
                                        </p:tgtEl>
                                        <p:attrNameLst>
                                          <p:attrName>style.visibility</p:attrName>
                                        </p:attrNameLst>
                                      </p:cBhvr>
                                      <p:to>
                                        <p:strVal val="visible"/>
                                      </p:to>
                                    </p:set>
                                    <p:animEffect transition="in" filter="wipe(down)">
                                      <p:cBhvr>
                                        <p:cTn id="75" dur="580">
                                          <p:stCondLst>
                                            <p:cond delay="0"/>
                                          </p:stCondLst>
                                        </p:cTn>
                                        <p:tgtEl>
                                          <p:spTgt spid="2">
                                            <p:txEl>
                                              <p:pRg st="8" end="8"/>
                                            </p:txEl>
                                          </p:spTgt>
                                        </p:tgtEl>
                                      </p:cBhvr>
                                    </p:animEffect>
                                    <p:anim calcmode="lin" valueType="num">
                                      <p:cBhvr>
                                        <p:cTn id="76"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xEl>
                                              <p:pRg st="8" end="8"/>
                                            </p:txEl>
                                          </p:spTgt>
                                        </p:tgtEl>
                                      </p:cBhvr>
                                      <p:to x="100000" y="60000"/>
                                    </p:animScale>
                                    <p:animScale>
                                      <p:cBhvr>
                                        <p:cTn id="82" dur="166" decel="50000">
                                          <p:stCondLst>
                                            <p:cond delay="676"/>
                                          </p:stCondLst>
                                        </p:cTn>
                                        <p:tgtEl>
                                          <p:spTgt spid="2">
                                            <p:txEl>
                                              <p:pRg st="8" end="8"/>
                                            </p:txEl>
                                          </p:spTgt>
                                        </p:tgtEl>
                                      </p:cBhvr>
                                      <p:to x="100000" y="100000"/>
                                    </p:animScale>
                                    <p:animScale>
                                      <p:cBhvr>
                                        <p:cTn id="83" dur="26">
                                          <p:stCondLst>
                                            <p:cond delay="1312"/>
                                          </p:stCondLst>
                                        </p:cTn>
                                        <p:tgtEl>
                                          <p:spTgt spid="2">
                                            <p:txEl>
                                              <p:pRg st="8" end="8"/>
                                            </p:txEl>
                                          </p:spTgt>
                                        </p:tgtEl>
                                      </p:cBhvr>
                                      <p:to x="100000" y="80000"/>
                                    </p:animScale>
                                    <p:animScale>
                                      <p:cBhvr>
                                        <p:cTn id="84" dur="166" decel="50000">
                                          <p:stCondLst>
                                            <p:cond delay="1338"/>
                                          </p:stCondLst>
                                        </p:cTn>
                                        <p:tgtEl>
                                          <p:spTgt spid="2">
                                            <p:txEl>
                                              <p:pRg st="8" end="8"/>
                                            </p:txEl>
                                          </p:spTgt>
                                        </p:tgtEl>
                                      </p:cBhvr>
                                      <p:to x="100000" y="100000"/>
                                    </p:animScale>
                                    <p:animScale>
                                      <p:cBhvr>
                                        <p:cTn id="85" dur="26">
                                          <p:stCondLst>
                                            <p:cond delay="1642"/>
                                          </p:stCondLst>
                                        </p:cTn>
                                        <p:tgtEl>
                                          <p:spTgt spid="2">
                                            <p:txEl>
                                              <p:pRg st="8" end="8"/>
                                            </p:txEl>
                                          </p:spTgt>
                                        </p:tgtEl>
                                      </p:cBhvr>
                                      <p:to x="100000" y="90000"/>
                                    </p:animScale>
                                    <p:animScale>
                                      <p:cBhvr>
                                        <p:cTn id="86" dur="166" decel="50000">
                                          <p:stCondLst>
                                            <p:cond delay="1668"/>
                                          </p:stCondLst>
                                        </p:cTn>
                                        <p:tgtEl>
                                          <p:spTgt spid="2">
                                            <p:txEl>
                                              <p:pRg st="8" end="8"/>
                                            </p:txEl>
                                          </p:spTgt>
                                        </p:tgtEl>
                                      </p:cBhvr>
                                      <p:to x="100000" y="100000"/>
                                    </p:animScale>
                                    <p:animScale>
                                      <p:cBhvr>
                                        <p:cTn id="87" dur="26">
                                          <p:stCondLst>
                                            <p:cond delay="1808"/>
                                          </p:stCondLst>
                                        </p:cTn>
                                        <p:tgtEl>
                                          <p:spTgt spid="2">
                                            <p:txEl>
                                              <p:pRg st="8" end="8"/>
                                            </p:txEl>
                                          </p:spTgt>
                                        </p:tgtEl>
                                      </p:cBhvr>
                                      <p:to x="100000" y="95000"/>
                                    </p:animScale>
                                    <p:animScale>
                                      <p:cBhvr>
                                        <p:cTn id="88" dur="166" decel="50000">
                                          <p:stCondLst>
                                            <p:cond delay="1834"/>
                                          </p:stCondLst>
                                        </p:cTn>
                                        <p:tgtEl>
                                          <p:spTgt spid="2">
                                            <p:txEl>
                                              <p:pRg st="8" end="8"/>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2">
                                            <p:txEl>
                                              <p:pRg st="9" end="9"/>
                                            </p:txEl>
                                          </p:spTgt>
                                        </p:tgtEl>
                                        <p:attrNameLst>
                                          <p:attrName>style.visibility</p:attrName>
                                        </p:attrNameLst>
                                      </p:cBhvr>
                                      <p:to>
                                        <p:strVal val="visible"/>
                                      </p:to>
                                    </p:set>
                                    <p:animEffect transition="in" filter="wipe(down)">
                                      <p:cBhvr>
                                        <p:cTn id="93" dur="580">
                                          <p:stCondLst>
                                            <p:cond delay="0"/>
                                          </p:stCondLst>
                                        </p:cTn>
                                        <p:tgtEl>
                                          <p:spTgt spid="2">
                                            <p:txEl>
                                              <p:pRg st="9" end="9"/>
                                            </p:txEl>
                                          </p:spTgt>
                                        </p:tgtEl>
                                      </p:cBhvr>
                                    </p:animEffect>
                                    <p:anim calcmode="lin" valueType="num">
                                      <p:cBhvr>
                                        <p:cTn id="94"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2">
                                            <p:txEl>
                                              <p:pRg st="9" end="9"/>
                                            </p:txEl>
                                          </p:spTgt>
                                        </p:tgtEl>
                                      </p:cBhvr>
                                      <p:to x="100000" y="60000"/>
                                    </p:animScale>
                                    <p:animScale>
                                      <p:cBhvr>
                                        <p:cTn id="100" dur="166" decel="50000">
                                          <p:stCondLst>
                                            <p:cond delay="676"/>
                                          </p:stCondLst>
                                        </p:cTn>
                                        <p:tgtEl>
                                          <p:spTgt spid="2">
                                            <p:txEl>
                                              <p:pRg st="9" end="9"/>
                                            </p:txEl>
                                          </p:spTgt>
                                        </p:tgtEl>
                                      </p:cBhvr>
                                      <p:to x="100000" y="100000"/>
                                    </p:animScale>
                                    <p:animScale>
                                      <p:cBhvr>
                                        <p:cTn id="101" dur="26">
                                          <p:stCondLst>
                                            <p:cond delay="1312"/>
                                          </p:stCondLst>
                                        </p:cTn>
                                        <p:tgtEl>
                                          <p:spTgt spid="2">
                                            <p:txEl>
                                              <p:pRg st="9" end="9"/>
                                            </p:txEl>
                                          </p:spTgt>
                                        </p:tgtEl>
                                      </p:cBhvr>
                                      <p:to x="100000" y="80000"/>
                                    </p:animScale>
                                    <p:animScale>
                                      <p:cBhvr>
                                        <p:cTn id="102" dur="166" decel="50000">
                                          <p:stCondLst>
                                            <p:cond delay="1338"/>
                                          </p:stCondLst>
                                        </p:cTn>
                                        <p:tgtEl>
                                          <p:spTgt spid="2">
                                            <p:txEl>
                                              <p:pRg st="9" end="9"/>
                                            </p:txEl>
                                          </p:spTgt>
                                        </p:tgtEl>
                                      </p:cBhvr>
                                      <p:to x="100000" y="100000"/>
                                    </p:animScale>
                                    <p:animScale>
                                      <p:cBhvr>
                                        <p:cTn id="103" dur="26">
                                          <p:stCondLst>
                                            <p:cond delay="1642"/>
                                          </p:stCondLst>
                                        </p:cTn>
                                        <p:tgtEl>
                                          <p:spTgt spid="2">
                                            <p:txEl>
                                              <p:pRg st="9" end="9"/>
                                            </p:txEl>
                                          </p:spTgt>
                                        </p:tgtEl>
                                      </p:cBhvr>
                                      <p:to x="100000" y="90000"/>
                                    </p:animScale>
                                    <p:animScale>
                                      <p:cBhvr>
                                        <p:cTn id="104" dur="166" decel="50000">
                                          <p:stCondLst>
                                            <p:cond delay="1668"/>
                                          </p:stCondLst>
                                        </p:cTn>
                                        <p:tgtEl>
                                          <p:spTgt spid="2">
                                            <p:txEl>
                                              <p:pRg st="9" end="9"/>
                                            </p:txEl>
                                          </p:spTgt>
                                        </p:tgtEl>
                                      </p:cBhvr>
                                      <p:to x="100000" y="100000"/>
                                    </p:animScale>
                                    <p:animScale>
                                      <p:cBhvr>
                                        <p:cTn id="105" dur="26">
                                          <p:stCondLst>
                                            <p:cond delay="1808"/>
                                          </p:stCondLst>
                                        </p:cTn>
                                        <p:tgtEl>
                                          <p:spTgt spid="2">
                                            <p:txEl>
                                              <p:pRg st="9" end="9"/>
                                            </p:txEl>
                                          </p:spTgt>
                                        </p:tgtEl>
                                      </p:cBhvr>
                                      <p:to x="100000" y="95000"/>
                                    </p:animScale>
                                    <p:animScale>
                                      <p:cBhvr>
                                        <p:cTn id="106" dur="166" decel="50000">
                                          <p:stCondLst>
                                            <p:cond delay="1834"/>
                                          </p:stCondLst>
                                        </p:cTn>
                                        <p:tgtEl>
                                          <p:spTgt spid="2">
                                            <p:txEl>
                                              <p:pRg st="9" end="9"/>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2">
                                            <p:txEl>
                                              <p:pRg st="11" end="11"/>
                                            </p:txEl>
                                          </p:spTgt>
                                        </p:tgtEl>
                                        <p:attrNameLst>
                                          <p:attrName>style.visibility</p:attrName>
                                        </p:attrNameLst>
                                      </p:cBhvr>
                                      <p:to>
                                        <p:strVal val="visible"/>
                                      </p:to>
                                    </p:set>
                                    <p:anim calcmode="lin" valueType="num">
                                      <p:cBhvr>
                                        <p:cTn id="111"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112"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113" dur="500"/>
                                        <p:tgtEl>
                                          <p:spTgt spid="2">
                                            <p:txEl>
                                              <p:pRg st="11" end="1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nodeType="clickEffect">
                                  <p:stCondLst>
                                    <p:cond delay="0"/>
                                  </p:stCondLst>
                                  <p:childTnLst>
                                    <p:set>
                                      <p:cBhvr>
                                        <p:cTn id="117" dur="1" fill="hold">
                                          <p:stCondLst>
                                            <p:cond delay="0"/>
                                          </p:stCondLst>
                                        </p:cTn>
                                        <p:tgtEl>
                                          <p:spTgt spid="2">
                                            <p:txEl>
                                              <p:pRg st="12" end="12"/>
                                            </p:txEl>
                                          </p:spTgt>
                                        </p:tgtEl>
                                        <p:attrNameLst>
                                          <p:attrName>style.visibility</p:attrName>
                                        </p:attrNameLst>
                                      </p:cBhvr>
                                      <p:to>
                                        <p:strVal val="visible"/>
                                      </p:to>
                                    </p:set>
                                    <p:animEffect transition="in" filter="wipe(down)">
                                      <p:cBhvr>
                                        <p:cTn id="118" dur="580">
                                          <p:stCondLst>
                                            <p:cond delay="0"/>
                                          </p:stCondLst>
                                        </p:cTn>
                                        <p:tgtEl>
                                          <p:spTgt spid="2">
                                            <p:txEl>
                                              <p:pRg st="12" end="12"/>
                                            </p:txEl>
                                          </p:spTgt>
                                        </p:tgtEl>
                                      </p:cBhvr>
                                    </p:animEffect>
                                    <p:anim calcmode="lin" valueType="num">
                                      <p:cBhvr>
                                        <p:cTn id="119" dur="1822" tmFilter="0,0; 0.14,0.36; 0.43,0.73; 0.71,0.91; 1.0,1.0">
                                          <p:stCondLst>
                                            <p:cond delay="0"/>
                                          </p:stCondLst>
                                        </p:cTn>
                                        <p:tgtEl>
                                          <p:spTgt spid="2">
                                            <p:txEl>
                                              <p:pRg st="12" end="12"/>
                                            </p:txEl>
                                          </p:spTgt>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
                                            <p:txEl>
                                              <p:pRg st="12" end="12"/>
                                            </p:txEl>
                                          </p:spTgt>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
                                            <p:txEl>
                                              <p:pRg st="12" end="12"/>
                                            </p:txEl>
                                          </p:spTgt>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
                                            <p:txEl>
                                              <p:pRg st="12" end="12"/>
                                            </p:txEl>
                                          </p:spTgt>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
                                            <p:txEl>
                                              <p:pRg st="12" end="12"/>
                                            </p:txEl>
                                          </p:spTgt>
                                        </p:tgtEl>
                                        <p:attrNameLst>
                                          <p:attrName>ppt_y</p:attrName>
                                        </p:attrNameLst>
                                      </p:cBhvr>
                                      <p:tavLst>
                                        <p:tav tm="0" fmla="#ppt_y-sin(pi*$)/81">
                                          <p:val>
                                            <p:fltVal val="0"/>
                                          </p:val>
                                        </p:tav>
                                        <p:tav tm="100000">
                                          <p:val>
                                            <p:fltVal val="1"/>
                                          </p:val>
                                        </p:tav>
                                      </p:tavLst>
                                    </p:anim>
                                    <p:animScale>
                                      <p:cBhvr>
                                        <p:cTn id="124" dur="26">
                                          <p:stCondLst>
                                            <p:cond delay="650"/>
                                          </p:stCondLst>
                                        </p:cTn>
                                        <p:tgtEl>
                                          <p:spTgt spid="2">
                                            <p:txEl>
                                              <p:pRg st="12" end="12"/>
                                            </p:txEl>
                                          </p:spTgt>
                                        </p:tgtEl>
                                      </p:cBhvr>
                                      <p:to x="100000" y="60000"/>
                                    </p:animScale>
                                    <p:animScale>
                                      <p:cBhvr>
                                        <p:cTn id="125" dur="166" decel="50000">
                                          <p:stCondLst>
                                            <p:cond delay="676"/>
                                          </p:stCondLst>
                                        </p:cTn>
                                        <p:tgtEl>
                                          <p:spTgt spid="2">
                                            <p:txEl>
                                              <p:pRg st="12" end="12"/>
                                            </p:txEl>
                                          </p:spTgt>
                                        </p:tgtEl>
                                      </p:cBhvr>
                                      <p:to x="100000" y="100000"/>
                                    </p:animScale>
                                    <p:animScale>
                                      <p:cBhvr>
                                        <p:cTn id="126" dur="26">
                                          <p:stCondLst>
                                            <p:cond delay="1312"/>
                                          </p:stCondLst>
                                        </p:cTn>
                                        <p:tgtEl>
                                          <p:spTgt spid="2">
                                            <p:txEl>
                                              <p:pRg st="12" end="12"/>
                                            </p:txEl>
                                          </p:spTgt>
                                        </p:tgtEl>
                                      </p:cBhvr>
                                      <p:to x="100000" y="80000"/>
                                    </p:animScale>
                                    <p:animScale>
                                      <p:cBhvr>
                                        <p:cTn id="127" dur="166" decel="50000">
                                          <p:stCondLst>
                                            <p:cond delay="1338"/>
                                          </p:stCondLst>
                                        </p:cTn>
                                        <p:tgtEl>
                                          <p:spTgt spid="2">
                                            <p:txEl>
                                              <p:pRg st="12" end="12"/>
                                            </p:txEl>
                                          </p:spTgt>
                                        </p:tgtEl>
                                      </p:cBhvr>
                                      <p:to x="100000" y="100000"/>
                                    </p:animScale>
                                    <p:animScale>
                                      <p:cBhvr>
                                        <p:cTn id="128" dur="26">
                                          <p:stCondLst>
                                            <p:cond delay="1642"/>
                                          </p:stCondLst>
                                        </p:cTn>
                                        <p:tgtEl>
                                          <p:spTgt spid="2">
                                            <p:txEl>
                                              <p:pRg st="12" end="12"/>
                                            </p:txEl>
                                          </p:spTgt>
                                        </p:tgtEl>
                                      </p:cBhvr>
                                      <p:to x="100000" y="90000"/>
                                    </p:animScale>
                                    <p:animScale>
                                      <p:cBhvr>
                                        <p:cTn id="129" dur="166" decel="50000">
                                          <p:stCondLst>
                                            <p:cond delay="1668"/>
                                          </p:stCondLst>
                                        </p:cTn>
                                        <p:tgtEl>
                                          <p:spTgt spid="2">
                                            <p:txEl>
                                              <p:pRg st="12" end="12"/>
                                            </p:txEl>
                                          </p:spTgt>
                                        </p:tgtEl>
                                      </p:cBhvr>
                                      <p:to x="100000" y="100000"/>
                                    </p:animScale>
                                    <p:animScale>
                                      <p:cBhvr>
                                        <p:cTn id="130" dur="26">
                                          <p:stCondLst>
                                            <p:cond delay="1808"/>
                                          </p:stCondLst>
                                        </p:cTn>
                                        <p:tgtEl>
                                          <p:spTgt spid="2">
                                            <p:txEl>
                                              <p:pRg st="12" end="12"/>
                                            </p:txEl>
                                          </p:spTgt>
                                        </p:tgtEl>
                                      </p:cBhvr>
                                      <p:to x="100000" y="95000"/>
                                    </p:animScale>
                                    <p:animScale>
                                      <p:cBhvr>
                                        <p:cTn id="131" dur="166" decel="50000">
                                          <p:stCondLst>
                                            <p:cond delay="1834"/>
                                          </p:stCondLst>
                                        </p:cTn>
                                        <p:tgtEl>
                                          <p:spTgt spid="2">
                                            <p:txEl>
                                              <p:pRg st="12" end="12"/>
                                            </p:txEl>
                                          </p:spTgt>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2">
                                            <p:txEl>
                                              <p:pRg st="13" end="13"/>
                                            </p:txEl>
                                          </p:spTgt>
                                        </p:tgtEl>
                                        <p:attrNameLst>
                                          <p:attrName>style.visibility</p:attrName>
                                        </p:attrNameLst>
                                      </p:cBhvr>
                                      <p:to>
                                        <p:strVal val="visible"/>
                                      </p:to>
                                    </p:set>
                                    <p:animEffect transition="in" filter="wipe(down)">
                                      <p:cBhvr>
                                        <p:cTn id="136" dur="580">
                                          <p:stCondLst>
                                            <p:cond delay="0"/>
                                          </p:stCondLst>
                                        </p:cTn>
                                        <p:tgtEl>
                                          <p:spTgt spid="2">
                                            <p:txEl>
                                              <p:pRg st="13" end="13"/>
                                            </p:txEl>
                                          </p:spTgt>
                                        </p:tgtEl>
                                      </p:cBhvr>
                                    </p:animEffect>
                                    <p:anim calcmode="lin" valueType="num">
                                      <p:cBhvr>
                                        <p:cTn id="137" dur="1822" tmFilter="0,0; 0.14,0.36; 0.43,0.73; 0.71,0.91; 1.0,1.0">
                                          <p:stCondLst>
                                            <p:cond delay="0"/>
                                          </p:stCondLst>
                                        </p:cTn>
                                        <p:tgtEl>
                                          <p:spTgt spid="2">
                                            <p:txEl>
                                              <p:pRg st="13" end="13"/>
                                            </p:txEl>
                                          </p:spTgt>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2">
                                            <p:txEl>
                                              <p:pRg st="13" end="13"/>
                                            </p:txEl>
                                          </p:spTgt>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2">
                                            <p:txEl>
                                              <p:pRg st="13" end="13"/>
                                            </p:txEl>
                                          </p:spTgt>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2">
                                            <p:txEl>
                                              <p:pRg st="13" end="13"/>
                                            </p:txEl>
                                          </p:spTgt>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2">
                                            <p:txEl>
                                              <p:pRg st="13" end="13"/>
                                            </p:txEl>
                                          </p:spTgt>
                                        </p:tgtEl>
                                        <p:attrNameLst>
                                          <p:attrName>ppt_y</p:attrName>
                                        </p:attrNameLst>
                                      </p:cBhvr>
                                      <p:tavLst>
                                        <p:tav tm="0" fmla="#ppt_y-sin(pi*$)/81">
                                          <p:val>
                                            <p:fltVal val="0"/>
                                          </p:val>
                                        </p:tav>
                                        <p:tav tm="100000">
                                          <p:val>
                                            <p:fltVal val="1"/>
                                          </p:val>
                                        </p:tav>
                                      </p:tavLst>
                                    </p:anim>
                                    <p:animScale>
                                      <p:cBhvr>
                                        <p:cTn id="142" dur="26">
                                          <p:stCondLst>
                                            <p:cond delay="650"/>
                                          </p:stCondLst>
                                        </p:cTn>
                                        <p:tgtEl>
                                          <p:spTgt spid="2">
                                            <p:txEl>
                                              <p:pRg st="13" end="13"/>
                                            </p:txEl>
                                          </p:spTgt>
                                        </p:tgtEl>
                                      </p:cBhvr>
                                      <p:to x="100000" y="60000"/>
                                    </p:animScale>
                                    <p:animScale>
                                      <p:cBhvr>
                                        <p:cTn id="143" dur="166" decel="50000">
                                          <p:stCondLst>
                                            <p:cond delay="676"/>
                                          </p:stCondLst>
                                        </p:cTn>
                                        <p:tgtEl>
                                          <p:spTgt spid="2">
                                            <p:txEl>
                                              <p:pRg st="13" end="13"/>
                                            </p:txEl>
                                          </p:spTgt>
                                        </p:tgtEl>
                                      </p:cBhvr>
                                      <p:to x="100000" y="100000"/>
                                    </p:animScale>
                                    <p:animScale>
                                      <p:cBhvr>
                                        <p:cTn id="144" dur="26">
                                          <p:stCondLst>
                                            <p:cond delay="1312"/>
                                          </p:stCondLst>
                                        </p:cTn>
                                        <p:tgtEl>
                                          <p:spTgt spid="2">
                                            <p:txEl>
                                              <p:pRg st="13" end="13"/>
                                            </p:txEl>
                                          </p:spTgt>
                                        </p:tgtEl>
                                      </p:cBhvr>
                                      <p:to x="100000" y="80000"/>
                                    </p:animScale>
                                    <p:animScale>
                                      <p:cBhvr>
                                        <p:cTn id="145" dur="166" decel="50000">
                                          <p:stCondLst>
                                            <p:cond delay="1338"/>
                                          </p:stCondLst>
                                        </p:cTn>
                                        <p:tgtEl>
                                          <p:spTgt spid="2">
                                            <p:txEl>
                                              <p:pRg st="13" end="13"/>
                                            </p:txEl>
                                          </p:spTgt>
                                        </p:tgtEl>
                                      </p:cBhvr>
                                      <p:to x="100000" y="100000"/>
                                    </p:animScale>
                                    <p:animScale>
                                      <p:cBhvr>
                                        <p:cTn id="146" dur="26">
                                          <p:stCondLst>
                                            <p:cond delay="1642"/>
                                          </p:stCondLst>
                                        </p:cTn>
                                        <p:tgtEl>
                                          <p:spTgt spid="2">
                                            <p:txEl>
                                              <p:pRg st="13" end="13"/>
                                            </p:txEl>
                                          </p:spTgt>
                                        </p:tgtEl>
                                      </p:cBhvr>
                                      <p:to x="100000" y="90000"/>
                                    </p:animScale>
                                    <p:animScale>
                                      <p:cBhvr>
                                        <p:cTn id="147" dur="166" decel="50000">
                                          <p:stCondLst>
                                            <p:cond delay="1668"/>
                                          </p:stCondLst>
                                        </p:cTn>
                                        <p:tgtEl>
                                          <p:spTgt spid="2">
                                            <p:txEl>
                                              <p:pRg st="13" end="13"/>
                                            </p:txEl>
                                          </p:spTgt>
                                        </p:tgtEl>
                                      </p:cBhvr>
                                      <p:to x="100000" y="100000"/>
                                    </p:animScale>
                                    <p:animScale>
                                      <p:cBhvr>
                                        <p:cTn id="148" dur="26">
                                          <p:stCondLst>
                                            <p:cond delay="1808"/>
                                          </p:stCondLst>
                                        </p:cTn>
                                        <p:tgtEl>
                                          <p:spTgt spid="2">
                                            <p:txEl>
                                              <p:pRg st="13" end="13"/>
                                            </p:txEl>
                                          </p:spTgt>
                                        </p:tgtEl>
                                      </p:cBhvr>
                                      <p:to x="100000" y="95000"/>
                                    </p:animScale>
                                    <p:animScale>
                                      <p:cBhvr>
                                        <p:cTn id="149" dur="166" decel="50000">
                                          <p:stCondLst>
                                            <p:cond delay="1834"/>
                                          </p:stCondLst>
                                        </p:cTn>
                                        <p:tgtEl>
                                          <p:spTgt spid="2">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546"/>
            <a:ext cx="8784976" cy="3046988"/>
          </a:xfrm>
          <a:prstGeom prst="rect">
            <a:avLst/>
          </a:prstGeom>
          <a:noFill/>
        </p:spPr>
        <p:txBody>
          <a:bodyPr wrap="square" rtlCol="0">
            <a:spAutoFit/>
          </a:bodyPr>
          <a:lstStyle/>
          <a:p>
            <a:r>
              <a:rPr lang="sr-Cyrl-RS" sz="2400" dirty="0"/>
              <a:t>Према извору сазнања класификација метода дели се на:</a:t>
            </a:r>
          </a:p>
          <a:p>
            <a:endParaRPr lang="sr-Cyrl-RS" sz="2400" dirty="0"/>
          </a:p>
          <a:p>
            <a:endParaRPr lang="sr-Cyrl-RS" sz="2400" dirty="0"/>
          </a:p>
          <a:p>
            <a:pPr marL="342900" indent="-342900">
              <a:buFont typeface="+mj-lt"/>
              <a:buAutoNum type="arabicPeriod"/>
            </a:pPr>
            <a:r>
              <a:rPr lang="sr-Cyrl-RS" sz="2400" dirty="0"/>
              <a:t>Вербално – текстуалне методе (методе усмене и писане речи)</a:t>
            </a:r>
          </a:p>
          <a:p>
            <a:pPr marL="342900" indent="-342900">
              <a:buFont typeface="+mj-lt"/>
              <a:buAutoNum type="arabicPeriod"/>
            </a:pPr>
            <a:endParaRPr lang="sr-Cyrl-RS" sz="2400" dirty="0"/>
          </a:p>
          <a:p>
            <a:pPr marL="342900" indent="-342900">
              <a:buFont typeface="+mj-lt"/>
              <a:buAutoNum type="arabicPeriod"/>
            </a:pPr>
            <a:endParaRPr lang="sr-Cyrl-RS" sz="2400" dirty="0"/>
          </a:p>
          <a:p>
            <a:pPr marL="342900" indent="-342900">
              <a:buFont typeface="+mj-lt"/>
              <a:buAutoNum type="arabicPeriod"/>
            </a:pPr>
            <a:r>
              <a:rPr lang="sr-Cyrl-RS" sz="2400" dirty="0"/>
              <a:t>Илустративно – демонстративне методе (извори: предмети, слике...)</a:t>
            </a:r>
            <a:endParaRPr lang="en-US" sz="2400" dirty="0"/>
          </a:p>
        </p:txBody>
      </p:sp>
    </p:spTree>
    <p:extLst>
      <p:ext uri="{BB962C8B-B14F-4D97-AF65-F5344CB8AC3E}">
        <p14:creationId xmlns:p14="http://schemas.microsoft.com/office/powerpoint/2010/main" val="371244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9832" y="4724886"/>
            <a:ext cx="2592288" cy="115212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2587" y="332656"/>
            <a:ext cx="8519893" cy="4154984"/>
          </a:xfrm>
          <a:prstGeom prst="rect">
            <a:avLst/>
          </a:prstGeom>
          <a:noFill/>
        </p:spPr>
        <p:txBody>
          <a:bodyPr wrap="square" rtlCol="0">
            <a:spAutoFit/>
          </a:bodyPr>
          <a:lstStyle/>
          <a:p>
            <a:r>
              <a:rPr lang="sr-Cyrl-RS" sz="2400" b="1" dirty="0">
                <a:ln w="6350">
                  <a:noFill/>
                </a:ln>
                <a:solidFill>
                  <a:prstClr val="black"/>
                </a:solidFill>
                <a:latin typeface="Times New Roman" pitchFamily="18" charset="0"/>
                <a:ea typeface="+mj-ea"/>
                <a:cs typeface="Times New Roman" pitchFamily="18" charset="0"/>
              </a:rPr>
              <a:t>Метода усменог излагања </a:t>
            </a:r>
            <a:r>
              <a:rPr lang="sr-Cyrl-RS" sz="2400" dirty="0">
                <a:ln w="6350">
                  <a:noFill/>
                </a:ln>
                <a:solidFill>
                  <a:prstClr val="white"/>
                </a:solidFill>
                <a:latin typeface="Times New Roman" pitchFamily="18" charset="0"/>
                <a:ea typeface="+mj-ea"/>
                <a:cs typeface="Times New Roman" pitchFamily="18" charset="0"/>
              </a:rPr>
              <a:t>код активности са децом користи се у облику показивања, објашњавања, описивања, давања упутства, причања... Описивањем се исказују најважније појединости појмова, релација, садржаја. Математички појмови описују се помоћу модела, цртежа, предмета. У процесу формирања појма „правоугаоник“ васпитач показује и описује предмете правоугаоног облика: лист папира, врата, табла... Сви ти предмети разликују се по боји, материјалу, величини, намени, али имају заједнички правоугаони облик. Васпитач се мора држати правила да не саопштава деци оно до чега могу сама да дођу разним активностима.</a:t>
            </a:r>
            <a:endParaRPr lang="en-US" dirty="0"/>
          </a:p>
        </p:txBody>
      </p:sp>
    </p:spTree>
    <p:extLst>
      <p:ext uri="{BB962C8B-B14F-4D97-AF65-F5344CB8AC3E}">
        <p14:creationId xmlns:p14="http://schemas.microsoft.com/office/powerpoint/2010/main" val="31653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997" y="1105971"/>
            <a:ext cx="8280920" cy="3785652"/>
          </a:xfrm>
          <a:prstGeom prst="rect">
            <a:avLst/>
          </a:prstGeom>
          <a:noFill/>
        </p:spPr>
        <p:txBody>
          <a:bodyPr wrap="square" rtlCol="0">
            <a:spAutoFit/>
          </a:bodyPr>
          <a:lstStyle/>
          <a:p>
            <a:r>
              <a:rPr lang="sr-Cyrl-RS" sz="2400" b="1" dirty="0">
                <a:solidFill>
                  <a:schemeClr val="bg1"/>
                </a:solidFill>
              </a:rPr>
              <a:t>Демонстративна метода </a:t>
            </a:r>
            <a:r>
              <a:rPr lang="sr-Cyrl-RS" sz="2400" dirty="0"/>
              <a:t>заузима централно место при формирању матемаичких појмова. Демонстрација подразумева манипулацију реалним предметима у циљу давања информација деци. Средства за демонстрацију морају бити усклађена узрасту деце,  предмети морају бити довољно велики и уочљиви, са израженим особинама које дете треба да уочи (облик, дужина, број елемената...). Присуство деце не треба да се сведе на посматрање, већ треба и она да учествују. Значај демонстративне методе огледа се у томе што се деца оспособљавају да посматрају, уочавају, упоређују. </a:t>
            </a:r>
            <a:endParaRPr lang="en-US" sz="2400" b="1" dirty="0">
              <a:solidFill>
                <a:schemeClr val="bg1"/>
              </a:solidFill>
            </a:endParaRPr>
          </a:p>
        </p:txBody>
      </p:sp>
    </p:spTree>
    <p:extLst>
      <p:ext uri="{BB962C8B-B14F-4D97-AF65-F5344CB8AC3E}">
        <p14:creationId xmlns:p14="http://schemas.microsoft.com/office/powerpoint/2010/main" val="144624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ndra\Desktop\ana\554749_vrtic_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74777"/>
            <a:ext cx="8402456" cy="559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0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496" y="1484784"/>
            <a:ext cx="8812983" cy="2308324"/>
          </a:xfrm>
          <a:prstGeom prst="rect">
            <a:avLst/>
          </a:prstGeom>
          <a:noFill/>
        </p:spPr>
        <p:txBody>
          <a:bodyPr wrap="square" rtlCol="0">
            <a:spAutoFit/>
          </a:bodyPr>
          <a:lstStyle/>
          <a:p>
            <a:r>
              <a:rPr lang="sr-Cyrl-RS" sz="2400" b="1" dirty="0">
                <a:solidFill>
                  <a:schemeClr val="bg1"/>
                </a:solidFill>
              </a:rPr>
              <a:t>Илустративна метода</a:t>
            </a:r>
            <a:r>
              <a:rPr lang="sr-Cyrl-RS" sz="2400" dirty="0"/>
              <a:t> допуњава демонстративну и подразумева давање информација преко графичких илустрација (цртежа, слика, апликација и другог графичког материјала). Да би дете схватило ма који природни број користе се такозване „бројевне слике“. При коришћењу ових метода све радње морају бити пропраћене речима.</a:t>
            </a:r>
            <a:endParaRPr lang="en-US" sz="2400" dirty="0"/>
          </a:p>
        </p:txBody>
      </p:sp>
    </p:spTree>
    <p:extLst>
      <p:ext uri="{BB962C8B-B14F-4D97-AF65-F5344CB8AC3E}">
        <p14:creationId xmlns:p14="http://schemas.microsoft.com/office/powerpoint/2010/main" val="1877941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200</TotalTime>
  <Words>1058</Words>
  <Application>Microsoft Office PowerPoint</Application>
  <PresentationFormat>On-screen Show (4:3)</PresentationFormat>
  <Paragraphs>46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Lucida Sans</vt:lpstr>
      <vt:lpstr>Times New Roman</vt:lpstr>
      <vt:lpstr>Wingdings</vt:lpstr>
      <vt:lpstr>Wingdings 2</vt:lpstr>
      <vt:lpstr>Wingdings 3</vt:lpstr>
      <vt:lpstr>Apex</vt:lpstr>
      <vt:lpstr>Методе рада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Хвала на пажњи!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Методе рада</dc:title>
  <dc:creator>Sandra</dc:creator>
  <cp:lastModifiedBy>RADE PC</cp:lastModifiedBy>
  <cp:revision>22</cp:revision>
  <dcterms:created xsi:type="dcterms:W3CDTF">2018-04-01T16:22:39Z</dcterms:created>
  <dcterms:modified xsi:type="dcterms:W3CDTF">2018-04-04T06:26:24Z</dcterms:modified>
</cp:coreProperties>
</file>