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8"/>
  </p:notesMasterIdLst>
  <p:sldIdLst>
    <p:sldId id="285" r:id="rId3"/>
    <p:sldId id="282" r:id="rId4"/>
    <p:sldId id="283" r:id="rId5"/>
    <p:sldId id="286" r:id="rId6"/>
    <p:sldId id="287" r:id="rId7"/>
    <p:sldId id="288" r:id="rId8"/>
    <p:sldId id="359" r:id="rId9"/>
    <p:sldId id="360" r:id="rId10"/>
    <p:sldId id="361" r:id="rId11"/>
    <p:sldId id="258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6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5C61B"/>
    <a:srgbClr val="FF33CC"/>
    <a:srgbClr val="6600CC"/>
    <a:srgbClr val="9966FF"/>
    <a:srgbClr val="F45F0C"/>
    <a:srgbClr val="FF0000"/>
    <a:srgbClr val="009900"/>
    <a:srgbClr val="00B05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343" autoAdjust="0"/>
  </p:normalViewPr>
  <p:slideViewPr>
    <p:cSldViewPr>
      <p:cViewPr varScale="1">
        <p:scale>
          <a:sx n="64" d="100"/>
          <a:sy n="64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076E7-8F0F-42C9-B4DD-16AC0D50C422}" type="doc">
      <dgm:prSet loTypeId="urn:diagrams.loki3.com/BracketList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87DF1FE-FE0C-4CD9-A2A2-7E1CA269877B}">
      <dgm:prSet phldrT="[Text]"/>
      <dgm:spPr/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en-US" dirty="0" err="1"/>
            <a:t>Aktivnost</a:t>
          </a:r>
          <a:r>
            <a:rPr lang="en-US" dirty="0"/>
            <a:t> </a:t>
          </a:r>
          <a:r>
            <a:rPr lang="en-US" dirty="0" err="1"/>
            <a:t>deteta</a:t>
          </a:r>
          <a:r>
            <a:rPr lang="en-US" dirty="0"/>
            <a:t> je </a:t>
          </a:r>
          <a:r>
            <a:rPr lang="en-US" dirty="0" err="1"/>
            <a:t>jedan</a:t>
          </a:r>
          <a:r>
            <a:rPr lang="en-US" dirty="0"/>
            <a:t> od </a:t>
          </a:r>
          <a:r>
            <a:rPr lang="en-US" dirty="0" err="1"/>
            <a:t>osnovnih</a:t>
          </a:r>
          <a:r>
            <a:rPr lang="en-US" dirty="0"/>
            <a:t> </a:t>
          </a:r>
          <a:r>
            <a:rPr lang="en-US" dirty="0" err="1"/>
            <a:t>faktora</a:t>
          </a:r>
          <a:r>
            <a:rPr lang="en-US" dirty="0"/>
            <a:t> </a:t>
          </a:r>
          <a:r>
            <a:rPr lang="en-US" dirty="0" err="1"/>
            <a:t>fizi</a:t>
          </a:r>
          <a:r>
            <a:rPr lang="sr-Latn-RS" dirty="0"/>
            <a:t>č</a:t>
          </a:r>
          <a:r>
            <a:rPr lang="en-US" dirty="0" err="1"/>
            <a:t>kog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psihi</a:t>
          </a:r>
          <a:r>
            <a:rPr lang="sr-Latn-RS" dirty="0"/>
            <a:t>č</a:t>
          </a:r>
          <a:r>
            <a:rPr lang="en-US" dirty="0" err="1"/>
            <a:t>kog</a:t>
          </a:r>
          <a:r>
            <a:rPr lang="en-US" dirty="0"/>
            <a:t> </a:t>
          </a:r>
          <a:r>
            <a:rPr lang="en-US" dirty="0" err="1"/>
            <a:t>razvoja</a:t>
          </a:r>
          <a:r>
            <a:rPr lang="en-US" dirty="0"/>
            <a:t>. </a:t>
          </a:r>
        </a:p>
      </dgm:t>
    </dgm:pt>
    <dgm:pt modelId="{103879E4-6E58-40F8-8E72-1A7A21F7720D}" type="parTrans" cxnId="{2F250A0B-60D5-42C6-ADF9-D379390AA30A}">
      <dgm:prSet/>
      <dgm:spPr/>
      <dgm:t>
        <a:bodyPr/>
        <a:lstStyle/>
        <a:p>
          <a:endParaRPr lang="en-US"/>
        </a:p>
      </dgm:t>
    </dgm:pt>
    <dgm:pt modelId="{09E63B8A-090F-4F22-8E5B-CE27CBC3D368}" type="sibTrans" cxnId="{2F250A0B-60D5-42C6-ADF9-D379390AA30A}">
      <dgm:prSet/>
      <dgm:spPr/>
      <dgm:t>
        <a:bodyPr/>
        <a:lstStyle/>
        <a:p>
          <a:endParaRPr lang="en-US"/>
        </a:p>
      </dgm:t>
    </dgm:pt>
    <dgm:pt modelId="{2D74AEB9-A3D0-422B-951B-77128B7A2532}">
      <dgm:prSet phldrT="[Text]"/>
      <dgm:spPr/>
      <dgm:t>
        <a:bodyPr/>
        <a:lstStyle/>
        <a:p>
          <a:pPr algn="l">
            <a:buFont typeface="Wingdings" panose="05000000000000000000" pitchFamily="2" charset="2"/>
            <a:buChar char="Ø"/>
          </a:pPr>
          <a:endParaRPr lang="en-US" dirty="0"/>
        </a:p>
      </dgm:t>
    </dgm:pt>
    <dgm:pt modelId="{16EC8AFB-5010-4BD0-9C5A-4329A57FA09C}" type="parTrans" cxnId="{BE8E0572-1ED1-4699-9526-EA05D7CA4610}">
      <dgm:prSet/>
      <dgm:spPr/>
      <dgm:t>
        <a:bodyPr/>
        <a:lstStyle/>
        <a:p>
          <a:endParaRPr lang="en-US"/>
        </a:p>
      </dgm:t>
    </dgm:pt>
    <dgm:pt modelId="{AF6E542A-6171-4B35-AB6F-44BD2A0B062C}" type="sibTrans" cxnId="{BE8E0572-1ED1-4699-9526-EA05D7CA4610}">
      <dgm:prSet/>
      <dgm:spPr/>
      <dgm:t>
        <a:bodyPr/>
        <a:lstStyle/>
        <a:p>
          <a:endParaRPr lang="en-US"/>
        </a:p>
      </dgm:t>
    </dgm:pt>
    <dgm:pt modelId="{62E3CF50-DAC8-46F1-BEB5-2A700D221A1F}">
      <dgm:prSet/>
      <dgm:spPr/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en-US" dirty="0"/>
            <a:t>De</a:t>
          </a:r>
          <a:r>
            <a:rPr lang="sr-Latn-RS" dirty="0"/>
            <a:t>č</a:t>
          </a:r>
          <a:r>
            <a:rPr lang="en-US" dirty="0" err="1"/>
            <a:t>ija</a:t>
          </a:r>
          <a:r>
            <a:rPr lang="en-US" dirty="0"/>
            <a:t> </a:t>
          </a:r>
          <a:r>
            <a:rPr lang="en-US" dirty="0" err="1"/>
            <a:t>radoznalost</a:t>
          </a:r>
          <a:r>
            <a:rPr lang="en-US" dirty="0"/>
            <a:t> je </a:t>
          </a:r>
          <a:r>
            <a:rPr lang="en-US" dirty="0" err="1"/>
            <a:t>pokreta</a:t>
          </a:r>
          <a:r>
            <a:rPr lang="sr-Latn-RS" dirty="0"/>
            <a:t>č</a:t>
          </a:r>
          <a:r>
            <a:rPr lang="en-US" dirty="0"/>
            <a:t>ka </a:t>
          </a:r>
          <a:r>
            <a:rPr lang="en-US" dirty="0" err="1"/>
            <a:t>snaga</a:t>
          </a:r>
          <a:r>
            <a:rPr lang="en-US" dirty="0"/>
            <a:t> </a:t>
          </a:r>
          <a:r>
            <a:rPr lang="en-US" dirty="0" err="1"/>
            <a:t>svih</a:t>
          </a:r>
          <a:r>
            <a:rPr lang="en-US" dirty="0"/>
            <a:t> de</a:t>
          </a:r>
          <a:r>
            <a:rPr lang="sr-Latn-RS" dirty="0"/>
            <a:t>č</a:t>
          </a:r>
          <a:r>
            <a:rPr lang="en-US" dirty="0" err="1"/>
            <a:t>ijih</a:t>
          </a:r>
          <a:r>
            <a:rPr lang="en-US" dirty="0"/>
            <a:t> </a:t>
          </a:r>
          <a:r>
            <a:rPr lang="en-US" dirty="0" err="1"/>
            <a:t>aktivnosti</a:t>
          </a:r>
          <a:r>
            <a:rPr lang="en-US" dirty="0"/>
            <a:t>. </a:t>
          </a:r>
        </a:p>
      </dgm:t>
    </dgm:pt>
    <dgm:pt modelId="{0C44C73A-2B8F-4316-B5E3-F4EB01AEBF4D}" type="parTrans" cxnId="{C7627523-BFCF-498A-BB11-C08A3645527F}">
      <dgm:prSet/>
      <dgm:spPr/>
      <dgm:t>
        <a:bodyPr/>
        <a:lstStyle/>
        <a:p>
          <a:endParaRPr lang="en-US"/>
        </a:p>
      </dgm:t>
    </dgm:pt>
    <dgm:pt modelId="{2EEBD0BA-248B-44B4-BE21-DC7E0BF95F08}" type="sibTrans" cxnId="{C7627523-BFCF-498A-BB11-C08A3645527F}">
      <dgm:prSet/>
      <dgm:spPr/>
      <dgm:t>
        <a:bodyPr/>
        <a:lstStyle/>
        <a:p>
          <a:endParaRPr lang="en-US"/>
        </a:p>
      </dgm:t>
    </dgm:pt>
    <dgm:pt modelId="{EF37BF32-730B-4194-9CE3-F320FA99F65F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 err="1"/>
            <a:t>Sve</a:t>
          </a:r>
          <a:r>
            <a:rPr lang="en-US" dirty="0"/>
            <a:t> </a:t>
          </a:r>
          <a:r>
            <a:rPr lang="en-US" dirty="0" err="1"/>
            <a:t>aktivnosti</a:t>
          </a:r>
          <a:r>
            <a:rPr lang="en-US" dirty="0"/>
            <a:t> u </a:t>
          </a:r>
          <a:r>
            <a:rPr lang="en-US" dirty="0" err="1"/>
            <a:t>vrti</a:t>
          </a:r>
          <a:r>
            <a:rPr lang="sr-Latn-RS" dirty="0"/>
            <a:t>ć</a:t>
          </a:r>
          <a:r>
            <a:rPr lang="en-US" dirty="0"/>
            <a:t>u </a:t>
          </a:r>
          <a:r>
            <a:rPr lang="sr-Latn-RS" dirty="0"/>
            <a:t>i</a:t>
          </a:r>
          <a:r>
            <a:rPr lang="en-US" dirty="0"/>
            <a:t> </a:t>
          </a:r>
          <a:r>
            <a:rPr lang="en-US" dirty="0" err="1"/>
            <a:t>programski</a:t>
          </a:r>
          <a:r>
            <a:rPr lang="en-US" dirty="0"/>
            <a:t> </a:t>
          </a:r>
          <a:r>
            <a:rPr lang="en-US" dirty="0" err="1"/>
            <a:t>sadr</a:t>
          </a:r>
          <a:r>
            <a:rPr lang="sr-Latn-RS" dirty="0"/>
            <a:t>ž</a:t>
          </a:r>
          <a:r>
            <a:rPr lang="en-US" dirty="0" err="1"/>
            <a:t>aji</a:t>
          </a:r>
          <a:r>
            <a:rPr lang="en-US" dirty="0"/>
            <a:t> </a:t>
          </a:r>
          <a:r>
            <a:rPr lang="en-US" dirty="0" err="1"/>
            <a:t>vaspitno-obrazovnih</a:t>
          </a:r>
          <a:r>
            <a:rPr lang="en-US" dirty="0"/>
            <a:t> </a:t>
          </a:r>
          <a:r>
            <a:rPr lang="en-US" dirty="0" err="1"/>
            <a:t>oblasti</a:t>
          </a:r>
          <a:r>
            <a:rPr lang="en-US" dirty="0"/>
            <a:t> </a:t>
          </a:r>
          <a:r>
            <a:rPr lang="en-US" dirty="0" err="1"/>
            <a:t>odvijaju</a:t>
          </a:r>
          <a:r>
            <a:rPr lang="en-US" dirty="0"/>
            <a:t> se </a:t>
          </a:r>
          <a:r>
            <a:rPr lang="en-US" dirty="0" err="1"/>
            <a:t>tako</a:t>
          </a:r>
          <a:r>
            <a:rPr lang="en-US" dirty="0"/>
            <a:t> da </a:t>
          </a:r>
          <a:r>
            <a:rPr lang="en-US" dirty="0" err="1"/>
            <a:t>budu</a:t>
          </a:r>
          <a:r>
            <a:rPr lang="en-US" dirty="0"/>
            <a:t> u </a:t>
          </a:r>
          <a:r>
            <a:rPr lang="en-US" dirty="0" err="1"/>
            <a:t>skladu</a:t>
          </a:r>
          <a:r>
            <a:rPr lang="en-US" dirty="0"/>
            <a:t> </a:t>
          </a:r>
          <a:r>
            <a:rPr lang="en-US" dirty="0" err="1"/>
            <a:t>sa</a:t>
          </a:r>
          <a:r>
            <a:rPr lang="en-US" dirty="0"/>
            <a:t> </a:t>
          </a:r>
          <a:r>
            <a:rPr lang="en-US" dirty="0" err="1"/>
            <a:t>sposobnostima</a:t>
          </a:r>
          <a:r>
            <a:rPr lang="en-US" dirty="0"/>
            <a:t> </a:t>
          </a:r>
          <a:r>
            <a:rPr lang="en-US" dirty="0" err="1"/>
            <a:t>dece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podsti</a:t>
          </a:r>
          <a:r>
            <a:rPr lang="sr-Latn-RS" dirty="0"/>
            <a:t>č</a:t>
          </a:r>
          <a:r>
            <a:rPr lang="en-US" dirty="0"/>
            <a:t>u </a:t>
          </a:r>
          <a:r>
            <a:rPr lang="en-US" dirty="0" err="1"/>
            <a:t>njihov</a:t>
          </a:r>
          <a:r>
            <a:rPr lang="en-US" dirty="0"/>
            <a:t> </a:t>
          </a:r>
          <a:r>
            <a:rPr lang="en-US" dirty="0" err="1"/>
            <a:t>intelektualni</a:t>
          </a:r>
          <a:r>
            <a:rPr lang="en-US" dirty="0"/>
            <a:t> </a:t>
          </a:r>
          <a:r>
            <a:rPr lang="en-US" dirty="0" err="1"/>
            <a:t>razvoj</a:t>
          </a:r>
          <a:r>
            <a:rPr lang="en-US" dirty="0"/>
            <a:t>.</a:t>
          </a:r>
        </a:p>
      </dgm:t>
    </dgm:pt>
    <dgm:pt modelId="{442E175E-E6FE-4FC2-B3A6-469D32E88061}" type="parTrans" cxnId="{94AD17F8-EF3D-4198-A20D-14433166E781}">
      <dgm:prSet/>
      <dgm:spPr/>
      <dgm:t>
        <a:bodyPr/>
        <a:lstStyle/>
        <a:p>
          <a:endParaRPr lang="en-US"/>
        </a:p>
      </dgm:t>
    </dgm:pt>
    <dgm:pt modelId="{803A0FFE-45E6-4DD8-BD85-EE552EDF6315}" type="sibTrans" cxnId="{94AD17F8-EF3D-4198-A20D-14433166E781}">
      <dgm:prSet/>
      <dgm:spPr/>
      <dgm:t>
        <a:bodyPr/>
        <a:lstStyle/>
        <a:p>
          <a:endParaRPr lang="en-US"/>
        </a:p>
      </dgm:t>
    </dgm:pt>
    <dgm:pt modelId="{A6B6B010-BE1A-4042-A36E-C9EFA67B2BEA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altLang="en-US" dirty="0" err="1"/>
            <a:t>Misao</a:t>
          </a:r>
          <a:r>
            <a:rPr lang="en-US" altLang="en-US" dirty="0"/>
            <a:t> </a:t>
          </a:r>
          <a:r>
            <a:rPr lang="en-US" altLang="en-US" dirty="0" err="1"/>
            <a:t>deteta</a:t>
          </a:r>
          <a:r>
            <a:rPr lang="en-US" altLang="en-US" dirty="0"/>
            <a:t> se </a:t>
          </a:r>
          <a:r>
            <a:rPr lang="en-US" altLang="en-US" dirty="0" err="1"/>
            <a:t>formira</a:t>
          </a:r>
          <a:r>
            <a:rPr lang="en-US" altLang="en-US" dirty="0"/>
            <a:t> </a:t>
          </a:r>
          <a:r>
            <a:rPr lang="en-US" altLang="en-US" dirty="0" err="1"/>
            <a:t>preko</a:t>
          </a:r>
          <a:r>
            <a:rPr lang="en-US" altLang="en-US" dirty="0"/>
            <a:t> </a:t>
          </a:r>
          <a:r>
            <a:rPr lang="en-US" altLang="en-US" dirty="0" err="1"/>
            <a:t>ličnog</a:t>
          </a:r>
          <a:r>
            <a:rPr lang="en-US" altLang="en-US" dirty="0"/>
            <a:t> </a:t>
          </a:r>
          <a:r>
            <a:rPr lang="en-US" altLang="en-US" dirty="0" err="1"/>
            <a:t>iskustva</a:t>
          </a:r>
          <a:r>
            <a:rPr lang="en-US" altLang="en-US" dirty="0"/>
            <a:t>, </a:t>
          </a:r>
          <a:r>
            <a:rPr lang="en-US" altLang="en-US" dirty="0" err="1"/>
            <a:t>interakcijom</a:t>
          </a:r>
          <a:r>
            <a:rPr lang="en-US" altLang="en-US" dirty="0"/>
            <a:t> </a:t>
          </a:r>
          <a:r>
            <a:rPr lang="en-US" altLang="en-US" dirty="0" err="1"/>
            <a:t>sa</a:t>
          </a:r>
          <a:r>
            <a:rPr lang="en-US" altLang="en-US" dirty="0"/>
            <a:t> </a:t>
          </a:r>
          <a:r>
            <a:rPr lang="en-US" altLang="en-US" dirty="0" err="1"/>
            <a:t>prirodnom</a:t>
          </a:r>
          <a:r>
            <a:rPr lang="en-US" altLang="en-US" dirty="0"/>
            <a:t> </a:t>
          </a:r>
          <a:r>
            <a:rPr lang="en-US" altLang="en-US" dirty="0" err="1"/>
            <a:t>i</a:t>
          </a:r>
          <a:r>
            <a:rPr lang="en-US" altLang="en-US" dirty="0"/>
            <a:t> </a:t>
          </a:r>
          <a:r>
            <a:rPr lang="en-US" altLang="en-US" dirty="0" err="1"/>
            <a:t>socijalnom</a:t>
          </a:r>
          <a:r>
            <a:rPr lang="en-US" altLang="en-US" dirty="0"/>
            <a:t> </a:t>
          </a:r>
          <a:r>
            <a:rPr lang="en-US" altLang="en-US" dirty="0" err="1"/>
            <a:t>sredinom</a:t>
          </a:r>
          <a:r>
            <a:rPr lang="en-US" altLang="en-US" dirty="0"/>
            <a:t>, </a:t>
          </a:r>
          <a:r>
            <a:rPr lang="en-US" altLang="en-US" dirty="0" err="1"/>
            <a:t>praktičnom</a:t>
          </a:r>
          <a:r>
            <a:rPr lang="en-US" altLang="en-US" dirty="0"/>
            <a:t> </a:t>
          </a:r>
          <a:r>
            <a:rPr lang="en-US" altLang="en-US" dirty="0" err="1"/>
            <a:t>primenom</a:t>
          </a:r>
          <a:r>
            <a:rPr lang="en-US" altLang="en-US" dirty="0"/>
            <a:t>, </a:t>
          </a:r>
          <a:r>
            <a:rPr lang="en-US" altLang="en-US" dirty="0" err="1"/>
            <a:t>proveravanjem</a:t>
          </a:r>
          <a:r>
            <a:rPr lang="en-US" altLang="en-US" dirty="0"/>
            <a:t> </a:t>
          </a:r>
          <a:r>
            <a:rPr lang="en-US" altLang="en-US" dirty="0" err="1"/>
            <a:t>i</a:t>
          </a:r>
          <a:r>
            <a:rPr lang="en-US" altLang="en-US" dirty="0"/>
            <a:t> </a:t>
          </a:r>
          <a:r>
            <a:rPr lang="en-US" altLang="en-US" dirty="0" err="1"/>
            <a:t>istraživanjem</a:t>
          </a:r>
          <a:r>
            <a:rPr lang="en-US" altLang="en-US" dirty="0"/>
            <a:t>.</a:t>
          </a:r>
          <a:endParaRPr lang="en-US" dirty="0"/>
        </a:p>
      </dgm:t>
    </dgm:pt>
    <dgm:pt modelId="{AB40AAFC-F9B1-4667-97C6-24AEFDF7325D}" type="parTrans" cxnId="{7A802FC4-7C63-4746-9C40-A3A1E7B98441}">
      <dgm:prSet/>
      <dgm:spPr/>
      <dgm:t>
        <a:bodyPr/>
        <a:lstStyle/>
        <a:p>
          <a:endParaRPr lang="en-US"/>
        </a:p>
      </dgm:t>
    </dgm:pt>
    <dgm:pt modelId="{9482BBBC-CE01-4C68-9DAB-BDA6468F2E0B}" type="sibTrans" cxnId="{7A802FC4-7C63-4746-9C40-A3A1E7B98441}">
      <dgm:prSet/>
      <dgm:spPr/>
      <dgm:t>
        <a:bodyPr/>
        <a:lstStyle/>
        <a:p>
          <a:endParaRPr lang="en-US"/>
        </a:p>
      </dgm:t>
    </dgm:pt>
    <dgm:pt modelId="{DA776A52-1F06-4DCD-B4EE-32BC80130C52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b="1" dirty="0" err="1"/>
            <a:t>Igra</a:t>
          </a:r>
          <a:r>
            <a:rPr lang="en-US" b="1" dirty="0"/>
            <a:t> </a:t>
          </a:r>
          <a:r>
            <a:rPr lang="en-US" b="1" dirty="0" err="1"/>
            <a:t>predstavlja</a:t>
          </a:r>
          <a:r>
            <a:rPr lang="en-US" b="1" dirty="0"/>
            <a:t> </a:t>
          </a:r>
          <a:r>
            <a:rPr lang="en-US" b="1" dirty="0" err="1"/>
            <a:t>jedan</a:t>
          </a:r>
          <a:r>
            <a:rPr lang="en-US" b="1" dirty="0"/>
            <a:t> od </a:t>
          </a:r>
          <a:r>
            <a:rPr lang="en-US" b="1" dirty="0" err="1"/>
            <a:t>najvažnijih</a:t>
          </a:r>
          <a:r>
            <a:rPr lang="en-US" b="1" dirty="0"/>
            <a:t> </a:t>
          </a:r>
          <a:r>
            <a:rPr lang="en-US" b="1" dirty="0" err="1"/>
            <a:t>oblika</a:t>
          </a:r>
          <a:r>
            <a:rPr lang="en-US" b="1" dirty="0"/>
            <a:t> </a:t>
          </a:r>
          <a:r>
            <a:rPr lang="en-US" b="1" dirty="0" err="1"/>
            <a:t>vaspitno-obrazovne</a:t>
          </a:r>
          <a:r>
            <a:rPr lang="en-US" b="1" dirty="0"/>
            <a:t> </a:t>
          </a:r>
          <a:r>
            <a:rPr lang="en-US" b="1" dirty="0" err="1"/>
            <a:t>delatnosti</a:t>
          </a:r>
          <a:r>
            <a:rPr lang="en-US" b="1" dirty="0"/>
            <a:t> u </a:t>
          </a:r>
          <a:r>
            <a:rPr lang="en-US" b="1" dirty="0" err="1"/>
            <a:t>predškolskim</a:t>
          </a:r>
          <a:r>
            <a:rPr lang="en-US" b="1" dirty="0"/>
            <a:t> </a:t>
          </a:r>
          <a:r>
            <a:rPr lang="en-US" b="1" dirty="0" err="1"/>
            <a:t>ustanovama</a:t>
          </a:r>
          <a:r>
            <a:rPr lang="en-US" b="1" dirty="0"/>
            <a:t>.</a:t>
          </a:r>
        </a:p>
      </dgm:t>
    </dgm:pt>
    <dgm:pt modelId="{84A1A41C-BD3A-4D4A-923E-311FC15EDD89}" type="parTrans" cxnId="{08710A1C-84B7-4F38-BF0D-04BED54DA89B}">
      <dgm:prSet/>
      <dgm:spPr/>
      <dgm:t>
        <a:bodyPr/>
        <a:lstStyle/>
        <a:p>
          <a:endParaRPr lang="en-US"/>
        </a:p>
      </dgm:t>
    </dgm:pt>
    <dgm:pt modelId="{31515320-0DF5-4C2B-A2A0-5D148644E2C5}" type="sibTrans" cxnId="{08710A1C-84B7-4F38-BF0D-04BED54DA89B}">
      <dgm:prSet/>
      <dgm:spPr/>
      <dgm:t>
        <a:bodyPr/>
        <a:lstStyle/>
        <a:p>
          <a:endParaRPr lang="en-US"/>
        </a:p>
      </dgm:t>
    </dgm:pt>
    <dgm:pt modelId="{01F278A4-3876-442E-AA27-5CF49DD8CC80}">
      <dgm:prSet phldrT="[Text]" phldr="1"/>
      <dgm:spPr/>
      <dgm:t>
        <a:bodyPr/>
        <a:lstStyle/>
        <a:p>
          <a:endParaRPr lang="en-US" dirty="0"/>
        </a:p>
      </dgm:t>
    </dgm:pt>
    <dgm:pt modelId="{2989A5E8-22CC-4C29-8387-441354DBE5E6}" type="sibTrans" cxnId="{5C632886-55EE-46D1-B994-0D2005A14934}">
      <dgm:prSet/>
      <dgm:spPr/>
      <dgm:t>
        <a:bodyPr/>
        <a:lstStyle/>
        <a:p>
          <a:endParaRPr lang="en-US"/>
        </a:p>
      </dgm:t>
    </dgm:pt>
    <dgm:pt modelId="{B07EFB24-D4A8-420D-81B4-00F56F8259C5}" type="parTrans" cxnId="{5C632886-55EE-46D1-B994-0D2005A14934}">
      <dgm:prSet/>
      <dgm:spPr/>
      <dgm:t>
        <a:bodyPr/>
        <a:lstStyle/>
        <a:p>
          <a:endParaRPr lang="en-US"/>
        </a:p>
      </dgm:t>
    </dgm:pt>
    <dgm:pt modelId="{41A2CCF1-ED36-4D1B-B5A5-CC1F5F3D7C7C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 err="1"/>
            <a:t>Vaspitno-obrazovne</a:t>
          </a:r>
          <a:r>
            <a:rPr lang="en-US" dirty="0"/>
            <a:t> </a:t>
          </a:r>
          <a:r>
            <a:rPr lang="en-US" dirty="0" err="1"/>
            <a:t>aktivnosti</a:t>
          </a:r>
          <a:r>
            <a:rPr lang="en-US" dirty="0"/>
            <a:t> </a:t>
          </a:r>
          <a:r>
            <a:rPr lang="en-US" dirty="0" err="1"/>
            <a:t>treba</a:t>
          </a:r>
          <a:r>
            <a:rPr lang="en-US" dirty="0"/>
            <a:t> da </a:t>
          </a:r>
          <a:r>
            <a:rPr lang="en-US" dirty="0" err="1"/>
            <a:t>motivi</a:t>
          </a:r>
          <a:r>
            <a:rPr lang="sr-Latn-RS" dirty="0"/>
            <a:t>š</a:t>
          </a:r>
          <a:r>
            <a:rPr lang="en-US" dirty="0"/>
            <a:t>u </a:t>
          </a:r>
          <a:r>
            <a:rPr lang="en-US" dirty="0" err="1"/>
            <a:t>dete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razne</a:t>
          </a:r>
          <a:r>
            <a:rPr lang="en-US" dirty="0"/>
            <a:t> </a:t>
          </a:r>
          <a:r>
            <a:rPr lang="en-US" dirty="0" err="1"/>
            <a:t>aktivnosti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da </a:t>
          </a:r>
          <a:r>
            <a:rPr lang="en-US" dirty="0" err="1"/>
            <a:t>podsti</a:t>
          </a:r>
          <a:r>
            <a:rPr lang="sr-Latn-RS" dirty="0"/>
            <a:t>č</a:t>
          </a:r>
          <a:r>
            <a:rPr lang="en-US" dirty="0"/>
            <a:t>u </a:t>
          </a:r>
          <a:r>
            <a:rPr lang="en-US" dirty="0" err="1"/>
            <a:t>njihov</a:t>
          </a:r>
          <a:r>
            <a:rPr lang="en-US" dirty="0"/>
            <a:t> </a:t>
          </a:r>
          <a:r>
            <a:rPr lang="en-US" dirty="0" err="1"/>
            <a:t>razvoj</a:t>
          </a:r>
          <a:r>
            <a:rPr lang="en-US" dirty="0"/>
            <a:t>. </a:t>
          </a:r>
        </a:p>
      </dgm:t>
    </dgm:pt>
    <dgm:pt modelId="{D35C41E1-36EC-4A37-AFDD-521B6466ECA7}" type="sibTrans" cxnId="{C7F487EB-891E-4136-8187-1904E8059800}">
      <dgm:prSet/>
      <dgm:spPr/>
      <dgm:t>
        <a:bodyPr/>
        <a:lstStyle/>
        <a:p>
          <a:endParaRPr lang="en-US"/>
        </a:p>
      </dgm:t>
    </dgm:pt>
    <dgm:pt modelId="{C372A77D-15D3-4A91-A58D-961BE8BA4C9D}" type="parTrans" cxnId="{C7F487EB-891E-4136-8187-1904E8059800}">
      <dgm:prSet/>
      <dgm:spPr/>
      <dgm:t>
        <a:bodyPr/>
        <a:lstStyle/>
        <a:p>
          <a:endParaRPr lang="en-US"/>
        </a:p>
      </dgm:t>
    </dgm:pt>
    <dgm:pt modelId="{CE2B474F-1177-489F-A726-AE00038328BA}">
      <dgm:prSet phldrT="[Text]" phldr="1"/>
      <dgm:spPr/>
      <dgm:t>
        <a:bodyPr/>
        <a:lstStyle/>
        <a:p>
          <a:endParaRPr lang="en-US" dirty="0"/>
        </a:p>
      </dgm:t>
    </dgm:pt>
    <dgm:pt modelId="{520E851C-DA31-4296-839D-EAFC6D6A5BE1}" type="sibTrans" cxnId="{FBCF9B71-F6B0-4403-9A69-2899A9768EC2}">
      <dgm:prSet/>
      <dgm:spPr/>
      <dgm:t>
        <a:bodyPr/>
        <a:lstStyle/>
        <a:p>
          <a:endParaRPr lang="en-US"/>
        </a:p>
      </dgm:t>
    </dgm:pt>
    <dgm:pt modelId="{BF72354F-A8A3-4F6B-B2A7-ADEEF2D72AEE}" type="parTrans" cxnId="{FBCF9B71-F6B0-4403-9A69-2899A9768EC2}">
      <dgm:prSet/>
      <dgm:spPr/>
      <dgm:t>
        <a:bodyPr/>
        <a:lstStyle/>
        <a:p>
          <a:endParaRPr lang="en-US"/>
        </a:p>
      </dgm:t>
    </dgm:pt>
    <dgm:pt modelId="{F60ABE41-1A76-4FBB-B4B5-DA76C887E8EE}" type="pres">
      <dgm:prSet presAssocID="{16B076E7-8F0F-42C9-B4DD-16AC0D50C422}" presName="Name0" presStyleCnt="0">
        <dgm:presLayoutVars>
          <dgm:dir/>
          <dgm:animLvl val="lvl"/>
          <dgm:resizeHandles val="exact"/>
        </dgm:presLayoutVars>
      </dgm:prSet>
      <dgm:spPr/>
    </dgm:pt>
    <dgm:pt modelId="{05744261-D17F-4825-A8E8-E72D505B0234}" type="pres">
      <dgm:prSet presAssocID="{2D74AEB9-A3D0-422B-951B-77128B7A2532}" presName="linNode" presStyleCnt="0"/>
      <dgm:spPr/>
    </dgm:pt>
    <dgm:pt modelId="{F573EF53-2D72-4200-B280-06FE1ABD6E45}" type="pres">
      <dgm:prSet presAssocID="{2D74AEB9-A3D0-422B-951B-77128B7A2532}" presName="parTx" presStyleLbl="revTx" presStyleIdx="0" presStyleCnt="3">
        <dgm:presLayoutVars>
          <dgm:chMax val="1"/>
          <dgm:bulletEnabled val="1"/>
        </dgm:presLayoutVars>
      </dgm:prSet>
      <dgm:spPr/>
    </dgm:pt>
    <dgm:pt modelId="{48AED8FF-467E-4378-A2C5-1575E70FC6BE}" type="pres">
      <dgm:prSet presAssocID="{2D74AEB9-A3D0-422B-951B-77128B7A2532}" presName="bracket" presStyleLbl="parChTrans1D1" presStyleIdx="0" presStyleCnt="3"/>
      <dgm:spPr/>
    </dgm:pt>
    <dgm:pt modelId="{0A782551-9AAF-40EC-A147-85270AE55FCD}" type="pres">
      <dgm:prSet presAssocID="{2D74AEB9-A3D0-422B-951B-77128B7A2532}" presName="spH" presStyleCnt="0"/>
      <dgm:spPr/>
    </dgm:pt>
    <dgm:pt modelId="{DDBD1ACB-C8F3-4261-BBEE-00F0487D0CC7}" type="pres">
      <dgm:prSet presAssocID="{2D74AEB9-A3D0-422B-951B-77128B7A2532}" presName="desTx" presStyleLbl="node1" presStyleIdx="0" presStyleCnt="3" custLinFactNeighborX="2444" custLinFactNeighborY="-2353">
        <dgm:presLayoutVars>
          <dgm:bulletEnabled val="1"/>
        </dgm:presLayoutVars>
      </dgm:prSet>
      <dgm:spPr/>
    </dgm:pt>
    <dgm:pt modelId="{F16589DB-0FD3-425F-ADC7-342476D4B384}" type="pres">
      <dgm:prSet presAssocID="{AF6E542A-6171-4B35-AB6F-44BD2A0B062C}" presName="spV" presStyleCnt="0"/>
      <dgm:spPr/>
    </dgm:pt>
    <dgm:pt modelId="{96A67799-6702-44A9-A793-2EEE5F87FBBD}" type="pres">
      <dgm:prSet presAssocID="{CE2B474F-1177-489F-A726-AE00038328BA}" presName="linNode" presStyleCnt="0"/>
      <dgm:spPr/>
    </dgm:pt>
    <dgm:pt modelId="{FD0EB77C-AADA-49EB-B6ED-25A581CD0714}" type="pres">
      <dgm:prSet presAssocID="{CE2B474F-1177-489F-A726-AE00038328BA}" presName="parTx" presStyleLbl="revTx" presStyleIdx="1" presStyleCnt="3">
        <dgm:presLayoutVars>
          <dgm:chMax val="1"/>
          <dgm:bulletEnabled val="1"/>
        </dgm:presLayoutVars>
      </dgm:prSet>
      <dgm:spPr/>
    </dgm:pt>
    <dgm:pt modelId="{B74205F1-B0A9-4D81-B7FB-3A61308CE530}" type="pres">
      <dgm:prSet presAssocID="{CE2B474F-1177-489F-A726-AE00038328BA}" presName="bracket" presStyleLbl="parChTrans1D1" presStyleIdx="1" presStyleCnt="3"/>
      <dgm:spPr/>
    </dgm:pt>
    <dgm:pt modelId="{895315B9-9FCF-434D-A157-A56E1A42196F}" type="pres">
      <dgm:prSet presAssocID="{CE2B474F-1177-489F-A726-AE00038328BA}" presName="spH" presStyleCnt="0"/>
      <dgm:spPr/>
    </dgm:pt>
    <dgm:pt modelId="{F2D03A59-5313-4298-BD73-F55C9CE27FA1}" type="pres">
      <dgm:prSet presAssocID="{CE2B474F-1177-489F-A726-AE00038328BA}" presName="desTx" presStyleLbl="node1" presStyleIdx="1" presStyleCnt="3">
        <dgm:presLayoutVars>
          <dgm:bulletEnabled val="1"/>
        </dgm:presLayoutVars>
      </dgm:prSet>
      <dgm:spPr/>
    </dgm:pt>
    <dgm:pt modelId="{B3037A23-DCF0-4417-9D0F-44FAA50B7F39}" type="pres">
      <dgm:prSet presAssocID="{520E851C-DA31-4296-839D-EAFC6D6A5BE1}" presName="spV" presStyleCnt="0"/>
      <dgm:spPr/>
    </dgm:pt>
    <dgm:pt modelId="{1E09445B-9824-40AB-BE5D-F9CB1838A4A5}" type="pres">
      <dgm:prSet presAssocID="{01F278A4-3876-442E-AA27-5CF49DD8CC80}" presName="linNode" presStyleCnt="0"/>
      <dgm:spPr/>
    </dgm:pt>
    <dgm:pt modelId="{0A682BF6-A8DC-4D47-BD8C-EEF18FC158A0}" type="pres">
      <dgm:prSet presAssocID="{01F278A4-3876-442E-AA27-5CF49DD8CC80}" presName="parTx" presStyleLbl="revTx" presStyleIdx="2" presStyleCnt="3">
        <dgm:presLayoutVars>
          <dgm:chMax val="1"/>
          <dgm:bulletEnabled val="1"/>
        </dgm:presLayoutVars>
      </dgm:prSet>
      <dgm:spPr/>
    </dgm:pt>
    <dgm:pt modelId="{F66BF8E2-64D7-454D-94E1-8033B8E8FDAA}" type="pres">
      <dgm:prSet presAssocID="{01F278A4-3876-442E-AA27-5CF49DD8CC80}" presName="bracket" presStyleLbl="parChTrans1D1" presStyleIdx="2" presStyleCnt="3"/>
      <dgm:spPr/>
    </dgm:pt>
    <dgm:pt modelId="{BDAD2430-364C-4911-A13F-3571690BD759}" type="pres">
      <dgm:prSet presAssocID="{01F278A4-3876-442E-AA27-5CF49DD8CC80}" presName="spH" presStyleCnt="0"/>
      <dgm:spPr/>
    </dgm:pt>
    <dgm:pt modelId="{94816AAB-CD5A-4E28-9431-96F69DF07053}" type="pres">
      <dgm:prSet presAssocID="{01F278A4-3876-442E-AA27-5CF49DD8CC80}" presName="desTx" presStyleLbl="node1" presStyleIdx="2" presStyleCnt="3">
        <dgm:presLayoutVars>
          <dgm:bulletEnabled val="1"/>
        </dgm:presLayoutVars>
      </dgm:prSet>
      <dgm:spPr/>
    </dgm:pt>
  </dgm:ptLst>
  <dgm:cxnLst>
    <dgm:cxn modelId="{2F250A0B-60D5-42C6-ADF9-D379390AA30A}" srcId="{2D74AEB9-A3D0-422B-951B-77128B7A2532}" destId="{887DF1FE-FE0C-4CD9-A2A2-7E1CA269877B}" srcOrd="0" destOrd="0" parTransId="{103879E4-6E58-40F8-8E72-1A7A21F7720D}" sibTransId="{09E63B8A-090F-4F22-8E5B-CE27CBC3D368}"/>
    <dgm:cxn modelId="{08710A1C-84B7-4F38-BF0D-04BED54DA89B}" srcId="{01F278A4-3876-442E-AA27-5CF49DD8CC80}" destId="{DA776A52-1F06-4DCD-B4EE-32BC80130C52}" srcOrd="1" destOrd="0" parTransId="{84A1A41C-BD3A-4D4A-923E-311FC15EDD89}" sibTransId="{31515320-0DF5-4C2B-A2A0-5D148644E2C5}"/>
    <dgm:cxn modelId="{C7627523-BFCF-498A-BB11-C08A3645527F}" srcId="{2D74AEB9-A3D0-422B-951B-77128B7A2532}" destId="{62E3CF50-DAC8-46F1-BEB5-2A700D221A1F}" srcOrd="1" destOrd="0" parTransId="{0C44C73A-2B8F-4316-B5E3-F4EB01AEBF4D}" sibTransId="{2EEBD0BA-248B-44B4-BE21-DC7E0BF95F08}"/>
    <dgm:cxn modelId="{C924D127-8BE6-467E-BADE-000E6385605B}" type="presOf" srcId="{887DF1FE-FE0C-4CD9-A2A2-7E1CA269877B}" destId="{DDBD1ACB-C8F3-4261-BBEE-00F0487D0CC7}" srcOrd="0" destOrd="0" presId="urn:diagrams.loki3.com/BracketList"/>
    <dgm:cxn modelId="{5A66373D-F24A-4F4A-A8C0-18DB4198421C}" type="presOf" srcId="{62E3CF50-DAC8-46F1-BEB5-2A700D221A1F}" destId="{DDBD1ACB-C8F3-4261-BBEE-00F0487D0CC7}" srcOrd="0" destOrd="1" presId="urn:diagrams.loki3.com/BracketList"/>
    <dgm:cxn modelId="{896FD86D-D6C0-4599-AC0A-CE1CFEAB71D3}" type="presOf" srcId="{CE2B474F-1177-489F-A726-AE00038328BA}" destId="{FD0EB77C-AADA-49EB-B6ED-25A581CD0714}" srcOrd="0" destOrd="0" presId="urn:diagrams.loki3.com/BracketList"/>
    <dgm:cxn modelId="{FBCF9B71-F6B0-4403-9A69-2899A9768EC2}" srcId="{16B076E7-8F0F-42C9-B4DD-16AC0D50C422}" destId="{CE2B474F-1177-489F-A726-AE00038328BA}" srcOrd="1" destOrd="0" parTransId="{BF72354F-A8A3-4F6B-B2A7-ADEEF2D72AEE}" sibTransId="{520E851C-DA31-4296-839D-EAFC6D6A5BE1}"/>
    <dgm:cxn modelId="{BE8E0572-1ED1-4699-9526-EA05D7CA4610}" srcId="{16B076E7-8F0F-42C9-B4DD-16AC0D50C422}" destId="{2D74AEB9-A3D0-422B-951B-77128B7A2532}" srcOrd="0" destOrd="0" parTransId="{16EC8AFB-5010-4BD0-9C5A-4329A57FA09C}" sibTransId="{AF6E542A-6171-4B35-AB6F-44BD2A0B062C}"/>
    <dgm:cxn modelId="{5231CD78-F0C7-4D0D-AF24-8D862F9E8951}" type="presOf" srcId="{A6B6B010-BE1A-4042-A36E-C9EFA67B2BEA}" destId="{94816AAB-CD5A-4E28-9431-96F69DF07053}" srcOrd="0" destOrd="0" presId="urn:diagrams.loki3.com/BracketList"/>
    <dgm:cxn modelId="{5C632886-55EE-46D1-B994-0D2005A14934}" srcId="{16B076E7-8F0F-42C9-B4DD-16AC0D50C422}" destId="{01F278A4-3876-442E-AA27-5CF49DD8CC80}" srcOrd="2" destOrd="0" parTransId="{B07EFB24-D4A8-420D-81B4-00F56F8259C5}" sibTransId="{2989A5E8-22CC-4C29-8387-441354DBE5E6}"/>
    <dgm:cxn modelId="{9A301BA9-FF2C-4314-A773-3BD64443DA51}" type="presOf" srcId="{01F278A4-3876-442E-AA27-5CF49DD8CC80}" destId="{0A682BF6-A8DC-4D47-BD8C-EEF18FC158A0}" srcOrd="0" destOrd="0" presId="urn:diagrams.loki3.com/BracketList"/>
    <dgm:cxn modelId="{6F671CBA-4683-43EA-B994-6F11829A98C2}" type="presOf" srcId="{16B076E7-8F0F-42C9-B4DD-16AC0D50C422}" destId="{F60ABE41-1A76-4FBB-B4B5-DA76C887E8EE}" srcOrd="0" destOrd="0" presId="urn:diagrams.loki3.com/BracketList"/>
    <dgm:cxn modelId="{7A802FC4-7C63-4746-9C40-A3A1E7B98441}" srcId="{01F278A4-3876-442E-AA27-5CF49DD8CC80}" destId="{A6B6B010-BE1A-4042-A36E-C9EFA67B2BEA}" srcOrd="0" destOrd="0" parTransId="{AB40AAFC-F9B1-4667-97C6-24AEFDF7325D}" sibTransId="{9482BBBC-CE01-4C68-9DAB-BDA6468F2E0B}"/>
    <dgm:cxn modelId="{537BC2D3-4A55-4602-B857-AD66012023A6}" type="presOf" srcId="{41A2CCF1-ED36-4D1B-B5A5-CC1F5F3D7C7C}" destId="{F2D03A59-5313-4298-BD73-F55C9CE27FA1}" srcOrd="0" destOrd="0" presId="urn:diagrams.loki3.com/BracketList"/>
    <dgm:cxn modelId="{FA6CB1E3-06FD-4565-BB1E-C612FEE57AD4}" type="presOf" srcId="{DA776A52-1F06-4DCD-B4EE-32BC80130C52}" destId="{94816AAB-CD5A-4E28-9431-96F69DF07053}" srcOrd="0" destOrd="1" presId="urn:diagrams.loki3.com/BracketList"/>
    <dgm:cxn modelId="{C7F487EB-891E-4136-8187-1904E8059800}" srcId="{CE2B474F-1177-489F-A726-AE00038328BA}" destId="{41A2CCF1-ED36-4D1B-B5A5-CC1F5F3D7C7C}" srcOrd="0" destOrd="0" parTransId="{C372A77D-15D3-4A91-A58D-961BE8BA4C9D}" sibTransId="{D35C41E1-36EC-4A37-AFDD-521B6466ECA7}"/>
    <dgm:cxn modelId="{FB1B4DF2-614E-40EC-8485-0B1F1268B967}" type="presOf" srcId="{2D74AEB9-A3D0-422B-951B-77128B7A2532}" destId="{F573EF53-2D72-4200-B280-06FE1ABD6E45}" srcOrd="0" destOrd="0" presId="urn:diagrams.loki3.com/BracketList"/>
    <dgm:cxn modelId="{94AD17F8-EF3D-4198-A20D-14433166E781}" srcId="{CE2B474F-1177-489F-A726-AE00038328BA}" destId="{EF37BF32-730B-4194-9CE3-F320FA99F65F}" srcOrd="1" destOrd="0" parTransId="{442E175E-E6FE-4FC2-B3A6-469D32E88061}" sibTransId="{803A0FFE-45E6-4DD8-BD85-EE552EDF6315}"/>
    <dgm:cxn modelId="{1A1A70FF-5F2E-43EA-91F3-3EC8EA74B42C}" type="presOf" srcId="{EF37BF32-730B-4194-9CE3-F320FA99F65F}" destId="{F2D03A59-5313-4298-BD73-F55C9CE27FA1}" srcOrd="0" destOrd="1" presId="urn:diagrams.loki3.com/BracketList"/>
    <dgm:cxn modelId="{B7650D3F-77A6-44C8-8C5C-7D20396C0089}" type="presParOf" srcId="{F60ABE41-1A76-4FBB-B4B5-DA76C887E8EE}" destId="{05744261-D17F-4825-A8E8-E72D505B0234}" srcOrd="0" destOrd="0" presId="urn:diagrams.loki3.com/BracketList"/>
    <dgm:cxn modelId="{9E6643EA-04F8-49F6-9BAF-1E96B39A88CC}" type="presParOf" srcId="{05744261-D17F-4825-A8E8-E72D505B0234}" destId="{F573EF53-2D72-4200-B280-06FE1ABD6E45}" srcOrd="0" destOrd="0" presId="urn:diagrams.loki3.com/BracketList"/>
    <dgm:cxn modelId="{4F92F596-E670-4A94-A322-92D52D0211C0}" type="presParOf" srcId="{05744261-D17F-4825-A8E8-E72D505B0234}" destId="{48AED8FF-467E-4378-A2C5-1575E70FC6BE}" srcOrd="1" destOrd="0" presId="urn:diagrams.loki3.com/BracketList"/>
    <dgm:cxn modelId="{C085DA71-9DA4-40D4-9ACE-F99C26CA729D}" type="presParOf" srcId="{05744261-D17F-4825-A8E8-E72D505B0234}" destId="{0A782551-9AAF-40EC-A147-85270AE55FCD}" srcOrd="2" destOrd="0" presId="urn:diagrams.loki3.com/BracketList"/>
    <dgm:cxn modelId="{FAD9CD71-9E09-4EF9-826B-14562390C30F}" type="presParOf" srcId="{05744261-D17F-4825-A8E8-E72D505B0234}" destId="{DDBD1ACB-C8F3-4261-BBEE-00F0487D0CC7}" srcOrd="3" destOrd="0" presId="urn:diagrams.loki3.com/BracketList"/>
    <dgm:cxn modelId="{7E8BEAB0-0AB3-4C7D-8513-C3186136F085}" type="presParOf" srcId="{F60ABE41-1A76-4FBB-B4B5-DA76C887E8EE}" destId="{F16589DB-0FD3-425F-ADC7-342476D4B384}" srcOrd="1" destOrd="0" presId="urn:diagrams.loki3.com/BracketList"/>
    <dgm:cxn modelId="{A322ADE4-CF93-4A83-A883-2AC958785BB6}" type="presParOf" srcId="{F60ABE41-1A76-4FBB-B4B5-DA76C887E8EE}" destId="{96A67799-6702-44A9-A793-2EEE5F87FBBD}" srcOrd="2" destOrd="0" presId="urn:diagrams.loki3.com/BracketList"/>
    <dgm:cxn modelId="{6B1F1A37-2B5F-43DC-B058-E0EDAD9487BF}" type="presParOf" srcId="{96A67799-6702-44A9-A793-2EEE5F87FBBD}" destId="{FD0EB77C-AADA-49EB-B6ED-25A581CD0714}" srcOrd="0" destOrd="0" presId="urn:diagrams.loki3.com/BracketList"/>
    <dgm:cxn modelId="{B993A0D0-64E9-4F03-BFF0-A07BA8719061}" type="presParOf" srcId="{96A67799-6702-44A9-A793-2EEE5F87FBBD}" destId="{B74205F1-B0A9-4D81-B7FB-3A61308CE530}" srcOrd="1" destOrd="0" presId="urn:diagrams.loki3.com/BracketList"/>
    <dgm:cxn modelId="{D62162C3-A63A-4108-BDD6-57F53BAA5014}" type="presParOf" srcId="{96A67799-6702-44A9-A793-2EEE5F87FBBD}" destId="{895315B9-9FCF-434D-A157-A56E1A42196F}" srcOrd="2" destOrd="0" presId="urn:diagrams.loki3.com/BracketList"/>
    <dgm:cxn modelId="{721DDBAA-26C9-44CB-A855-DF9998BD254A}" type="presParOf" srcId="{96A67799-6702-44A9-A793-2EEE5F87FBBD}" destId="{F2D03A59-5313-4298-BD73-F55C9CE27FA1}" srcOrd="3" destOrd="0" presId="urn:diagrams.loki3.com/BracketList"/>
    <dgm:cxn modelId="{301D6E66-774C-4FC8-A6FB-DE999AE15E31}" type="presParOf" srcId="{F60ABE41-1A76-4FBB-B4B5-DA76C887E8EE}" destId="{B3037A23-DCF0-4417-9D0F-44FAA50B7F39}" srcOrd="3" destOrd="0" presId="urn:diagrams.loki3.com/BracketList"/>
    <dgm:cxn modelId="{B408D18A-01C4-473F-AC9A-95609519754A}" type="presParOf" srcId="{F60ABE41-1A76-4FBB-B4B5-DA76C887E8EE}" destId="{1E09445B-9824-40AB-BE5D-F9CB1838A4A5}" srcOrd="4" destOrd="0" presId="urn:diagrams.loki3.com/BracketList"/>
    <dgm:cxn modelId="{9724C0B5-335A-412E-A8E8-77253021DEBC}" type="presParOf" srcId="{1E09445B-9824-40AB-BE5D-F9CB1838A4A5}" destId="{0A682BF6-A8DC-4D47-BD8C-EEF18FC158A0}" srcOrd="0" destOrd="0" presId="urn:diagrams.loki3.com/BracketList"/>
    <dgm:cxn modelId="{327CEF5A-FAB3-4748-AE9E-F62E53E31A3A}" type="presParOf" srcId="{1E09445B-9824-40AB-BE5D-F9CB1838A4A5}" destId="{F66BF8E2-64D7-454D-94E1-8033B8E8FDAA}" srcOrd="1" destOrd="0" presId="urn:diagrams.loki3.com/BracketList"/>
    <dgm:cxn modelId="{00A4871B-026F-43EB-8D5C-B812511E320F}" type="presParOf" srcId="{1E09445B-9824-40AB-BE5D-F9CB1838A4A5}" destId="{BDAD2430-364C-4911-A13F-3571690BD759}" srcOrd="2" destOrd="0" presId="urn:diagrams.loki3.com/BracketList"/>
    <dgm:cxn modelId="{C733A03A-9539-409E-A865-8FB9C86B3F2F}" type="presParOf" srcId="{1E09445B-9824-40AB-BE5D-F9CB1838A4A5}" destId="{94816AAB-CD5A-4E28-9431-96F69DF0705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F4F77-ED1B-4A0A-BFC7-8E6EFD915485}" type="doc">
      <dgm:prSet loTypeId="urn:microsoft.com/office/officeart/2005/8/layout/hierarchy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A757A7E-1974-4982-A4DD-67EE1ABA2DF8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r-Latn-RS" dirty="0"/>
            <a:t>V</a:t>
          </a:r>
          <a:r>
            <a:rPr lang="en-US" dirty="0" err="1"/>
            <a:t>aspitno-obra</a:t>
          </a:r>
          <a:r>
            <a:rPr lang="sr-Latn-RS" dirty="0"/>
            <a:t>zovne aktivnosti</a:t>
          </a:r>
          <a:endParaRPr lang="en-US" dirty="0"/>
        </a:p>
      </dgm:t>
    </dgm:pt>
    <dgm:pt modelId="{78F9C837-5A5B-49B3-9A3C-1288B21A2C69}" type="parTrans" cxnId="{DA3C7B0F-1F22-4DAA-B659-100C98834C51}">
      <dgm:prSet/>
      <dgm:spPr/>
      <dgm:t>
        <a:bodyPr/>
        <a:lstStyle/>
        <a:p>
          <a:endParaRPr lang="en-US"/>
        </a:p>
      </dgm:t>
    </dgm:pt>
    <dgm:pt modelId="{5405EBFE-D128-4EF0-82FC-8912CB4F5398}" type="sibTrans" cxnId="{DA3C7B0F-1F22-4DAA-B659-100C98834C51}">
      <dgm:prSet/>
      <dgm:spPr/>
      <dgm:t>
        <a:bodyPr/>
        <a:lstStyle/>
        <a:p>
          <a:endParaRPr lang="en-US"/>
        </a:p>
      </dgm:t>
    </dgm:pt>
    <dgm:pt modelId="{E630F906-B4F1-4F05-BC0B-15F38E4BB800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r-Latn-RS" dirty="0"/>
            <a:t>Slobodne (samostalne)</a:t>
          </a:r>
          <a:endParaRPr lang="en-US" dirty="0"/>
        </a:p>
      </dgm:t>
    </dgm:pt>
    <dgm:pt modelId="{1AC49D8F-1A40-42BC-832A-DA8313AEB07B}" type="parTrans" cxnId="{2C365C6E-2743-4011-9906-4109465ECA84}">
      <dgm:prSet/>
      <dgm:spPr/>
      <dgm:t>
        <a:bodyPr/>
        <a:lstStyle/>
        <a:p>
          <a:endParaRPr lang="en-US"/>
        </a:p>
      </dgm:t>
    </dgm:pt>
    <dgm:pt modelId="{E3815AAB-9335-47B0-8A70-13225171A19D}" type="sibTrans" cxnId="{2C365C6E-2743-4011-9906-4109465ECA84}">
      <dgm:prSet/>
      <dgm:spPr/>
      <dgm:t>
        <a:bodyPr/>
        <a:lstStyle/>
        <a:p>
          <a:endParaRPr lang="en-US"/>
        </a:p>
      </dgm:t>
    </dgm:pt>
    <dgm:pt modelId="{F008BEB9-CD9A-4A30-81CD-1C2A160A5A1E}">
      <dgm:prSet phldrT="[Text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sr-Latn-RS" dirty="0"/>
            <a:t>Usmerene (planske)</a:t>
          </a:r>
          <a:endParaRPr lang="en-US" dirty="0"/>
        </a:p>
      </dgm:t>
    </dgm:pt>
    <dgm:pt modelId="{61335AB2-9273-4D83-B2F6-979C5DFF7658}" type="parTrans" cxnId="{F9E2D7BC-15D4-45AA-8923-BB6E0E825512}">
      <dgm:prSet/>
      <dgm:spPr/>
      <dgm:t>
        <a:bodyPr/>
        <a:lstStyle/>
        <a:p>
          <a:endParaRPr lang="en-US"/>
        </a:p>
      </dgm:t>
    </dgm:pt>
    <dgm:pt modelId="{87DE263D-7B7B-467F-A826-2E8756C12268}" type="sibTrans" cxnId="{F9E2D7BC-15D4-45AA-8923-BB6E0E825512}">
      <dgm:prSet/>
      <dgm:spPr/>
      <dgm:t>
        <a:bodyPr/>
        <a:lstStyle/>
        <a:p>
          <a:endParaRPr lang="en-US"/>
        </a:p>
      </dgm:t>
    </dgm:pt>
    <dgm:pt modelId="{8EB81024-FF0D-4DEE-8BFB-1FF7A6ABF8AC}" type="pres">
      <dgm:prSet presAssocID="{46FF4F77-ED1B-4A0A-BFC7-8E6EFD9154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5BDB06-6C90-4BE0-8DE6-29D231B0ACBC}" type="pres">
      <dgm:prSet presAssocID="{9A757A7E-1974-4982-A4DD-67EE1ABA2DF8}" presName="hierRoot1" presStyleCnt="0"/>
      <dgm:spPr/>
    </dgm:pt>
    <dgm:pt modelId="{055E37B9-C76E-4AF8-AB58-FB39C60F8029}" type="pres">
      <dgm:prSet presAssocID="{9A757A7E-1974-4982-A4DD-67EE1ABA2DF8}" presName="composite" presStyleCnt="0"/>
      <dgm:spPr/>
    </dgm:pt>
    <dgm:pt modelId="{E63BF91F-E1A9-430C-A233-5C0D3AEF28BE}" type="pres">
      <dgm:prSet presAssocID="{9A757A7E-1974-4982-A4DD-67EE1ABA2DF8}" presName="background" presStyleLbl="node0" presStyleIdx="0" presStyleCnt="1"/>
      <dgm:spPr/>
    </dgm:pt>
    <dgm:pt modelId="{BC92E0B0-F15F-4EA4-ACDC-1DA49B876DAF}" type="pres">
      <dgm:prSet presAssocID="{9A757A7E-1974-4982-A4DD-67EE1ABA2DF8}" presName="text" presStyleLbl="fgAcc0" presStyleIdx="0" presStyleCnt="1" custScaleX="268866" custLinFactNeighborX="-5555" custLinFactNeighborY="-2156">
        <dgm:presLayoutVars>
          <dgm:chPref val="3"/>
        </dgm:presLayoutVars>
      </dgm:prSet>
      <dgm:spPr/>
    </dgm:pt>
    <dgm:pt modelId="{BB19D658-FC92-4924-AF8F-59981716EA2C}" type="pres">
      <dgm:prSet presAssocID="{9A757A7E-1974-4982-A4DD-67EE1ABA2DF8}" presName="hierChild2" presStyleCnt="0"/>
      <dgm:spPr/>
    </dgm:pt>
    <dgm:pt modelId="{3EC289D5-13D9-480C-B686-1658ECF0F72B}" type="pres">
      <dgm:prSet presAssocID="{1AC49D8F-1A40-42BC-832A-DA8313AEB07B}" presName="Name10" presStyleLbl="parChTrans1D2" presStyleIdx="0" presStyleCnt="2"/>
      <dgm:spPr/>
    </dgm:pt>
    <dgm:pt modelId="{7D169DF3-8139-4DA0-99A8-5A13590F2F87}" type="pres">
      <dgm:prSet presAssocID="{E630F906-B4F1-4F05-BC0B-15F38E4BB800}" presName="hierRoot2" presStyleCnt="0"/>
      <dgm:spPr/>
    </dgm:pt>
    <dgm:pt modelId="{16BE2FC8-78C0-42A7-B0E6-C89A1850B4EA}" type="pres">
      <dgm:prSet presAssocID="{E630F906-B4F1-4F05-BC0B-15F38E4BB800}" presName="composite2" presStyleCnt="0"/>
      <dgm:spPr/>
    </dgm:pt>
    <dgm:pt modelId="{A73ACB44-6E60-4089-AC8E-A96E7689D68B}" type="pres">
      <dgm:prSet presAssocID="{E630F906-B4F1-4F05-BC0B-15F38E4BB800}" presName="background2" presStyleLbl="node2" presStyleIdx="0" presStyleCnt="2"/>
      <dgm:spPr/>
    </dgm:pt>
    <dgm:pt modelId="{7AE16B2C-3243-4366-8528-C1CFC1161602}" type="pres">
      <dgm:prSet presAssocID="{E630F906-B4F1-4F05-BC0B-15F38E4BB800}" presName="text2" presStyleLbl="fgAcc2" presStyleIdx="0" presStyleCnt="2" custScaleX="224055">
        <dgm:presLayoutVars>
          <dgm:chPref val="3"/>
        </dgm:presLayoutVars>
      </dgm:prSet>
      <dgm:spPr/>
    </dgm:pt>
    <dgm:pt modelId="{BDF46743-CC91-4018-9F42-0C4223CA6B1C}" type="pres">
      <dgm:prSet presAssocID="{E630F906-B4F1-4F05-BC0B-15F38E4BB800}" presName="hierChild3" presStyleCnt="0"/>
      <dgm:spPr/>
    </dgm:pt>
    <dgm:pt modelId="{50824E1A-04D9-4957-A846-87F76C4F696F}" type="pres">
      <dgm:prSet presAssocID="{61335AB2-9273-4D83-B2F6-979C5DFF7658}" presName="Name10" presStyleLbl="parChTrans1D2" presStyleIdx="1" presStyleCnt="2"/>
      <dgm:spPr/>
    </dgm:pt>
    <dgm:pt modelId="{D5C8A11B-06C2-4BF9-B8FC-3416A7730F9F}" type="pres">
      <dgm:prSet presAssocID="{F008BEB9-CD9A-4A30-81CD-1C2A160A5A1E}" presName="hierRoot2" presStyleCnt="0"/>
      <dgm:spPr/>
    </dgm:pt>
    <dgm:pt modelId="{E93D2329-75F9-44EA-A835-8DB4DC47AF47}" type="pres">
      <dgm:prSet presAssocID="{F008BEB9-CD9A-4A30-81CD-1C2A160A5A1E}" presName="composite2" presStyleCnt="0"/>
      <dgm:spPr/>
    </dgm:pt>
    <dgm:pt modelId="{05EFE9DA-079C-4D1D-9E54-142D808514B1}" type="pres">
      <dgm:prSet presAssocID="{F008BEB9-CD9A-4A30-81CD-1C2A160A5A1E}" presName="background2" presStyleLbl="node2" presStyleIdx="1" presStyleCnt="2"/>
      <dgm:spPr/>
    </dgm:pt>
    <dgm:pt modelId="{ED17915C-D020-45B5-9474-F74E9D2FFCF0}" type="pres">
      <dgm:prSet presAssocID="{F008BEB9-CD9A-4A30-81CD-1C2A160A5A1E}" presName="text2" presStyleLbl="fgAcc2" presStyleIdx="1" presStyleCnt="2" custScaleX="224055">
        <dgm:presLayoutVars>
          <dgm:chPref val="3"/>
        </dgm:presLayoutVars>
      </dgm:prSet>
      <dgm:spPr/>
    </dgm:pt>
    <dgm:pt modelId="{DD09FA63-A6A3-4A49-85A8-4DED1DDB9FAD}" type="pres">
      <dgm:prSet presAssocID="{F008BEB9-CD9A-4A30-81CD-1C2A160A5A1E}" presName="hierChild3" presStyleCnt="0"/>
      <dgm:spPr/>
    </dgm:pt>
  </dgm:ptLst>
  <dgm:cxnLst>
    <dgm:cxn modelId="{C523C304-5A7B-45A7-8722-AC1CD66B5EB0}" type="presOf" srcId="{E630F906-B4F1-4F05-BC0B-15F38E4BB800}" destId="{7AE16B2C-3243-4366-8528-C1CFC1161602}" srcOrd="0" destOrd="0" presId="urn:microsoft.com/office/officeart/2005/8/layout/hierarchy1"/>
    <dgm:cxn modelId="{F98B320F-3C4C-4BB2-934E-C42598F82950}" type="presOf" srcId="{46FF4F77-ED1B-4A0A-BFC7-8E6EFD915485}" destId="{8EB81024-FF0D-4DEE-8BFB-1FF7A6ABF8AC}" srcOrd="0" destOrd="0" presId="urn:microsoft.com/office/officeart/2005/8/layout/hierarchy1"/>
    <dgm:cxn modelId="{DA3C7B0F-1F22-4DAA-B659-100C98834C51}" srcId="{46FF4F77-ED1B-4A0A-BFC7-8E6EFD915485}" destId="{9A757A7E-1974-4982-A4DD-67EE1ABA2DF8}" srcOrd="0" destOrd="0" parTransId="{78F9C837-5A5B-49B3-9A3C-1288B21A2C69}" sibTransId="{5405EBFE-D128-4EF0-82FC-8912CB4F5398}"/>
    <dgm:cxn modelId="{488A1821-5FCF-4757-9845-88D2CF77F287}" type="presOf" srcId="{F008BEB9-CD9A-4A30-81CD-1C2A160A5A1E}" destId="{ED17915C-D020-45B5-9474-F74E9D2FFCF0}" srcOrd="0" destOrd="0" presId="urn:microsoft.com/office/officeart/2005/8/layout/hierarchy1"/>
    <dgm:cxn modelId="{6E0D5121-F0AD-4E6F-97FF-606D75839973}" type="presOf" srcId="{9A757A7E-1974-4982-A4DD-67EE1ABA2DF8}" destId="{BC92E0B0-F15F-4EA4-ACDC-1DA49B876DAF}" srcOrd="0" destOrd="0" presId="urn:microsoft.com/office/officeart/2005/8/layout/hierarchy1"/>
    <dgm:cxn modelId="{2C365C6E-2743-4011-9906-4109465ECA84}" srcId="{9A757A7E-1974-4982-A4DD-67EE1ABA2DF8}" destId="{E630F906-B4F1-4F05-BC0B-15F38E4BB800}" srcOrd="0" destOrd="0" parTransId="{1AC49D8F-1A40-42BC-832A-DA8313AEB07B}" sibTransId="{E3815AAB-9335-47B0-8A70-13225171A19D}"/>
    <dgm:cxn modelId="{F9E2D7BC-15D4-45AA-8923-BB6E0E825512}" srcId="{9A757A7E-1974-4982-A4DD-67EE1ABA2DF8}" destId="{F008BEB9-CD9A-4A30-81CD-1C2A160A5A1E}" srcOrd="1" destOrd="0" parTransId="{61335AB2-9273-4D83-B2F6-979C5DFF7658}" sibTransId="{87DE263D-7B7B-467F-A826-2E8756C12268}"/>
    <dgm:cxn modelId="{35B43EC5-6B88-469C-9D66-2298E9EC3379}" type="presOf" srcId="{61335AB2-9273-4D83-B2F6-979C5DFF7658}" destId="{50824E1A-04D9-4957-A846-87F76C4F696F}" srcOrd="0" destOrd="0" presId="urn:microsoft.com/office/officeart/2005/8/layout/hierarchy1"/>
    <dgm:cxn modelId="{FAEA78FC-1EB9-4C49-BC08-811EB4E9AA7C}" type="presOf" srcId="{1AC49D8F-1A40-42BC-832A-DA8313AEB07B}" destId="{3EC289D5-13D9-480C-B686-1658ECF0F72B}" srcOrd="0" destOrd="0" presId="urn:microsoft.com/office/officeart/2005/8/layout/hierarchy1"/>
    <dgm:cxn modelId="{DDB9DF6B-A73B-4939-9C0B-6B4F4E26B33F}" type="presParOf" srcId="{8EB81024-FF0D-4DEE-8BFB-1FF7A6ABF8AC}" destId="{365BDB06-6C90-4BE0-8DE6-29D231B0ACBC}" srcOrd="0" destOrd="0" presId="urn:microsoft.com/office/officeart/2005/8/layout/hierarchy1"/>
    <dgm:cxn modelId="{A0D3C2DB-BD1E-4236-9F37-51506493D01C}" type="presParOf" srcId="{365BDB06-6C90-4BE0-8DE6-29D231B0ACBC}" destId="{055E37B9-C76E-4AF8-AB58-FB39C60F8029}" srcOrd="0" destOrd="0" presId="urn:microsoft.com/office/officeart/2005/8/layout/hierarchy1"/>
    <dgm:cxn modelId="{E2FF9F44-244A-4F28-B6A6-3AC352A0CA63}" type="presParOf" srcId="{055E37B9-C76E-4AF8-AB58-FB39C60F8029}" destId="{E63BF91F-E1A9-430C-A233-5C0D3AEF28BE}" srcOrd="0" destOrd="0" presId="urn:microsoft.com/office/officeart/2005/8/layout/hierarchy1"/>
    <dgm:cxn modelId="{858CB7A3-1FE5-4CBF-9CBB-F93187A9D2EB}" type="presParOf" srcId="{055E37B9-C76E-4AF8-AB58-FB39C60F8029}" destId="{BC92E0B0-F15F-4EA4-ACDC-1DA49B876DAF}" srcOrd="1" destOrd="0" presId="urn:microsoft.com/office/officeart/2005/8/layout/hierarchy1"/>
    <dgm:cxn modelId="{C6B057DC-3892-45CB-ADB1-1BE166CF85D4}" type="presParOf" srcId="{365BDB06-6C90-4BE0-8DE6-29D231B0ACBC}" destId="{BB19D658-FC92-4924-AF8F-59981716EA2C}" srcOrd="1" destOrd="0" presId="urn:microsoft.com/office/officeart/2005/8/layout/hierarchy1"/>
    <dgm:cxn modelId="{19B319F3-5A91-4F61-8BB4-0701E1CBA7F5}" type="presParOf" srcId="{BB19D658-FC92-4924-AF8F-59981716EA2C}" destId="{3EC289D5-13D9-480C-B686-1658ECF0F72B}" srcOrd="0" destOrd="0" presId="urn:microsoft.com/office/officeart/2005/8/layout/hierarchy1"/>
    <dgm:cxn modelId="{205F8F8E-D4F2-4730-BE7E-E8818BFDE322}" type="presParOf" srcId="{BB19D658-FC92-4924-AF8F-59981716EA2C}" destId="{7D169DF3-8139-4DA0-99A8-5A13590F2F87}" srcOrd="1" destOrd="0" presId="urn:microsoft.com/office/officeart/2005/8/layout/hierarchy1"/>
    <dgm:cxn modelId="{5EDF6BA4-482D-493B-B894-3803EA3DFA9D}" type="presParOf" srcId="{7D169DF3-8139-4DA0-99A8-5A13590F2F87}" destId="{16BE2FC8-78C0-42A7-B0E6-C89A1850B4EA}" srcOrd="0" destOrd="0" presId="urn:microsoft.com/office/officeart/2005/8/layout/hierarchy1"/>
    <dgm:cxn modelId="{B6D428C7-0328-4760-9A3B-ED82E1613089}" type="presParOf" srcId="{16BE2FC8-78C0-42A7-B0E6-C89A1850B4EA}" destId="{A73ACB44-6E60-4089-AC8E-A96E7689D68B}" srcOrd="0" destOrd="0" presId="urn:microsoft.com/office/officeart/2005/8/layout/hierarchy1"/>
    <dgm:cxn modelId="{7806FF74-B9B5-4C94-86C3-18F6E99C9D7A}" type="presParOf" srcId="{16BE2FC8-78C0-42A7-B0E6-C89A1850B4EA}" destId="{7AE16B2C-3243-4366-8528-C1CFC1161602}" srcOrd="1" destOrd="0" presId="urn:microsoft.com/office/officeart/2005/8/layout/hierarchy1"/>
    <dgm:cxn modelId="{9557E7F1-2E73-4064-947E-A24CEB55D65A}" type="presParOf" srcId="{7D169DF3-8139-4DA0-99A8-5A13590F2F87}" destId="{BDF46743-CC91-4018-9F42-0C4223CA6B1C}" srcOrd="1" destOrd="0" presId="urn:microsoft.com/office/officeart/2005/8/layout/hierarchy1"/>
    <dgm:cxn modelId="{9ECC835A-8129-4E68-AE21-B68D1422FD8A}" type="presParOf" srcId="{BB19D658-FC92-4924-AF8F-59981716EA2C}" destId="{50824E1A-04D9-4957-A846-87F76C4F696F}" srcOrd="2" destOrd="0" presId="urn:microsoft.com/office/officeart/2005/8/layout/hierarchy1"/>
    <dgm:cxn modelId="{5EF56CAC-12AC-4262-B9F8-8E2EDDA94A3B}" type="presParOf" srcId="{BB19D658-FC92-4924-AF8F-59981716EA2C}" destId="{D5C8A11B-06C2-4BF9-B8FC-3416A7730F9F}" srcOrd="3" destOrd="0" presId="urn:microsoft.com/office/officeart/2005/8/layout/hierarchy1"/>
    <dgm:cxn modelId="{B925D9F6-BD9E-44D3-A165-555CF5FCE253}" type="presParOf" srcId="{D5C8A11B-06C2-4BF9-B8FC-3416A7730F9F}" destId="{E93D2329-75F9-44EA-A835-8DB4DC47AF47}" srcOrd="0" destOrd="0" presId="urn:microsoft.com/office/officeart/2005/8/layout/hierarchy1"/>
    <dgm:cxn modelId="{D28DC149-ECC0-42EE-A36C-D6A73C9639CC}" type="presParOf" srcId="{E93D2329-75F9-44EA-A835-8DB4DC47AF47}" destId="{05EFE9DA-079C-4D1D-9E54-142D808514B1}" srcOrd="0" destOrd="0" presId="urn:microsoft.com/office/officeart/2005/8/layout/hierarchy1"/>
    <dgm:cxn modelId="{07962DC5-0D39-41B3-A4FC-08DA2CA73B68}" type="presParOf" srcId="{E93D2329-75F9-44EA-A835-8DB4DC47AF47}" destId="{ED17915C-D020-45B5-9474-F74E9D2FFCF0}" srcOrd="1" destOrd="0" presId="urn:microsoft.com/office/officeart/2005/8/layout/hierarchy1"/>
    <dgm:cxn modelId="{7E64F8BF-E893-4E57-A397-6109BB695D3C}" type="presParOf" srcId="{D5C8A11B-06C2-4BF9-B8FC-3416A7730F9F}" destId="{DD09FA63-A6A3-4A49-85A8-4DED1DDB9F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0DD744-4297-4FAB-9351-A68CACE22FE3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50283D30-A55C-4019-B8D2-75E81F411C98}">
      <dgm:prSet phldrT="[Text]" custT="1"/>
      <dgm:spPr/>
      <dgm:t>
        <a:bodyPr/>
        <a:lstStyle/>
        <a:p>
          <a:r>
            <a:rPr lang="sr-Latn-RS" sz="2000" dirty="0"/>
            <a:t>poznato</a:t>
          </a:r>
          <a:endParaRPr lang="en-US" sz="2000" dirty="0"/>
        </a:p>
      </dgm:t>
    </dgm:pt>
    <dgm:pt modelId="{769F92B8-0AE3-4CA4-A081-F911A9E677C3}" type="parTrans" cxnId="{75EBA9BB-B278-41AB-933E-77C583CF28CA}">
      <dgm:prSet/>
      <dgm:spPr/>
      <dgm:t>
        <a:bodyPr/>
        <a:lstStyle/>
        <a:p>
          <a:endParaRPr lang="en-US" sz="2000"/>
        </a:p>
      </dgm:t>
    </dgm:pt>
    <dgm:pt modelId="{41E8FC09-4F71-4F2C-88D3-D036471671EF}" type="sibTrans" cxnId="{75EBA9BB-B278-41AB-933E-77C583CF28CA}">
      <dgm:prSet custT="1"/>
      <dgm:spPr/>
      <dgm:t>
        <a:bodyPr/>
        <a:lstStyle/>
        <a:p>
          <a:endParaRPr lang="en-US" sz="2000"/>
        </a:p>
      </dgm:t>
    </dgm:pt>
    <dgm:pt modelId="{80410DF6-F6A3-4D89-B47C-1F8386649901}">
      <dgm:prSet phldrT="[Text]" custT="1"/>
      <dgm:spPr/>
      <dgm:t>
        <a:bodyPr/>
        <a:lstStyle/>
        <a:p>
          <a:r>
            <a:rPr lang="sr-Latn-RS" sz="2000" dirty="0"/>
            <a:t>nepoznato</a:t>
          </a:r>
          <a:endParaRPr lang="en-US" sz="2000" dirty="0"/>
        </a:p>
      </dgm:t>
    </dgm:pt>
    <dgm:pt modelId="{1C840894-BA7F-4E1D-AF08-04D583FFE79C}" type="parTrans" cxnId="{13D1621A-E8D8-4A49-91F6-133AAB30E6A3}">
      <dgm:prSet/>
      <dgm:spPr/>
      <dgm:t>
        <a:bodyPr/>
        <a:lstStyle/>
        <a:p>
          <a:endParaRPr lang="en-US" sz="2000"/>
        </a:p>
      </dgm:t>
    </dgm:pt>
    <dgm:pt modelId="{A542EA1A-54D1-4948-957D-51591267CA99}" type="sibTrans" cxnId="{13D1621A-E8D8-4A49-91F6-133AAB30E6A3}">
      <dgm:prSet/>
      <dgm:spPr/>
      <dgm:t>
        <a:bodyPr/>
        <a:lstStyle/>
        <a:p>
          <a:endParaRPr lang="en-US" sz="2000"/>
        </a:p>
      </dgm:t>
    </dgm:pt>
    <dgm:pt modelId="{CB1EA0B4-AA35-4D2B-B007-10061C4FEDD1}" type="pres">
      <dgm:prSet presAssocID="{5A0DD744-4297-4FAB-9351-A68CACE22FE3}" presName="Name0" presStyleCnt="0">
        <dgm:presLayoutVars>
          <dgm:dir/>
          <dgm:resizeHandles val="exact"/>
        </dgm:presLayoutVars>
      </dgm:prSet>
      <dgm:spPr/>
    </dgm:pt>
    <dgm:pt modelId="{BAAEB525-6F85-47B5-83B9-4EDDA2D462B0}" type="pres">
      <dgm:prSet presAssocID="{50283D30-A55C-4019-B8D2-75E81F411C98}" presName="node" presStyleLbl="node1" presStyleIdx="0" presStyleCnt="2" custScaleY="29278">
        <dgm:presLayoutVars>
          <dgm:bulletEnabled val="1"/>
        </dgm:presLayoutVars>
      </dgm:prSet>
      <dgm:spPr/>
    </dgm:pt>
    <dgm:pt modelId="{762B6E94-2671-4CEB-9E96-CE95A7F7363A}" type="pres">
      <dgm:prSet presAssocID="{41E8FC09-4F71-4F2C-88D3-D036471671EF}" presName="sibTrans" presStyleLbl="sibTrans2D1" presStyleIdx="0" presStyleCnt="1" custScaleX="152221" custScaleY="37986"/>
      <dgm:spPr/>
    </dgm:pt>
    <dgm:pt modelId="{25A9E667-7328-4C4F-A8B0-4978D5208D8F}" type="pres">
      <dgm:prSet presAssocID="{41E8FC09-4F71-4F2C-88D3-D036471671EF}" presName="connectorText" presStyleLbl="sibTrans2D1" presStyleIdx="0" presStyleCnt="1"/>
      <dgm:spPr/>
    </dgm:pt>
    <dgm:pt modelId="{3742AF70-F7E5-4864-9E22-7379138A1DD6}" type="pres">
      <dgm:prSet presAssocID="{80410DF6-F6A3-4D89-B47C-1F8386649901}" presName="node" presStyleLbl="node1" presStyleIdx="1" presStyleCnt="2" custScaleY="29278" custLinFactX="12328" custLinFactNeighborX="100000" custLinFactNeighborY="0">
        <dgm:presLayoutVars>
          <dgm:bulletEnabled val="1"/>
        </dgm:presLayoutVars>
      </dgm:prSet>
      <dgm:spPr/>
    </dgm:pt>
  </dgm:ptLst>
  <dgm:cxnLst>
    <dgm:cxn modelId="{45380A18-64C4-4A9C-B1F8-884D66DB2785}" type="presOf" srcId="{5A0DD744-4297-4FAB-9351-A68CACE22FE3}" destId="{CB1EA0B4-AA35-4D2B-B007-10061C4FEDD1}" srcOrd="0" destOrd="0" presId="urn:microsoft.com/office/officeart/2005/8/layout/process1"/>
    <dgm:cxn modelId="{13D1621A-E8D8-4A49-91F6-133AAB30E6A3}" srcId="{5A0DD744-4297-4FAB-9351-A68CACE22FE3}" destId="{80410DF6-F6A3-4D89-B47C-1F8386649901}" srcOrd="1" destOrd="0" parTransId="{1C840894-BA7F-4E1D-AF08-04D583FFE79C}" sibTransId="{A542EA1A-54D1-4948-957D-51591267CA99}"/>
    <dgm:cxn modelId="{7E16E77D-41B5-4CC8-B0B8-5EF3C9512532}" type="presOf" srcId="{50283D30-A55C-4019-B8D2-75E81F411C98}" destId="{BAAEB525-6F85-47B5-83B9-4EDDA2D462B0}" srcOrd="0" destOrd="0" presId="urn:microsoft.com/office/officeart/2005/8/layout/process1"/>
    <dgm:cxn modelId="{2CBFAB83-5D29-4AA6-8DB5-A9D0C0D843D8}" type="presOf" srcId="{41E8FC09-4F71-4F2C-88D3-D036471671EF}" destId="{25A9E667-7328-4C4F-A8B0-4978D5208D8F}" srcOrd="1" destOrd="0" presId="urn:microsoft.com/office/officeart/2005/8/layout/process1"/>
    <dgm:cxn modelId="{1A118F88-1EDF-4042-A8C9-3FD832155A79}" type="presOf" srcId="{80410DF6-F6A3-4D89-B47C-1F8386649901}" destId="{3742AF70-F7E5-4864-9E22-7379138A1DD6}" srcOrd="0" destOrd="0" presId="urn:microsoft.com/office/officeart/2005/8/layout/process1"/>
    <dgm:cxn modelId="{6AE6608D-D333-4707-8162-DD9288BFFFE0}" type="presOf" srcId="{41E8FC09-4F71-4F2C-88D3-D036471671EF}" destId="{762B6E94-2671-4CEB-9E96-CE95A7F7363A}" srcOrd="0" destOrd="0" presId="urn:microsoft.com/office/officeart/2005/8/layout/process1"/>
    <dgm:cxn modelId="{75EBA9BB-B278-41AB-933E-77C583CF28CA}" srcId="{5A0DD744-4297-4FAB-9351-A68CACE22FE3}" destId="{50283D30-A55C-4019-B8D2-75E81F411C98}" srcOrd="0" destOrd="0" parTransId="{769F92B8-0AE3-4CA4-A081-F911A9E677C3}" sibTransId="{41E8FC09-4F71-4F2C-88D3-D036471671EF}"/>
    <dgm:cxn modelId="{A3D91866-04A7-41BE-BD43-8ED76FBE2E10}" type="presParOf" srcId="{CB1EA0B4-AA35-4D2B-B007-10061C4FEDD1}" destId="{BAAEB525-6F85-47B5-83B9-4EDDA2D462B0}" srcOrd="0" destOrd="0" presId="urn:microsoft.com/office/officeart/2005/8/layout/process1"/>
    <dgm:cxn modelId="{FD822C47-DBBE-4994-A8CE-A0D3E3EC7322}" type="presParOf" srcId="{CB1EA0B4-AA35-4D2B-B007-10061C4FEDD1}" destId="{762B6E94-2671-4CEB-9E96-CE95A7F7363A}" srcOrd="1" destOrd="0" presId="urn:microsoft.com/office/officeart/2005/8/layout/process1"/>
    <dgm:cxn modelId="{61D7D6C5-C268-459D-9875-E5DD7DF4337D}" type="presParOf" srcId="{762B6E94-2671-4CEB-9E96-CE95A7F7363A}" destId="{25A9E667-7328-4C4F-A8B0-4978D5208D8F}" srcOrd="0" destOrd="0" presId="urn:microsoft.com/office/officeart/2005/8/layout/process1"/>
    <dgm:cxn modelId="{C4DE62E4-C97A-4A21-ACF7-92C9B01C56DC}" type="presParOf" srcId="{CB1EA0B4-AA35-4D2B-B007-10061C4FEDD1}" destId="{3742AF70-F7E5-4864-9E22-7379138A1D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0DD744-4297-4FAB-9351-A68CACE22FE3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50283D30-A55C-4019-B8D2-75E81F411C98}">
      <dgm:prSet phldrT="[Text]" custT="1"/>
      <dgm:spPr/>
      <dgm:t>
        <a:bodyPr/>
        <a:lstStyle/>
        <a:p>
          <a:r>
            <a:rPr lang="sr-Latn-RS" sz="2000" dirty="0"/>
            <a:t>jednostavno</a:t>
          </a:r>
          <a:endParaRPr lang="en-US" sz="2000" dirty="0"/>
        </a:p>
      </dgm:t>
    </dgm:pt>
    <dgm:pt modelId="{769F92B8-0AE3-4CA4-A081-F911A9E677C3}" type="parTrans" cxnId="{75EBA9BB-B278-41AB-933E-77C583CF28CA}">
      <dgm:prSet/>
      <dgm:spPr/>
      <dgm:t>
        <a:bodyPr/>
        <a:lstStyle/>
        <a:p>
          <a:endParaRPr lang="en-US" sz="2000"/>
        </a:p>
      </dgm:t>
    </dgm:pt>
    <dgm:pt modelId="{41E8FC09-4F71-4F2C-88D3-D036471671EF}" type="sibTrans" cxnId="{75EBA9BB-B278-41AB-933E-77C583CF28CA}">
      <dgm:prSet custT="1"/>
      <dgm:spPr/>
      <dgm:t>
        <a:bodyPr/>
        <a:lstStyle/>
        <a:p>
          <a:endParaRPr lang="en-US" sz="2000"/>
        </a:p>
      </dgm:t>
    </dgm:pt>
    <dgm:pt modelId="{80410DF6-F6A3-4D89-B47C-1F8386649901}">
      <dgm:prSet phldrT="[Text]" custT="1"/>
      <dgm:spPr/>
      <dgm:t>
        <a:bodyPr/>
        <a:lstStyle/>
        <a:p>
          <a:r>
            <a:rPr lang="sr-Latn-RS" sz="2000" dirty="0"/>
            <a:t>složeno</a:t>
          </a:r>
          <a:endParaRPr lang="en-US" sz="2000" dirty="0"/>
        </a:p>
      </dgm:t>
    </dgm:pt>
    <dgm:pt modelId="{1C840894-BA7F-4E1D-AF08-04D583FFE79C}" type="parTrans" cxnId="{13D1621A-E8D8-4A49-91F6-133AAB30E6A3}">
      <dgm:prSet/>
      <dgm:spPr/>
      <dgm:t>
        <a:bodyPr/>
        <a:lstStyle/>
        <a:p>
          <a:endParaRPr lang="en-US" sz="2000"/>
        </a:p>
      </dgm:t>
    </dgm:pt>
    <dgm:pt modelId="{A542EA1A-54D1-4948-957D-51591267CA99}" type="sibTrans" cxnId="{13D1621A-E8D8-4A49-91F6-133AAB30E6A3}">
      <dgm:prSet/>
      <dgm:spPr/>
      <dgm:t>
        <a:bodyPr/>
        <a:lstStyle/>
        <a:p>
          <a:endParaRPr lang="en-US" sz="2000"/>
        </a:p>
      </dgm:t>
    </dgm:pt>
    <dgm:pt modelId="{CB1EA0B4-AA35-4D2B-B007-10061C4FEDD1}" type="pres">
      <dgm:prSet presAssocID="{5A0DD744-4297-4FAB-9351-A68CACE22FE3}" presName="Name0" presStyleCnt="0">
        <dgm:presLayoutVars>
          <dgm:dir/>
          <dgm:resizeHandles val="exact"/>
        </dgm:presLayoutVars>
      </dgm:prSet>
      <dgm:spPr/>
    </dgm:pt>
    <dgm:pt modelId="{BAAEB525-6F85-47B5-83B9-4EDDA2D462B0}" type="pres">
      <dgm:prSet presAssocID="{50283D30-A55C-4019-B8D2-75E81F411C98}" presName="node" presStyleLbl="node1" presStyleIdx="0" presStyleCnt="2" custScaleY="29278">
        <dgm:presLayoutVars>
          <dgm:bulletEnabled val="1"/>
        </dgm:presLayoutVars>
      </dgm:prSet>
      <dgm:spPr/>
    </dgm:pt>
    <dgm:pt modelId="{762B6E94-2671-4CEB-9E96-CE95A7F7363A}" type="pres">
      <dgm:prSet presAssocID="{41E8FC09-4F71-4F2C-88D3-D036471671EF}" presName="sibTrans" presStyleLbl="sibTrans2D1" presStyleIdx="0" presStyleCnt="1" custScaleX="152221" custScaleY="37986"/>
      <dgm:spPr/>
    </dgm:pt>
    <dgm:pt modelId="{25A9E667-7328-4C4F-A8B0-4978D5208D8F}" type="pres">
      <dgm:prSet presAssocID="{41E8FC09-4F71-4F2C-88D3-D036471671EF}" presName="connectorText" presStyleLbl="sibTrans2D1" presStyleIdx="0" presStyleCnt="1"/>
      <dgm:spPr/>
    </dgm:pt>
    <dgm:pt modelId="{3742AF70-F7E5-4864-9E22-7379138A1DD6}" type="pres">
      <dgm:prSet presAssocID="{80410DF6-F6A3-4D89-B47C-1F8386649901}" presName="node" presStyleLbl="node1" presStyleIdx="1" presStyleCnt="2" custScaleY="29278" custLinFactX="12328" custLinFactNeighborX="100000" custLinFactNeighborY="0">
        <dgm:presLayoutVars>
          <dgm:bulletEnabled val="1"/>
        </dgm:presLayoutVars>
      </dgm:prSet>
      <dgm:spPr/>
    </dgm:pt>
  </dgm:ptLst>
  <dgm:cxnLst>
    <dgm:cxn modelId="{45380A18-64C4-4A9C-B1F8-884D66DB2785}" type="presOf" srcId="{5A0DD744-4297-4FAB-9351-A68CACE22FE3}" destId="{CB1EA0B4-AA35-4D2B-B007-10061C4FEDD1}" srcOrd="0" destOrd="0" presId="urn:microsoft.com/office/officeart/2005/8/layout/process1"/>
    <dgm:cxn modelId="{13D1621A-E8D8-4A49-91F6-133AAB30E6A3}" srcId="{5A0DD744-4297-4FAB-9351-A68CACE22FE3}" destId="{80410DF6-F6A3-4D89-B47C-1F8386649901}" srcOrd="1" destOrd="0" parTransId="{1C840894-BA7F-4E1D-AF08-04D583FFE79C}" sibTransId="{A542EA1A-54D1-4948-957D-51591267CA99}"/>
    <dgm:cxn modelId="{7E16E77D-41B5-4CC8-B0B8-5EF3C9512532}" type="presOf" srcId="{50283D30-A55C-4019-B8D2-75E81F411C98}" destId="{BAAEB525-6F85-47B5-83B9-4EDDA2D462B0}" srcOrd="0" destOrd="0" presId="urn:microsoft.com/office/officeart/2005/8/layout/process1"/>
    <dgm:cxn modelId="{2CBFAB83-5D29-4AA6-8DB5-A9D0C0D843D8}" type="presOf" srcId="{41E8FC09-4F71-4F2C-88D3-D036471671EF}" destId="{25A9E667-7328-4C4F-A8B0-4978D5208D8F}" srcOrd="1" destOrd="0" presId="urn:microsoft.com/office/officeart/2005/8/layout/process1"/>
    <dgm:cxn modelId="{1A118F88-1EDF-4042-A8C9-3FD832155A79}" type="presOf" srcId="{80410DF6-F6A3-4D89-B47C-1F8386649901}" destId="{3742AF70-F7E5-4864-9E22-7379138A1DD6}" srcOrd="0" destOrd="0" presId="urn:microsoft.com/office/officeart/2005/8/layout/process1"/>
    <dgm:cxn modelId="{6AE6608D-D333-4707-8162-DD9288BFFFE0}" type="presOf" srcId="{41E8FC09-4F71-4F2C-88D3-D036471671EF}" destId="{762B6E94-2671-4CEB-9E96-CE95A7F7363A}" srcOrd="0" destOrd="0" presId="urn:microsoft.com/office/officeart/2005/8/layout/process1"/>
    <dgm:cxn modelId="{75EBA9BB-B278-41AB-933E-77C583CF28CA}" srcId="{5A0DD744-4297-4FAB-9351-A68CACE22FE3}" destId="{50283D30-A55C-4019-B8D2-75E81F411C98}" srcOrd="0" destOrd="0" parTransId="{769F92B8-0AE3-4CA4-A081-F911A9E677C3}" sibTransId="{41E8FC09-4F71-4F2C-88D3-D036471671EF}"/>
    <dgm:cxn modelId="{A3D91866-04A7-41BE-BD43-8ED76FBE2E10}" type="presParOf" srcId="{CB1EA0B4-AA35-4D2B-B007-10061C4FEDD1}" destId="{BAAEB525-6F85-47B5-83B9-4EDDA2D462B0}" srcOrd="0" destOrd="0" presId="urn:microsoft.com/office/officeart/2005/8/layout/process1"/>
    <dgm:cxn modelId="{FD822C47-DBBE-4994-A8CE-A0D3E3EC7322}" type="presParOf" srcId="{CB1EA0B4-AA35-4D2B-B007-10061C4FEDD1}" destId="{762B6E94-2671-4CEB-9E96-CE95A7F7363A}" srcOrd="1" destOrd="0" presId="urn:microsoft.com/office/officeart/2005/8/layout/process1"/>
    <dgm:cxn modelId="{61D7D6C5-C268-459D-9875-E5DD7DF4337D}" type="presParOf" srcId="{762B6E94-2671-4CEB-9E96-CE95A7F7363A}" destId="{25A9E667-7328-4C4F-A8B0-4978D5208D8F}" srcOrd="0" destOrd="0" presId="urn:microsoft.com/office/officeart/2005/8/layout/process1"/>
    <dgm:cxn modelId="{C4DE62E4-C97A-4A21-ACF7-92C9B01C56DC}" type="presParOf" srcId="{CB1EA0B4-AA35-4D2B-B007-10061C4FEDD1}" destId="{3742AF70-F7E5-4864-9E22-7379138A1D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0DD744-4297-4FAB-9351-A68CACE22FE3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50283D30-A55C-4019-B8D2-75E81F411C98}">
      <dgm:prSet phldrT="[Text]" custT="1"/>
      <dgm:spPr/>
      <dgm:t>
        <a:bodyPr/>
        <a:lstStyle/>
        <a:p>
          <a:r>
            <a:rPr lang="sr-Latn-RS" sz="2000" dirty="0"/>
            <a:t>lakše</a:t>
          </a:r>
          <a:endParaRPr lang="en-US" sz="2000" dirty="0"/>
        </a:p>
      </dgm:t>
    </dgm:pt>
    <dgm:pt modelId="{769F92B8-0AE3-4CA4-A081-F911A9E677C3}" type="parTrans" cxnId="{75EBA9BB-B278-41AB-933E-77C583CF28CA}">
      <dgm:prSet/>
      <dgm:spPr/>
      <dgm:t>
        <a:bodyPr/>
        <a:lstStyle/>
        <a:p>
          <a:endParaRPr lang="en-US" sz="2000"/>
        </a:p>
      </dgm:t>
    </dgm:pt>
    <dgm:pt modelId="{41E8FC09-4F71-4F2C-88D3-D036471671EF}" type="sibTrans" cxnId="{75EBA9BB-B278-41AB-933E-77C583CF28CA}">
      <dgm:prSet custT="1"/>
      <dgm:spPr/>
      <dgm:t>
        <a:bodyPr/>
        <a:lstStyle/>
        <a:p>
          <a:endParaRPr lang="en-US" sz="2000"/>
        </a:p>
      </dgm:t>
    </dgm:pt>
    <dgm:pt modelId="{80410DF6-F6A3-4D89-B47C-1F8386649901}">
      <dgm:prSet phldrT="[Text]" custT="1"/>
      <dgm:spPr/>
      <dgm:t>
        <a:bodyPr/>
        <a:lstStyle/>
        <a:p>
          <a:r>
            <a:rPr lang="sr-Latn-RS" sz="2000" dirty="0"/>
            <a:t>teže</a:t>
          </a:r>
          <a:endParaRPr lang="en-US" sz="2000" dirty="0"/>
        </a:p>
      </dgm:t>
    </dgm:pt>
    <dgm:pt modelId="{1C840894-BA7F-4E1D-AF08-04D583FFE79C}" type="parTrans" cxnId="{13D1621A-E8D8-4A49-91F6-133AAB30E6A3}">
      <dgm:prSet/>
      <dgm:spPr/>
      <dgm:t>
        <a:bodyPr/>
        <a:lstStyle/>
        <a:p>
          <a:endParaRPr lang="en-US" sz="2000"/>
        </a:p>
      </dgm:t>
    </dgm:pt>
    <dgm:pt modelId="{A542EA1A-54D1-4948-957D-51591267CA99}" type="sibTrans" cxnId="{13D1621A-E8D8-4A49-91F6-133AAB30E6A3}">
      <dgm:prSet/>
      <dgm:spPr/>
      <dgm:t>
        <a:bodyPr/>
        <a:lstStyle/>
        <a:p>
          <a:endParaRPr lang="en-US" sz="2000"/>
        </a:p>
      </dgm:t>
    </dgm:pt>
    <dgm:pt modelId="{CB1EA0B4-AA35-4D2B-B007-10061C4FEDD1}" type="pres">
      <dgm:prSet presAssocID="{5A0DD744-4297-4FAB-9351-A68CACE22FE3}" presName="Name0" presStyleCnt="0">
        <dgm:presLayoutVars>
          <dgm:dir/>
          <dgm:resizeHandles val="exact"/>
        </dgm:presLayoutVars>
      </dgm:prSet>
      <dgm:spPr/>
    </dgm:pt>
    <dgm:pt modelId="{BAAEB525-6F85-47B5-83B9-4EDDA2D462B0}" type="pres">
      <dgm:prSet presAssocID="{50283D30-A55C-4019-B8D2-75E81F411C98}" presName="node" presStyleLbl="node1" presStyleIdx="0" presStyleCnt="2" custScaleY="29278">
        <dgm:presLayoutVars>
          <dgm:bulletEnabled val="1"/>
        </dgm:presLayoutVars>
      </dgm:prSet>
      <dgm:spPr/>
    </dgm:pt>
    <dgm:pt modelId="{762B6E94-2671-4CEB-9E96-CE95A7F7363A}" type="pres">
      <dgm:prSet presAssocID="{41E8FC09-4F71-4F2C-88D3-D036471671EF}" presName="sibTrans" presStyleLbl="sibTrans2D1" presStyleIdx="0" presStyleCnt="1" custScaleX="152221" custScaleY="37986"/>
      <dgm:spPr/>
    </dgm:pt>
    <dgm:pt modelId="{25A9E667-7328-4C4F-A8B0-4978D5208D8F}" type="pres">
      <dgm:prSet presAssocID="{41E8FC09-4F71-4F2C-88D3-D036471671EF}" presName="connectorText" presStyleLbl="sibTrans2D1" presStyleIdx="0" presStyleCnt="1"/>
      <dgm:spPr/>
    </dgm:pt>
    <dgm:pt modelId="{3742AF70-F7E5-4864-9E22-7379138A1DD6}" type="pres">
      <dgm:prSet presAssocID="{80410DF6-F6A3-4D89-B47C-1F8386649901}" presName="node" presStyleLbl="node1" presStyleIdx="1" presStyleCnt="2" custScaleY="29278" custLinFactX="12328" custLinFactNeighborX="100000" custLinFactNeighborY="0">
        <dgm:presLayoutVars>
          <dgm:bulletEnabled val="1"/>
        </dgm:presLayoutVars>
      </dgm:prSet>
      <dgm:spPr/>
    </dgm:pt>
  </dgm:ptLst>
  <dgm:cxnLst>
    <dgm:cxn modelId="{45380A18-64C4-4A9C-B1F8-884D66DB2785}" type="presOf" srcId="{5A0DD744-4297-4FAB-9351-A68CACE22FE3}" destId="{CB1EA0B4-AA35-4D2B-B007-10061C4FEDD1}" srcOrd="0" destOrd="0" presId="urn:microsoft.com/office/officeart/2005/8/layout/process1"/>
    <dgm:cxn modelId="{13D1621A-E8D8-4A49-91F6-133AAB30E6A3}" srcId="{5A0DD744-4297-4FAB-9351-A68CACE22FE3}" destId="{80410DF6-F6A3-4D89-B47C-1F8386649901}" srcOrd="1" destOrd="0" parTransId="{1C840894-BA7F-4E1D-AF08-04D583FFE79C}" sibTransId="{A542EA1A-54D1-4948-957D-51591267CA99}"/>
    <dgm:cxn modelId="{7E16E77D-41B5-4CC8-B0B8-5EF3C9512532}" type="presOf" srcId="{50283D30-A55C-4019-B8D2-75E81F411C98}" destId="{BAAEB525-6F85-47B5-83B9-4EDDA2D462B0}" srcOrd="0" destOrd="0" presId="urn:microsoft.com/office/officeart/2005/8/layout/process1"/>
    <dgm:cxn modelId="{2CBFAB83-5D29-4AA6-8DB5-A9D0C0D843D8}" type="presOf" srcId="{41E8FC09-4F71-4F2C-88D3-D036471671EF}" destId="{25A9E667-7328-4C4F-A8B0-4978D5208D8F}" srcOrd="1" destOrd="0" presId="urn:microsoft.com/office/officeart/2005/8/layout/process1"/>
    <dgm:cxn modelId="{1A118F88-1EDF-4042-A8C9-3FD832155A79}" type="presOf" srcId="{80410DF6-F6A3-4D89-B47C-1F8386649901}" destId="{3742AF70-F7E5-4864-9E22-7379138A1DD6}" srcOrd="0" destOrd="0" presId="urn:microsoft.com/office/officeart/2005/8/layout/process1"/>
    <dgm:cxn modelId="{6AE6608D-D333-4707-8162-DD9288BFFFE0}" type="presOf" srcId="{41E8FC09-4F71-4F2C-88D3-D036471671EF}" destId="{762B6E94-2671-4CEB-9E96-CE95A7F7363A}" srcOrd="0" destOrd="0" presId="urn:microsoft.com/office/officeart/2005/8/layout/process1"/>
    <dgm:cxn modelId="{75EBA9BB-B278-41AB-933E-77C583CF28CA}" srcId="{5A0DD744-4297-4FAB-9351-A68CACE22FE3}" destId="{50283D30-A55C-4019-B8D2-75E81F411C98}" srcOrd="0" destOrd="0" parTransId="{769F92B8-0AE3-4CA4-A081-F911A9E677C3}" sibTransId="{41E8FC09-4F71-4F2C-88D3-D036471671EF}"/>
    <dgm:cxn modelId="{A3D91866-04A7-41BE-BD43-8ED76FBE2E10}" type="presParOf" srcId="{CB1EA0B4-AA35-4D2B-B007-10061C4FEDD1}" destId="{BAAEB525-6F85-47B5-83B9-4EDDA2D462B0}" srcOrd="0" destOrd="0" presId="urn:microsoft.com/office/officeart/2005/8/layout/process1"/>
    <dgm:cxn modelId="{FD822C47-DBBE-4994-A8CE-A0D3E3EC7322}" type="presParOf" srcId="{CB1EA0B4-AA35-4D2B-B007-10061C4FEDD1}" destId="{762B6E94-2671-4CEB-9E96-CE95A7F7363A}" srcOrd="1" destOrd="0" presId="urn:microsoft.com/office/officeart/2005/8/layout/process1"/>
    <dgm:cxn modelId="{61D7D6C5-C268-459D-9875-E5DD7DF4337D}" type="presParOf" srcId="{762B6E94-2671-4CEB-9E96-CE95A7F7363A}" destId="{25A9E667-7328-4C4F-A8B0-4978D5208D8F}" srcOrd="0" destOrd="0" presId="urn:microsoft.com/office/officeart/2005/8/layout/process1"/>
    <dgm:cxn modelId="{C4DE62E4-C97A-4A21-ACF7-92C9B01C56DC}" type="presParOf" srcId="{CB1EA0B4-AA35-4D2B-B007-10061C4FEDD1}" destId="{3742AF70-F7E5-4864-9E22-7379138A1D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0DD744-4297-4FAB-9351-A68CACE22FE3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50283D30-A55C-4019-B8D2-75E81F411C98}">
      <dgm:prSet phldrT="[Text]" custT="1"/>
      <dgm:spPr/>
      <dgm:t>
        <a:bodyPr/>
        <a:lstStyle/>
        <a:p>
          <a:r>
            <a:rPr lang="sr-Latn-RS" sz="2000" dirty="0"/>
            <a:t>bliže</a:t>
          </a:r>
          <a:endParaRPr lang="en-US" sz="2000" dirty="0"/>
        </a:p>
      </dgm:t>
    </dgm:pt>
    <dgm:pt modelId="{769F92B8-0AE3-4CA4-A081-F911A9E677C3}" type="parTrans" cxnId="{75EBA9BB-B278-41AB-933E-77C583CF28CA}">
      <dgm:prSet/>
      <dgm:spPr/>
      <dgm:t>
        <a:bodyPr/>
        <a:lstStyle/>
        <a:p>
          <a:endParaRPr lang="en-US" sz="2000"/>
        </a:p>
      </dgm:t>
    </dgm:pt>
    <dgm:pt modelId="{41E8FC09-4F71-4F2C-88D3-D036471671EF}" type="sibTrans" cxnId="{75EBA9BB-B278-41AB-933E-77C583CF28CA}">
      <dgm:prSet custT="1"/>
      <dgm:spPr/>
      <dgm:t>
        <a:bodyPr/>
        <a:lstStyle/>
        <a:p>
          <a:endParaRPr lang="en-US" sz="2000"/>
        </a:p>
      </dgm:t>
    </dgm:pt>
    <dgm:pt modelId="{80410DF6-F6A3-4D89-B47C-1F8386649901}">
      <dgm:prSet phldrT="[Text]" custT="1"/>
      <dgm:spPr/>
      <dgm:t>
        <a:bodyPr/>
        <a:lstStyle/>
        <a:p>
          <a:r>
            <a:rPr lang="sr-Latn-RS" sz="2000" dirty="0"/>
            <a:t>dalje</a:t>
          </a:r>
          <a:endParaRPr lang="en-US" sz="2000" dirty="0"/>
        </a:p>
      </dgm:t>
    </dgm:pt>
    <dgm:pt modelId="{1C840894-BA7F-4E1D-AF08-04D583FFE79C}" type="parTrans" cxnId="{13D1621A-E8D8-4A49-91F6-133AAB30E6A3}">
      <dgm:prSet/>
      <dgm:spPr/>
      <dgm:t>
        <a:bodyPr/>
        <a:lstStyle/>
        <a:p>
          <a:endParaRPr lang="en-US" sz="2000"/>
        </a:p>
      </dgm:t>
    </dgm:pt>
    <dgm:pt modelId="{A542EA1A-54D1-4948-957D-51591267CA99}" type="sibTrans" cxnId="{13D1621A-E8D8-4A49-91F6-133AAB30E6A3}">
      <dgm:prSet/>
      <dgm:spPr/>
      <dgm:t>
        <a:bodyPr/>
        <a:lstStyle/>
        <a:p>
          <a:endParaRPr lang="en-US" sz="2000"/>
        </a:p>
      </dgm:t>
    </dgm:pt>
    <dgm:pt modelId="{CB1EA0B4-AA35-4D2B-B007-10061C4FEDD1}" type="pres">
      <dgm:prSet presAssocID="{5A0DD744-4297-4FAB-9351-A68CACE22FE3}" presName="Name0" presStyleCnt="0">
        <dgm:presLayoutVars>
          <dgm:dir/>
          <dgm:resizeHandles val="exact"/>
        </dgm:presLayoutVars>
      </dgm:prSet>
      <dgm:spPr/>
    </dgm:pt>
    <dgm:pt modelId="{BAAEB525-6F85-47B5-83B9-4EDDA2D462B0}" type="pres">
      <dgm:prSet presAssocID="{50283D30-A55C-4019-B8D2-75E81F411C98}" presName="node" presStyleLbl="node1" presStyleIdx="0" presStyleCnt="2" custScaleY="29278">
        <dgm:presLayoutVars>
          <dgm:bulletEnabled val="1"/>
        </dgm:presLayoutVars>
      </dgm:prSet>
      <dgm:spPr/>
    </dgm:pt>
    <dgm:pt modelId="{762B6E94-2671-4CEB-9E96-CE95A7F7363A}" type="pres">
      <dgm:prSet presAssocID="{41E8FC09-4F71-4F2C-88D3-D036471671EF}" presName="sibTrans" presStyleLbl="sibTrans2D1" presStyleIdx="0" presStyleCnt="1" custScaleX="152221" custScaleY="37986"/>
      <dgm:spPr/>
    </dgm:pt>
    <dgm:pt modelId="{25A9E667-7328-4C4F-A8B0-4978D5208D8F}" type="pres">
      <dgm:prSet presAssocID="{41E8FC09-4F71-4F2C-88D3-D036471671EF}" presName="connectorText" presStyleLbl="sibTrans2D1" presStyleIdx="0" presStyleCnt="1"/>
      <dgm:spPr/>
    </dgm:pt>
    <dgm:pt modelId="{3742AF70-F7E5-4864-9E22-7379138A1DD6}" type="pres">
      <dgm:prSet presAssocID="{80410DF6-F6A3-4D89-B47C-1F8386649901}" presName="node" presStyleLbl="node1" presStyleIdx="1" presStyleCnt="2" custScaleY="29278" custLinFactX="12328" custLinFactNeighborX="100000" custLinFactNeighborY="0">
        <dgm:presLayoutVars>
          <dgm:bulletEnabled val="1"/>
        </dgm:presLayoutVars>
      </dgm:prSet>
      <dgm:spPr/>
    </dgm:pt>
  </dgm:ptLst>
  <dgm:cxnLst>
    <dgm:cxn modelId="{45380A18-64C4-4A9C-B1F8-884D66DB2785}" type="presOf" srcId="{5A0DD744-4297-4FAB-9351-A68CACE22FE3}" destId="{CB1EA0B4-AA35-4D2B-B007-10061C4FEDD1}" srcOrd="0" destOrd="0" presId="urn:microsoft.com/office/officeart/2005/8/layout/process1"/>
    <dgm:cxn modelId="{13D1621A-E8D8-4A49-91F6-133AAB30E6A3}" srcId="{5A0DD744-4297-4FAB-9351-A68CACE22FE3}" destId="{80410DF6-F6A3-4D89-B47C-1F8386649901}" srcOrd="1" destOrd="0" parTransId="{1C840894-BA7F-4E1D-AF08-04D583FFE79C}" sibTransId="{A542EA1A-54D1-4948-957D-51591267CA99}"/>
    <dgm:cxn modelId="{7E16E77D-41B5-4CC8-B0B8-5EF3C9512532}" type="presOf" srcId="{50283D30-A55C-4019-B8D2-75E81F411C98}" destId="{BAAEB525-6F85-47B5-83B9-4EDDA2D462B0}" srcOrd="0" destOrd="0" presId="urn:microsoft.com/office/officeart/2005/8/layout/process1"/>
    <dgm:cxn modelId="{2CBFAB83-5D29-4AA6-8DB5-A9D0C0D843D8}" type="presOf" srcId="{41E8FC09-4F71-4F2C-88D3-D036471671EF}" destId="{25A9E667-7328-4C4F-A8B0-4978D5208D8F}" srcOrd="1" destOrd="0" presId="urn:microsoft.com/office/officeart/2005/8/layout/process1"/>
    <dgm:cxn modelId="{1A118F88-1EDF-4042-A8C9-3FD832155A79}" type="presOf" srcId="{80410DF6-F6A3-4D89-B47C-1F8386649901}" destId="{3742AF70-F7E5-4864-9E22-7379138A1DD6}" srcOrd="0" destOrd="0" presId="urn:microsoft.com/office/officeart/2005/8/layout/process1"/>
    <dgm:cxn modelId="{6AE6608D-D333-4707-8162-DD9288BFFFE0}" type="presOf" srcId="{41E8FC09-4F71-4F2C-88D3-D036471671EF}" destId="{762B6E94-2671-4CEB-9E96-CE95A7F7363A}" srcOrd="0" destOrd="0" presId="urn:microsoft.com/office/officeart/2005/8/layout/process1"/>
    <dgm:cxn modelId="{75EBA9BB-B278-41AB-933E-77C583CF28CA}" srcId="{5A0DD744-4297-4FAB-9351-A68CACE22FE3}" destId="{50283D30-A55C-4019-B8D2-75E81F411C98}" srcOrd="0" destOrd="0" parTransId="{769F92B8-0AE3-4CA4-A081-F911A9E677C3}" sibTransId="{41E8FC09-4F71-4F2C-88D3-D036471671EF}"/>
    <dgm:cxn modelId="{A3D91866-04A7-41BE-BD43-8ED76FBE2E10}" type="presParOf" srcId="{CB1EA0B4-AA35-4D2B-B007-10061C4FEDD1}" destId="{BAAEB525-6F85-47B5-83B9-4EDDA2D462B0}" srcOrd="0" destOrd="0" presId="urn:microsoft.com/office/officeart/2005/8/layout/process1"/>
    <dgm:cxn modelId="{FD822C47-DBBE-4994-A8CE-A0D3E3EC7322}" type="presParOf" srcId="{CB1EA0B4-AA35-4D2B-B007-10061C4FEDD1}" destId="{762B6E94-2671-4CEB-9E96-CE95A7F7363A}" srcOrd="1" destOrd="0" presId="urn:microsoft.com/office/officeart/2005/8/layout/process1"/>
    <dgm:cxn modelId="{61D7D6C5-C268-459D-9875-E5DD7DF4337D}" type="presParOf" srcId="{762B6E94-2671-4CEB-9E96-CE95A7F7363A}" destId="{25A9E667-7328-4C4F-A8B0-4978D5208D8F}" srcOrd="0" destOrd="0" presId="urn:microsoft.com/office/officeart/2005/8/layout/process1"/>
    <dgm:cxn modelId="{C4DE62E4-C97A-4A21-ACF7-92C9B01C56DC}" type="presParOf" srcId="{CB1EA0B4-AA35-4D2B-B007-10061C4FEDD1}" destId="{3742AF70-F7E5-4864-9E22-7379138A1D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0DD744-4297-4FAB-9351-A68CACE22FE3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</dgm:pt>
    <dgm:pt modelId="{50283D30-A55C-4019-B8D2-75E81F411C98}">
      <dgm:prSet phldrT="[Text]" custT="1"/>
      <dgm:spPr/>
      <dgm:t>
        <a:bodyPr/>
        <a:lstStyle/>
        <a:p>
          <a:r>
            <a:rPr lang="sr-Latn-RS" sz="2000" dirty="0"/>
            <a:t>konkretno</a:t>
          </a:r>
          <a:endParaRPr lang="en-US" sz="2000" dirty="0"/>
        </a:p>
      </dgm:t>
    </dgm:pt>
    <dgm:pt modelId="{769F92B8-0AE3-4CA4-A081-F911A9E677C3}" type="parTrans" cxnId="{75EBA9BB-B278-41AB-933E-77C583CF28CA}">
      <dgm:prSet/>
      <dgm:spPr/>
      <dgm:t>
        <a:bodyPr/>
        <a:lstStyle/>
        <a:p>
          <a:endParaRPr lang="en-US" sz="2000"/>
        </a:p>
      </dgm:t>
    </dgm:pt>
    <dgm:pt modelId="{41E8FC09-4F71-4F2C-88D3-D036471671EF}" type="sibTrans" cxnId="{75EBA9BB-B278-41AB-933E-77C583CF28CA}">
      <dgm:prSet custT="1"/>
      <dgm:spPr/>
      <dgm:t>
        <a:bodyPr/>
        <a:lstStyle/>
        <a:p>
          <a:endParaRPr lang="en-US" sz="2000"/>
        </a:p>
      </dgm:t>
    </dgm:pt>
    <dgm:pt modelId="{80410DF6-F6A3-4D89-B47C-1F8386649901}">
      <dgm:prSet phldrT="[Text]" custT="1"/>
      <dgm:spPr/>
      <dgm:t>
        <a:bodyPr/>
        <a:lstStyle/>
        <a:p>
          <a:r>
            <a:rPr lang="sr-Latn-RS" sz="2000" dirty="0"/>
            <a:t>apstraktno</a:t>
          </a:r>
          <a:endParaRPr lang="en-US" sz="2000" dirty="0"/>
        </a:p>
      </dgm:t>
    </dgm:pt>
    <dgm:pt modelId="{1C840894-BA7F-4E1D-AF08-04D583FFE79C}" type="parTrans" cxnId="{13D1621A-E8D8-4A49-91F6-133AAB30E6A3}">
      <dgm:prSet/>
      <dgm:spPr/>
      <dgm:t>
        <a:bodyPr/>
        <a:lstStyle/>
        <a:p>
          <a:endParaRPr lang="en-US" sz="2000"/>
        </a:p>
      </dgm:t>
    </dgm:pt>
    <dgm:pt modelId="{A542EA1A-54D1-4948-957D-51591267CA99}" type="sibTrans" cxnId="{13D1621A-E8D8-4A49-91F6-133AAB30E6A3}">
      <dgm:prSet/>
      <dgm:spPr/>
      <dgm:t>
        <a:bodyPr/>
        <a:lstStyle/>
        <a:p>
          <a:endParaRPr lang="en-US" sz="2000"/>
        </a:p>
      </dgm:t>
    </dgm:pt>
    <dgm:pt modelId="{CB1EA0B4-AA35-4D2B-B007-10061C4FEDD1}" type="pres">
      <dgm:prSet presAssocID="{5A0DD744-4297-4FAB-9351-A68CACE22FE3}" presName="Name0" presStyleCnt="0">
        <dgm:presLayoutVars>
          <dgm:dir/>
          <dgm:resizeHandles val="exact"/>
        </dgm:presLayoutVars>
      </dgm:prSet>
      <dgm:spPr/>
    </dgm:pt>
    <dgm:pt modelId="{BAAEB525-6F85-47B5-83B9-4EDDA2D462B0}" type="pres">
      <dgm:prSet presAssocID="{50283D30-A55C-4019-B8D2-75E81F411C98}" presName="node" presStyleLbl="node1" presStyleIdx="0" presStyleCnt="2" custScaleY="29278">
        <dgm:presLayoutVars>
          <dgm:bulletEnabled val="1"/>
        </dgm:presLayoutVars>
      </dgm:prSet>
      <dgm:spPr/>
    </dgm:pt>
    <dgm:pt modelId="{762B6E94-2671-4CEB-9E96-CE95A7F7363A}" type="pres">
      <dgm:prSet presAssocID="{41E8FC09-4F71-4F2C-88D3-D036471671EF}" presName="sibTrans" presStyleLbl="sibTrans2D1" presStyleIdx="0" presStyleCnt="1" custScaleX="152221" custScaleY="37986"/>
      <dgm:spPr/>
    </dgm:pt>
    <dgm:pt modelId="{25A9E667-7328-4C4F-A8B0-4978D5208D8F}" type="pres">
      <dgm:prSet presAssocID="{41E8FC09-4F71-4F2C-88D3-D036471671EF}" presName="connectorText" presStyleLbl="sibTrans2D1" presStyleIdx="0" presStyleCnt="1"/>
      <dgm:spPr/>
    </dgm:pt>
    <dgm:pt modelId="{3742AF70-F7E5-4864-9E22-7379138A1DD6}" type="pres">
      <dgm:prSet presAssocID="{80410DF6-F6A3-4D89-B47C-1F8386649901}" presName="node" presStyleLbl="node1" presStyleIdx="1" presStyleCnt="2" custScaleY="29278" custLinFactX="12328" custLinFactNeighborX="100000" custLinFactNeighborY="0">
        <dgm:presLayoutVars>
          <dgm:bulletEnabled val="1"/>
        </dgm:presLayoutVars>
      </dgm:prSet>
      <dgm:spPr/>
    </dgm:pt>
  </dgm:ptLst>
  <dgm:cxnLst>
    <dgm:cxn modelId="{45380A18-64C4-4A9C-B1F8-884D66DB2785}" type="presOf" srcId="{5A0DD744-4297-4FAB-9351-A68CACE22FE3}" destId="{CB1EA0B4-AA35-4D2B-B007-10061C4FEDD1}" srcOrd="0" destOrd="0" presId="urn:microsoft.com/office/officeart/2005/8/layout/process1"/>
    <dgm:cxn modelId="{13D1621A-E8D8-4A49-91F6-133AAB30E6A3}" srcId="{5A0DD744-4297-4FAB-9351-A68CACE22FE3}" destId="{80410DF6-F6A3-4D89-B47C-1F8386649901}" srcOrd="1" destOrd="0" parTransId="{1C840894-BA7F-4E1D-AF08-04D583FFE79C}" sibTransId="{A542EA1A-54D1-4948-957D-51591267CA99}"/>
    <dgm:cxn modelId="{7E16E77D-41B5-4CC8-B0B8-5EF3C9512532}" type="presOf" srcId="{50283D30-A55C-4019-B8D2-75E81F411C98}" destId="{BAAEB525-6F85-47B5-83B9-4EDDA2D462B0}" srcOrd="0" destOrd="0" presId="urn:microsoft.com/office/officeart/2005/8/layout/process1"/>
    <dgm:cxn modelId="{2CBFAB83-5D29-4AA6-8DB5-A9D0C0D843D8}" type="presOf" srcId="{41E8FC09-4F71-4F2C-88D3-D036471671EF}" destId="{25A9E667-7328-4C4F-A8B0-4978D5208D8F}" srcOrd="1" destOrd="0" presId="urn:microsoft.com/office/officeart/2005/8/layout/process1"/>
    <dgm:cxn modelId="{1A118F88-1EDF-4042-A8C9-3FD832155A79}" type="presOf" srcId="{80410DF6-F6A3-4D89-B47C-1F8386649901}" destId="{3742AF70-F7E5-4864-9E22-7379138A1DD6}" srcOrd="0" destOrd="0" presId="urn:microsoft.com/office/officeart/2005/8/layout/process1"/>
    <dgm:cxn modelId="{6AE6608D-D333-4707-8162-DD9288BFFFE0}" type="presOf" srcId="{41E8FC09-4F71-4F2C-88D3-D036471671EF}" destId="{762B6E94-2671-4CEB-9E96-CE95A7F7363A}" srcOrd="0" destOrd="0" presId="urn:microsoft.com/office/officeart/2005/8/layout/process1"/>
    <dgm:cxn modelId="{75EBA9BB-B278-41AB-933E-77C583CF28CA}" srcId="{5A0DD744-4297-4FAB-9351-A68CACE22FE3}" destId="{50283D30-A55C-4019-B8D2-75E81F411C98}" srcOrd="0" destOrd="0" parTransId="{769F92B8-0AE3-4CA4-A081-F911A9E677C3}" sibTransId="{41E8FC09-4F71-4F2C-88D3-D036471671EF}"/>
    <dgm:cxn modelId="{A3D91866-04A7-41BE-BD43-8ED76FBE2E10}" type="presParOf" srcId="{CB1EA0B4-AA35-4D2B-B007-10061C4FEDD1}" destId="{BAAEB525-6F85-47B5-83B9-4EDDA2D462B0}" srcOrd="0" destOrd="0" presId="urn:microsoft.com/office/officeart/2005/8/layout/process1"/>
    <dgm:cxn modelId="{FD822C47-DBBE-4994-A8CE-A0D3E3EC7322}" type="presParOf" srcId="{CB1EA0B4-AA35-4D2B-B007-10061C4FEDD1}" destId="{762B6E94-2671-4CEB-9E96-CE95A7F7363A}" srcOrd="1" destOrd="0" presId="urn:microsoft.com/office/officeart/2005/8/layout/process1"/>
    <dgm:cxn modelId="{61D7D6C5-C268-459D-9875-E5DD7DF4337D}" type="presParOf" srcId="{762B6E94-2671-4CEB-9E96-CE95A7F7363A}" destId="{25A9E667-7328-4C4F-A8B0-4978D5208D8F}" srcOrd="0" destOrd="0" presId="urn:microsoft.com/office/officeart/2005/8/layout/process1"/>
    <dgm:cxn modelId="{C4DE62E4-C97A-4A21-ACF7-92C9B01C56DC}" type="presParOf" srcId="{CB1EA0B4-AA35-4D2B-B007-10061C4FEDD1}" destId="{3742AF70-F7E5-4864-9E22-7379138A1D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3EF53-2D72-4200-B280-06FE1ABD6E45}">
      <dsp:nvSpPr>
        <dsp:cNvPr id="0" name=""/>
        <dsp:cNvSpPr/>
      </dsp:nvSpPr>
      <dsp:spPr>
        <a:xfrm>
          <a:off x="5581" y="422423"/>
          <a:ext cx="2854709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100" kern="1200" dirty="0"/>
        </a:p>
      </dsp:txBody>
      <dsp:txXfrm>
        <a:off x="5581" y="422423"/>
        <a:ext cx="2854709" cy="415800"/>
      </dsp:txXfrm>
    </dsp:sp>
    <dsp:sp modelId="{48AED8FF-467E-4378-A2C5-1575E70FC6BE}">
      <dsp:nvSpPr>
        <dsp:cNvPr id="0" name=""/>
        <dsp:cNvSpPr/>
      </dsp:nvSpPr>
      <dsp:spPr>
        <a:xfrm>
          <a:off x="2860290" y="84585"/>
          <a:ext cx="570941" cy="10914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D1ACB-C8F3-4261-BBEE-00F0487D0CC7}">
      <dsp:nvSpPr>
        <dsp:cNvPr id="0" name=""/>
        <dsp:cNvSpPr/>
      </dsp:nvSpPr>
      <dsp:spPr>
        <a:xfrm>
          <a:off x="3665190" y="58903"/>
          <a:ext cx="7764809" cy="10914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100" kern="1200" dirty="0" err="1"/>
            <a:t>Aktivnost</a:t>
          </a:r>
          <a:r>
            <a:rPr lang="en-US" sz="2100" kern="1200" dirty="0"/>
            <a:t> </a:t>
          </a:r>
          <a:r>
            <a:rPr lang="en-US" sz="2100" kern="1200" dirty="0" err="1"/>
            <a:t>deteta</a:t>
          </a:r>
          <a:r>
            <a:rPr lang="en-US" sz="2100" kern="1200" dirty="0"/>
            <a:t> je </a:t>
          </a:r>
          <a:r>
            <a:rPr lang="en-US" sz="2100" kern="1200" dirty="0" err="1"/>
            <a:t>jedan</a:t>
          </a:r>
          <a:r>
            <a:rPr lang="en-US" sz="2100" kern="1200" dirty="0"/>
            <a:t> od </a:t>
          </a:r>
          <a:r>
            <a:rPr lang="en-US" sz="2100" kern="1200" dirty="0" err="1"/>
            <a:t>osnovnih</a:t>
          </a:r>
          <a:r>
            <a:rPr lang="en-US" sz="2100" kern="1200" dirty="0"/>
            <a:t> </a:t>
          </a:r>
          <a:r>
            <a:rPr lang="en-US" sz="2100" kern="1200" dirty="0" err="1"/>
            <a:t>faktora</a:t>
          </a:r>
          <a:r>
            <a:rPr lang="en-US" sz="2100" kern="1200" dirty="0"/>
            <a:t> </a:t>
          </a:r>
          <a:r>
            <a:rPr lang="en-US" sz="2100" kern="1200" dirty="0" err="1"/>
            <a:t>fizi</a:t>
          </a:r>
          <a:r>
            <a:rPr lang="sr-Latn-RS" sz="2100" kern="1200" dirty="0"/>
            <a:t>č</a:t>
          </a:r>
          <a:r>
            <a:rPr lang="en-US" sz="2100" kern="1200" dirty="0" err="1"/>
            <a:t>kog</a:t>
          </a:r>
          <a:r>
            <a:rPr lang="en-US" sz="2100" kern="1200" dirty="0"/>
            <a:t> </a:t>
          </a:r>
          <a:r>
            <a:rPr lang="en-US" sz="2100" kern="1200" dirty="0" err="1"/>
            <a:t>i</a:t>
          </a:r>
          <a:r>
            <a:rPr lang="en-US" sz="2100" kern="1200" dirty="0"/>
            <a:t> </a:t>
          </a:r>
          <a:r>
            <a:rPr lang="en-US" sz="2100" kern="1200" dirty="0" err="1"/>
            <a:t>psihi</a:t>
          </a:r>
          <a:r>
            <a:rPr lang="sr-Latn-RS" sz="2100" kern="1200" dirty="0"/>
            <a:t>č</a:t>
          </a:r>
          <a:r>
            <a:rPr lang="en-US" sz="2100" kern="1200" dirty="0" err="1"/>
            <a:t>kog</a:t>
          </a:r>
          <a:r>
            <a:rPr lang="en-US" sz="2100" kern="1200" dirty="0"/>
            <a:t> </a:t>
          </a:r>
          <a:r>
            <a:rPr lang="en-US" sz="2100" kern="1200" dirty="0" err="1"/>
            <a:t>razvoja</a:t>
          </a:r>
          <a:r>
            <a:rPr lang="en-US" sz="2100" kern="1200" dirty="0"/>
            <a:t>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100" kern="1200" dirty="0"/>
            <a:t>De</a:t>
          </a:r>
          <a:r>
            <a:rPr lang="sr-Latn-RS" sz="2100" kern="1200" dirty="0"/>
            <a:t>č</a:t>
          </a:r>
          <a:r>
            <a:rPr lang="en-US" sz="2100" kern="1200" dirty="0" err="1"/>
            <a:t>ija</a:t>
          </a:r>
          <a:r>
            <a:rPr lang="en-US" sz="2100" kern="1200" dirty="0"/>
            <a:t> </a:t>
          </a:r>
          <a:r>
            <a:rPr lang="en-US" sz="2100" kern="1200" dirty="0" err="1"/>
            <a:t>radoznalost</a:t>
          </a:r>
          <a:r>
            <a:rPr lang="en-US" sz="2100" kern="1200" dirty="0"/>
            <a:t> je </a:t>
          </a:r>
          <a:r>
            <a:rPr lang="en-US" sz="2100" kern="1200" dirty="0" err="1"/>
            <a:t>pokreta</a:t>
          </a:r>
          <a:r>
            <a:rPr lang="sr-Latn-RS" sz="2100" kern="1200" dirty="0"/>
            <a:t>č</a:t>
          </a:r>
          <a:r>
            <a:rPr lang="en-US" sz="2100" kern="1200" dirty="0"/>
            <a:t>ka </a:t>
          </a:r>
          <a:r>
            <a:rPr lang="en-US" sz="2100" kern="1200" dirty="0" err="1"/>
            <a:t>snaga</a:t>
          </a:r>
          <a:r>
            <a:rPr lang="en-US" sz="2100" kern="1200" dirty="0"/>
            <a:t> </a:t>
          </a:r>
          <a:r>
            <a:rPr lang="en-US" sz="2100" kern="1200" dirty="0" err="1"/>
            <a:t>svih</a:t>
          </a:r>
          <a:r>
            <a:rPr lang="en-US" sz="2100" kern="1200" dirty="0"/>
            <a:t> de</a:t>
          </a:r>
          <a:r>
            <a:rPr lang="sr-Latn-RS" sz="2100" kern="1200" dirty="0"/>
            <a:t>č</a:t>
          </a:r>
          <a:r>
            <a:rPr lang="en-US" sz="2100" kern="1200" dirty="0" err="1"/>
            <a:t>ijih</a:t>
          </a:r>
          <a:r>
            <a:rPr lang="en-US" sz="2100" kern="1200" dirty="0"/>
            <a:t> </a:t>
          </a:r>
          <a:r>
            <a:rPr lang="en-US" sz="2100" kern="1200" dirty="0" err="1"/>
            <a:t>aktivnosti</a:t>
          </a:r>
          <a:r>
            <a:rPr lang="en-US" sz="2100" kern="1200" dirty="0"/>
            <a:t>. </a:t>
          </a:r>
        </a:p>
      </dsp:txBody>
      <dsp:txXfrm>
        <a:off x="3665190" y="58903"/>
        <a:ext cx="7764809" cy="1091475"/>
      </dsp:txXfrm>
    </dsp:sp>
    <dsp:sp modelId="{FD0EB77C-AADA-49EB-B6ED-25A581CD0714}">
      <dsp:nvSpPr>
        <dsp:cNvPr id="0" name=""/>
        <dsp:cNvSpPr/>
      </dsp:nvSpPr>
      <dsp:spPr>
        <a:xfrm>
          <a:off x="5581" y="1901348"/>
          <a:ext cx="2854709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5581" y="1901348"/>
        <a:ext cx="2854709" cy="415800"/>
      </dsp:txXfrm>
    </dsp:sp>
    <dsp:sp modelId="{B74205F1-B0A9-4D81-B7FB-3A61308CE530}">
      <dsp:nvSpPr>
        <dsp:cNvPr id="0" name=""/>
        <dsp:cNvSpPr/>
      </dsp:nvSpPr>
      <dsp:spPr>
        <a:xfrm>
          <a:off x="2860290" y="1251660"/>
          <a:ext cx="570941" cy="17151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03A59-5313-4298-BD73-F55C9CE27FA1}">
      <dsp:nvSpPr>
        <dsp:cNvPr id="0" name=""/>
        <dsp:cNvSpPr/>
      </dsp:nvSpPr>
      <dsp:spPr>
        <a:xfrm>
          <a:off x="3659609" y="1251660"/>
          <a:ext cx="7764809" cy="171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100" kern="1200" dirty="0" err="1"/>
            <a:t>Vaspitno-obrazovne</a:t>
          </a:r>
          <a:r>
            <a:rPr lang="en-US" sz="2100" kern="1200" dirty="0"/>
            <a:t> </a:t>
          </a:r>
          <a:r>
            <a:rPr lang="en-US" sz="2100" kern="1200" dirty="0" err="1"/>
            <a:t>aktivnosti</a:t>
          </a:r>
          <a:r>
            <a:rPr lang="en-US" sz="2100" kern="1200" dirty="0"/>
            <a:t> </a:t>
          </a:r>
          <a:r>
            <a:rPr lang="en-US" sz="2100" kern="1200" dirty="0" err="1"/>
            <a:t>treba</a:t>
          </a:r>
          <a:r>
            <a:rPr lang="en-US" sz="2100" kern="1200" dirty="0"/>
            <a:t> da </a:t>
          </a:r>
          <a:r>
            <a:rPr lang="en-US" sz="2100" kern="1200" dirty="0" err="1"/>
            <a:t>motivi</a:t>
          </a:r>
          <a:r>
            <a:rPr lang="sr-Latn-RS" sz="2100" kern="1200" dirty="0"/>
            <a:t>š</a:t>
          </a:r>
          <a:r>
            <a:rPr lang="en-US" sz="2100" kern="1200" dirty="0"/>
            <a:t>u </a:t>
          </a:r>
          <a:r>
            <a:rPr lang="en-US" sz="2100" kern="1200" dirty="0" err="1"/>
            <a:t>dete</a:t>
          </a:r>
          <a:r>
            <a:rPr lang="en-US" sz="2100" kern="1200" dirty="0"/>
            <a:t> </a:t>
          </a:r>
          <a:r>
            <a:rPr lang="en-US" sz="2100" kern="1200" dirty="0" err="1"/>
            <a:t>na</a:t>
          </a:r>
          <a:r>
            <a:rPr lang="en-US" sz="2100" kern="1200" dirty="0"/>
            <a:t> </a:t>
          </a:r>
          <a:r>
            <a:rPr lang="en-US" sz="2100" kern="1200" dirty="0" err="1"/>
            <a:t>razne</a:t>
          </a:r>
          <a:r>
            <a:rPr lang="en-US" sz="2100" kern="1200" dirty="0"/>
            <a:t> </a:t>
          </a:r>
          <a:r>
            <a:rPr lang="en-US" sz="2100" kern="1200" dirty="0" err="1"/>
            <a:t>aktivnosti</a:t>
          </a:r>
          <a:r>
            <a:rPr lang="en-US" sz="2100" kern="1200" dirty="0"/>
            <a:t> </a:t>
          </a:r>
          <a:r>
            <a:rPr lang="en-US" sz="2100" kern="1200" dirty="0" err="1"/>
            <a:t>i</a:t>
          </a:r>
          <a:r>
            <a:rPr lang="en-US" sz="2100" kern="1200" dirty="0"/>
            <a:t> da </a:t>
          </a:r>
          <a:r>
            <a:rPr lang="en-US" sz="2100" kern="1200" dirty="0" err="1"/>
            <a:t>podsti</a:t>
          </a:r>
          <a:r>
            <a:rPr lang="sr-Latn-RS" sz="2100" kern="1200" dirty="0"/>
            <a:t>č</a:t>
          </a:r>
          <a:r>
            <a:rPr lang="en-US" sz="2100" kern="1200" dirty="0"/>
            <a:t>u </a:t>
          </a:r>
          <a:r>
            <a:rPr lang="en-US" sz="2100" kern="1200" dirty="0" err="1"/>
            <a:t>njihov</a:t>
          </a:r>
          <a:r>
            <a:rPr lang="en-US" sz="2100" kern="1200" dirty="0"/>
            <a:t> </a:t>
          </a:r>
          <a:r>
            <a:rPr lang="en-US" sz="2100" kern="1200" dirty="0" err="1"/>
            <a:t>razvoj</a:t>
          </a:r>
          <a:r>
            <a:rPr lang="en-US" sz="2100" kern="1200" dirty="0"/>
            <a:t>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100" kern="1200" dirty="0" err="1"/>
            <a:t>Sve</a:t>
          </a:r>
          <a:r>
            <a:rPr lang="en-US" sz="2100" kern="1200" dirty="0"/>
            <a:t> </a:t>
          </a:r>
          <a:r>
            <a:rPr lang="en-US" sz="2100" kern="1200" dirty="0" err="1"/>
            <a:t>aktivnosti</a:t>
          </a:r>
          <a:r>
            <a:rPr lang="en-US" sz="2100" kern="1200" dirty="0"/>
            <a:t> u </a:t>
          </a:r>
          <a:r>
            <a:rPr lang="en-US" sz="2100" kern="1200" dirty="0" err="1"/>
            <a:t>vrti</a:t>
          </a:r>
          <a:r>
            <a:rPr lang="sr-Latn-RS" sz="2100" kern="1200" dirty="0"/>
            <a:t>ć</a:t>
          </a:r>
          <a:r>
            <a:rPr lang="en-US" sz="2100" kern="1200" dirty="0"/>
            <a:t>u </a:t>
          </a:r>
          <a:r>
            <a:rPr lang="sr-Latn-RS" sz="2100" kern="1200" dirty="0"/>
            <a:t>i</a:t>
          </a:r>
          <a:r>
            <a:rPr lang="en-US" sz="2100" kern="1200" dirty="0"/>
            <a:t> </a:t>
          </a:r>
          <a:r>
            <a:rPr lang="en-US" sz="2100" kern="1200" dirty="0" err="1"/>
            <a:t>programski</a:t>
          </a:r>
          <a:r>
            <a:rPr lang="en-US" sz="2100" kern="1200" dirty="0"/>
            <a:t> </a:t>
          </a:r>
          <a:r>
            <a:rPr lang="en-US" sz="2100" kern="1200" dirty="0" err="1"/>
            <a:t>sadr</a:t>
          </a:r>
          <a:r>
            <a:rPr lang="sr-Latn-RS" sz="2100" kern="1200" dirty="0"/>
            <a:t>ž</a:t>
          </a:r>
          <a:r>
            <a:rPr lang="en-US" sz="2100" kern="1200" dirty="0" err="1"/>
            <a:t>aji</a:t>
          </a:r>
          <a:r>
            <a:rPr lang="en-US" sz="2100" kern="1200" dirty="0"/>
            <a:t> </a:t>
          </a:r>
          <a:r>
            <a:rPr lang="en-US" sz="2100" kern="1200" dirty="0" err="1"/>
            <a:t>vaspitno-obrazovnih</a:t>
          </a:r>
          <a:r>
            <a:rPr lang="en-US" sz="2100" kern="1200" dirty="0"/>
            <a:t> </a:t>
          </a:r>
          <a:r>
            <a:rPr lang="en-US" sz="2100" kern="1200" dirty="0" err="1"/>
            <a:t>oblasti</a:t>
          </a:r>
          <a:r>
            <a:rPr lang="en-US" sz="2100" kern="1200" dirty="0"/>
            <a:t> </a:t>
          </a:r>
          <a:r>
            <a:rPr lang="en-US" sz="2100" kern="1200" dirty="0" err="1"/>
            <a:t>odvijaju</a:t>
          </a:r>
          <a:r>
            <a:rPr lang="en-US" sz="2100" kern="1200" dirty="0"/>
            <a:t> se </a:t>
          </a:r>
          <a:r>
            <a:rPr lang="en-US" sz="2100" kern="1200" dirty="0" err="1"/>
            <a:t>tako</a:t>
          </a:r>
          <a:r>
            <a:rPr lang="en-US" sz="2100" kern="1200" dirty="0"/>
            <a:t> da </a:t>
          </a:r>
          <a:r>
            <a:rPr lang="en-US" sz="2100" kern="1200" dirty="0" err="1"/>
            <a:t>budu</a:t>
          </a:r>
          <a:r>
            <a:rPr lang="en-US" sz="2100" kern="1200" dirty="0"/>
            <a:t> u </a:t>
          </a:r>
          <a:r>
            <a:rPr lang="en-US" sz="2100" kern="1200" dirty="0" err="1"/>
            <a:t>skladu</a:t>
          </a:r>
          <a:r>
            <a:rPr lang="en-US" sz="2100" kern="1200" dirty="0"/>
            <a:t> </a:t>
          </a:r>
          <a:r>
            <a:rPr lang="en-US" sz="2100" kern="1200" dirty="0" err="1"/>
            <a:t>sa</a:t>
          </a:r>
          <a:r>
            <a:rPr lang="en-US" sz="2100" kern="1200" dirty="0"/>
            <a:t> </a:t>
          </a:r>
          <a:r>
            <a:rPr lang="en-US" sz="2100" kern="1200" dirty="0" err="1"/>
            <a:t>sposobnostima</a:t>
          </a:r>
          <a:r>
            <a:rPr lang="en-US" sz="2100" kern="1200" dirty="0"/>
            <a:t> </a:t>
          </a:r>
          <a:r>
            <a:rPr lang="en-US" sz="2100" kern="1200" dirty="0" err="1"/>
            <a:t>dece</a:t>
          </a:r>
          <a:r>
            <a:rPr lang="en-US" sz="2100" kern="1200" dirty="0"/>
            <a:t> </a:t>
          </a:r>
          <a:r>
            <a:rPr lang="en-US" sz="2100" kern="1200" dirty="0" err="1"/>
            <a:t>i</a:t>
          </a:r>
          <a:r>
            <a:rPr lang="en-US" sz="2100" kern="1200" dirty="0"/>
            <a:t> </a:t>
          </a:r>
          <a:r>
            <a:rPr lang="en-US" sz="2100" kern="1200" dirty="0" err="1"/>
            <a:t>podsti</a:t>
          </a:r>
          <a:r>
            <a:rPr lang="sr-Latn-RS" sz="2100" kern="1200" dirty="0"/>
            <a:t>č</a:t>
          </a:r>
          <a:r>
            <a:rPr lang="en-US" sz="2100" kern="1200" dirty="0"/>
            <a:t>u </a:t>
          </a:r>
          <a:r>
            <a:rPr lang="en-US" sz="2100" kern="1200" dirty="0" err="1"/>
            <a:t>njihov</a:t>
          </a:r>
          <a:r>
            <a:rPr lang="en-US" sz="2100" kern="1200" dirty="0"/>
            <a:t> </a:t>
          </a:r>
          <a:r>
            <a:rPr lang="en-US" sz="2100" kern="1200" dirty="0" err="1"/>
            <a:t>intelektualni</a:t>
          </a:r>
          <a:r>
            <a:rPr lang="en-US" sz="2100" kern="1200" dirty="0"/>
            <a:t> </a:t>
          </a:r>
          <a:r>
            <a:rPr lang="en-US" sz="2100" kern="1200" dirty="0" err="1"/>
            <a:t>razvoj</a:t>
          </a:r>
          <a:r>
            <a:rPr lang="en-US" sz="2100" kern="1200" dirty="0"/>
            <a:t>.</a:t>
          </a:r>
        </a:p>
      </dsp:txBody>
      <dsp:txXfrm>
        <a:off x="3659609" y="1251660"/>
        <a:ext cx="7764809" cy="1715175"/>
      </dsp:txXfrm>
    </dsp:sp>
    <dsp:sp modelId="{0A682BF6-A8DC-4D47-BD8C-EEF18FC158A0}">
      <dsp:nvSpPr>
        <dsp:cNvPr id="0" name=""/>
        <dsp:cNvSpPr/>
      </dsp:nvSpPr>
      <dsp:spPr>
        <a:xfrm>
          <a:off x="5581" y="3692123"/>
          <a:ext cx="2854709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5581" y="3692123"/>
        <a:ext cx="2854709" cy="415800"/>
      </dsp:txXfrm>
    </dsp:sp>
    <dsp:sp modelId="{F66BF8E2-64D7-454D-94E1-8033B8E8FDAA}">
      <dsp:nvSpPr>
        <dsp:cNvPr id="0" name=""/>
        <dsp:cNvSpPr/>
      </dsp:nvSpPr>
      <dsp:spPr>
        <a:xfrm>
          <a:off x="2860290" y="3042435"/>
          <a:ext cx="570941" cy="17151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16AAB-CD5A-4E28-9431-96F69DF07053}">
      <dsp:nvSpPr>
        <dsp:cNvPr id="0" name=""/>
        <dsp:cNvSpPr/>
      </dsp:nvSpPr>
      <dsp:spPr>
        <a:xfrm>
          <a:off x="3659609" y="3042435"/>
          <a:ext cx="7764809" cy="171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altLang="en-US" sz="2100" kern="1200" dirty="0" err="1"/>
            <a:t>Misao</a:t>
          </a:r>
          <a:r>
            <a:rPr lang="en-US" altLang="en-US" sz="2100" kern="1200" dirty="0"/>
            <a:t> </a:t>
          </a:r>
          <a:r>
            <a:rPr lang="en-US" altLang="en-US" sz="2100" kern="1200" dirty="0" err="1"/>
            <a:t>deteta</a:t>
          </a:r>
          <a:r>
            <a:rPr lang="en-US" altLang="en-US" sz="2100" kern="1200" dirty="0"/>
            <a:t> se </a:t>
          </a:r>
          <a:r>
            <a:rPr lang="en-US" altLang="en-US" sz="2100" kern="1200" dirty="0" err="1"/>
            <a:t>formira</a:t>
          </a:r>
          <a:r>
            <a:rPr lang="en-US" altLang="en-US" sz="2100" kern="1200" dirty="0"/>
            <a:t> </a:t>
          </a:r>
          <a:r>
            <a:rPr lang="en-US" altLang="en-US" sz="2100" kern="1200" dirty="0" err="1"/>
            <a:t>preko</a:t>
          </a:r>
          <a:r>
            <a:rPr lang="en-US" altLang="en-US" sz="2100" kern="1200" dirty="0"/>
            <a:t> </a:t>
          </a:r>
          <a:r>
            <a:rPr lang="en-US" altLang="en-US" sz="2100" kern="1200" dirty="0" err="1"/>
            <a:t>ličnog</a:t>
          </a:r>
          <a:r>
            <a:rPr lang="en-US" altLang="en-US" sz="2100" kern="1200" dirty="0"/>
            <a:t> </a:t>
          </a:r>
          <a:r>
            <a:rPr lang="en-US" altLang="en-US" sz="2100" kern="1200" dirty="0" err="1"/>
            <a:t>iskustva</a:t>
          </a:r>
          <a:r>
            <a:rPr lang="en-US" altLang="en-US" sz="2100" kern="1200" dirty="0"/>
            <a:t>, </a:t>
          </a:r>
          <a:r>
            <a:rPr lang="en-US" altLang="en-US" sz="2100" kern="1200" dirty="0" err="1"/>
            <a:t>interakcijom</a:t>
          </a:r>
          <a:r>
            <a:rPr lang="en-US" altLang="en-US" sz="2100" kern="1200" dirty="0"/>
            <a:t> </a:t>
          </a:r>
          <a:r>
            <a:rPr lang="en-US" altLang="en-US" sz="2100" kern="1200" dirty="0" err="1"/>
            <a:t>sa</a:t>
          </a:r>
          <a:r>
            <a:rPr lang="en-US" altLang="en-US" sz="2100" kern="1200" dirty="0"/>
            <a:t> </a:t>
          </a:r>
          <a:r>
            <a:rPr lang="en-US" altLang="en-US" sz="2100" kern="1200" dirty="0" err="1"/>
            <a:t>prirodnom</a:t>
          </a:r>
          <a:r>
            <a:rPr lang="en-US" altLang="en-US" sz="2100" kern="1200" dirty="0"/>
            <a:t> </a:t>
          </a:r>
          <a:r>
            <a:rPr lang="en-US" altLang="en-US" sz="2100" kern="1200" dirty="0" err="1"/>
            <a:t>i</a:t>
          </a:r>
          <a:r>
            <a:rPr lang="en-US" altLang="en-US" sz="2100" kern="1200" dirty="0"/>
            <a:t> </a:t>
          </a:r>
          <a:r>
            <a:rPr lang="en-US" altLang="en-US" sz="2100" kern="1200" dirty="0" err="1"/>
            <a:t>socijalnom</a:t>
          </a:r>
          <a:r>
            <a:rPr lang="en-US" altLang="en-US" sz="2100" kern="1200" dirty="0"/>
            <a:t> </a:t>
          </a:r>
          <a:r>
            <a:rPr lang="en-US" altLang="en-US" sz="2100" kern="1200" dirty="0" err="1"/>
            <a:t>sredinom</a:t>
          </a:r>
          <a:r>
            <a:rPr lang="en-US" altLang="en-US" sz="2100" kern="1200" dirty="0"/>
            <a:t>, </a:t>
          </a:r>
          <a:r>
            <a:rPr lang="en-US" altLang="en-US" sz="2100" kern="1200" dirty="0" err="1"/>
            <a:t>praktičnom</a:t>
          </a:r>
          <a:r>
            <a:rPr lang="en-US" altLang="en-US" sz="2100" kern="1200" dirty="0"/>
            <a:t> </a:t>
          </a:r>
          <a:r>
            <a:rPr lang="en-US" altLang="en-US" sz="2100" kern="1200" dirty="0" err="1"/>
            <a:t>primenom</a:t>
          </a:r>
          <a:r>
            <a:rPr lang="en-US" altLang="en-US" sz="2100" kern="1200" dirty="0"/>
            <a:t>, </a:t>
          </a:r>
          <a:r>
            <a:rPr lang="en-US" altLang="en-US" sz="2100" kern="1200" dirty="0" err="1"/>
            <a:t>proveravanjem</a:t>
          </a:r>
          <a:r>
            <a:rPr lang="en-US" altLang="en-US" sz="2100" kern="1200" dirty="0"/>
            <a:t> </a:t>
          </a:r>
          <a:r>
            <a:rPr lang="en-US" altLang="en-US" sz="2100" kern="1200" dirty="0" err="1"/>
            <a:t>i</a:t>
          </a:r>
          <a:r>
            <a:rPr lang="en-US" altLang="en-US" sz="2100" kern="1200" dirty="0"/>
            <a:t> </a:t>
          </a:r>
          <a:r>
            <a:rPr lang="en-US" altLang="en-US" sz="2100" kern="1200" dirty="0" err="1"/>
            <a:t>istraživanjem</a:t>
          </a:r>
          <a:r>
            <a:rPr lang="en-US" altLang="en-US" sz="2100" kern="1200" dirty="0"/>
            <a:t>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100" b="1" kern="1200" dirty="0" err="1"/>
            <a:t>Igra</a:t>
          </a:r>
          <a:r>
            <a:rPr lang="en-US" sz="2100" b="1" kern="1200" dirty="0"/>
            <a:t> </a:t>
          </a:r>
          <a:r>
            <a:rPr lang="en-US" sz="2100" b="1" kern="1200" dirty="0" err="1"/>
            <a:t>predstavlja</a:t>
          </a:r>
          <a:r>
            <a:rPr lang="en-US" sz="2100" b="1" kern="1200" dirty="0"/>
            <a:t> </a:t>
          </a:r>
          <a:r>
            <a:rPr lang="en-US" sz="2100" b="1" kern="1200" dirty="0" err="1"/>
            <a:t>jedan</a:t>
          </a:r>
          <a:r>
            <a:rPr lang="en-US" sz="2100" b="1" kern="1200" dirty="0"/>
            <a:t> od </a:t>
          </a:r>
          <a:r>
            <a:rPr lang="en-US" sz="2100" b="1" kern="1200" dirty="0" err="1"/>
            <a:t>najvažnijih</a:t>
          </a:r>
          <a:r>
            <a:rPr lang="en-US" sz="2100" b="1" kern="1200" dirty="0"/>
            <a:t> </a:t>
          </a:r>
          <a:r>
            <a:rPr lang="en-US" sz="2100" b="1" kern="1200" dirty="0" err="1"/>
            <a:t>oblika</a:t>
          </a:r>
          <a:r>
            <a:rPr lang="en-US" sz="2100" b="1" kern="1200" dirty="0"/>
            <a:t> </a:t>
          </a:r>
          <a:r>
            <a:rPr lang="en-US" sz="2100" b="1" kern="1200" dirty="0" err="1"/>
            <a:t>vaspitno-obrazovne</a:t>
          </a:r>
          <a:r>
            <a:rPr lang="en-US" sz="2100" b="1" kern="1200" dirty="0"/>
            <a:t> </a:t>
          </a:r>
          <a:r>
            <a:rPr lang="en-US" sz="2100" b="1" kern="1200" dirty="0" err="1"/>
            <a:t>delatnosti</a:t>
          </a:r>
          <a:r>
            <a:rPr lang="en-US" sz="2100" b="1" kern="1200" dirty="0"/>
            <a:t> u </a:t>
          </a:r>
          <a:r>
            <a:rPr lang="en-US" sz="2100" b="1" kern="1200" dirty="0" err="1"/>
            <a:t>predškolskim</a:t>
          </a:r>
          <a:r>
            <a:rPr lang="en-US" sz="2100" b="1" kern="1200" dirty="0"/>
            <a:t> </a:t>
          </a:r>
          <a:r>
            <a:rPr lang="en-US" sz="2100" b="1" kern="1200" dirty="0" err="1"/>
            <a:t>ustanovama</a:t>
          </a:r>
          <a:r>
            <a:rPr lang="en-US" sz="2100" b="1" kern="1200" dirty="0"/>
            <a:t>.</a:t>
          </a:r>
        </a:p>
      </dsp:txBody>
      <dsp:txXfrm>
        <a:off x="3659609" y="3042435"/>
        <a:ext cx="7764809" cy="1715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24E1A-04D9-4957-A846-87F76C4F696F}">
      <dsp:nvSpPr>
        <dsp:cNvPr id="0" name=""/>
        <dsp:cNvSpPr/>
      </dsp:nvSpPr>
      <dsp:spPr>
        <a:xfrm>
          <a:off x="4321668" y="761905"/>
          <a:ext cx="1575652" cy="37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20"/>
              </a:lnTo>
              <a:lnTo>
                <a:pt x="1575652" y="259420"/>
              </a:lnTo>
              <a:lnTo>
                <a:pt x="1575652" y="3728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289D5-13D9-480C-B686-1658ECF0F72B}">
      <dsp:nvSpPr>
        <dsp:cNvPr id="0" name=""/>
        <dsp:cNvSpPr/>
      </dsp:nvSpPr>
      <dsp:spPr>
        <a:xfrm>
          <a:off x="2882040" y="761905"/>
          <a:ext cx="1439627" cy="372842"/>
        </a:xfrm>
        <a:custGeom>
          <a:avLst/>
          <a:gdLst/>
          <a:ahLst/>
          <a:cxnLst/>
          <a:rect l="0" t="0" r="0" b="0"/>
          <a:pathLst>
            <a:path>
              <a:moveTo>
                <a:pt x="1439627" y="0"/>
              </a:moveTo>
              <a:lnTo>
                <a:pt x="1439627" y="259420"/>
              </a:lnTo>
              <a:lnTo>
                <a:pt x="0" y="259420"/>
              </a:lnTo>
              <a:lnTo>
                <a:pt x="0" y="3728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BF91F-E1A9-430C-A233-5C0D3AEF28BE}">
      <dsp:nvSpPr>
        <dsp:cNvPr id="0" name=""/>
        <dsp:cNvSpPr/>
      </dsp:nvSpPr>
      <dsp:spPr>
        <a:xfrm>
          <a:off x="2675746" y="-15553"/>
          <a:ext cx="3291844" cy="777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92E0B0-F15F-4EA4-ACDC-1DA49B876DAF}">
      <dsp:nvSpPr>
        <dsp:cNvPr id="0" name=""/>
        <dsp:cNvSpPr/>
      </dsp:nvSpPr>
      <dsp:spPr>
        <a:xfrm>
          <a:off x="2811784" y="113683"/>
          <a:ext cx="3291844" cy="77745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V</a:t>
          </a:r>
          <a:r>
            <a:rPr lang="en-US" sz="2000" kern="1200" dirty="0" err="1"/>
            <a:t>aspitno-obra</a:t>
          </a:r>
          <a:r>
            <a:rPr lang="sr-Latn-RS" sz="2000" kern="1200" dirty="0"/>
            <a:t>zovne aktivnosti</a:t>
          </a:r>
          <a:endParaRPr lang="en-US" sz="2000" kern="1200" dirty="0"/>
        </a:p>
      </dsp:txBody>
      <dsp:txXfrm>
        <a:off x="2834555" y="136454"/>
        <a:ext cx="3246302" cy="731916"/>
      </dsp:txXfrm>
    </dsp:sp>
    <dsp:sp modelId="{A73ACB44-6E60-4089-AC8E-A96E7689D68B}">
      <dsp:nvSpPr>
        <dsp:cNvPr id="0" name=""/>
        <dsp:cNvSpPr/>
      </dsp:nvSpPr>
      <dsp:spPr>
        <a:xfrm>
          <a:off x="1510439" y="1134747"/>
          <a:ext cx="2743203" cy="777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E16B2C-3243-4366-8528-C1CFC1161602}">
      <dsp:nvSpPr>
        <dsp:cNvPr id="0" name=""/>
        <dsp:cNvSpPr/>
      </dsp:nvSpPr>
      <dsp:spPr>
        <a:xfrm>
          <a:off x="1646477" y="1263983"/>
          <a:ext cx="2743203" cy="77745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Slobodne (samostalne)</a:t>
          </a:r>
          <a:endParaRPr lang="en-US" sz="2000" kern="1200" dirty="0"/>
        </a:p>
      </dsp:txBody>
      <dsp:txXfrm>
        <a:off x="1669248" y="1286754"/>
        <a:ext cx="2697661" cy="731916"/>
      </dsp:txXfrm>
    </dsp:sp>
    <dsp:sp modelId="{05EFE9DA-079C-4D1D-9E54-142D808514B1}">
      <dsp:nvSpPr>
        <dsp:cNvPr id="0" name=""/>
        <dsp:cNvSpPr/>
      </dsp:nvSpPr>
      <dsp:spPr>
        <a:xfrm>
          <a:off x="4525719" y="1134747"/>
          <a:ext cx="2743203" cy="777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17915C-D020-45B5-9474-F74E9D2FFCF0}">
      <dsp:nvSpPr>
        <dsp:cNvPr id="0" name=""/>
        <dsp:cNvSpPr/>
      </dsp:nvSpPr>
      <dsp:spPr>
        <a:xfrm>
          <a:off x="4661757" y="1263983"/>
          <a:ext cx="2743203" cy="77745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Usmerene (planske)</a:t>
          </a:r>
          <a:endParaRPr lang="en-US" sz="2000" kern="1200" dirty="0"/>
        </a:p>
      </dsp:txBody>
      <dsp:txXfrm>
        <a:off x="4684528" y="1286754"/>
        <a:ext cx="2697661" cy="731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EB525-6F85-47B5-83B9-4EDDA2D462B0}">
      <dsp:nvSpPr>
        <dsp:cNvPr id="0" name=""/>
        <dsp:cNvSpPr/>
      </dsp:nvSpPr>
      <dsp:spPr>
        <a:xfrm>
          <a:off x="3593" y="359327"/>
          <a:ext cx="2187755" cy="297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poznato</a:t>
          </a:r>
          <a:endParaRPr lang="en-US" sz="2000" kern="1200" dirty="0"/>
        </a:p>
      </dsp:txBody>
      <dsp:txXfrm>
        <a:off x="12307" y="368041"/>
        <a:ext cx="2170327" cy="280085"/>
      </dsp:txXfrm>
    </dsp:sp>
    <dsp:sp modelId="{762B6E94-2671-4CEB-9E96-CE95A7F7363A}">
      <dsp:nvSpPr>
        <dsp:cNvPr id="0" name=""/>
        <dsp:cNvSpPr/>
      </dsp:nvSpPr>
      <dsp:spPr>
        <a:xfrm>
          <a:off x="2289423" y="405035"/>
          <a:ext cx="708906" cy="206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289423" y="446255"/>
        <a:ext cx="647077" cy="123658"/>
      </dsp:txXfrm>
    </dsp:sp>
    <dsp:sp modelId="{3742AF70-F7E5-4864-9E22-7379138A1DD6}">
      <dsp:nvSpPr>
        <dsp:cNvPr id="0" name=""/>
        <dsp:cNvSpPr/>
      </dsp:nvSpPr>
      <dsp:spPr>
        <a:xfrm>
          <a:off x="3070044" y="359327"/>
          <a:ext cx="2187755" cy="297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nepoznato</a:t>
          </a:r>
          <a:endParaRPr lang="en-US" sz="2000" kern="1200" dirty="0"/>
        </a:p>
      </dsp:txBody>
      <dsp:txXfrm>
        <a:off x="3078758" y="368041"/>
        <a:ext cx="2170327" cy="280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EB525-6F85-47B5-83B9-4EDDA2D462B0}">
      <dsp:nvSpPr>
        <dsp:cNvPr id="0" name=""/>
        <dsp:cNvSpPr/>
      </dsp:nvSpPr>
      <dsp:spPr>
        <a:xfrm>
          <a:off x="3593" y="359327"/>
          <a:ext cx="2187755" cy="297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jednostavno</a:t>
          </a:r>
          <a:endParaRPr lang="en-US" sz="2000" kern="1200" dirty="0"/>
        </a:p>
      </dsp:txBody>
      <dsp:txXfrm>
        <a:off x="12307" y="368041"/>
        <a:ext cx="2170327" cy="280085"/>
      </dsp:txXfrm>
    </dsp:sp>
    <dsp:sp modelId="{762B6E94-2671-4CEB-9E96-CE95A7F7363A}">
      <dsp:nvSpPr>
        <dsp:cNvPr id="0" name=""/>
        <dsp:cNvSpPr/>
      </dsp:nvSpPr>
      <dsp:spPr>
        <a:xfrm>
          <a:off x="2289423" y="405035"/>
          <a:ext cx="708906" cy="206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289423" y="446255"/>
        <a:ext cx="647077" cy="123658"/>
      </dsp:txXfrm>
    </dsp:sp>
    <dsp:sp modelId="{3742AF70-F7E5-4864-9E22-7379138A1DD6}">
      <dsp:nvSpPr>
        <dsp:cNvPr id="0" name=""/>
        <dsp:cNvSpPr/>
      </dsp:nvSpPr>
      <dsp:spPr>
        <a:xfrm>
          <a:off x="3070044" y="359327"/>
          <a:ext cx="2187755" cy="297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složeno</a:t>
          </a:r>
          <a:endParaRPr lang="en-US" sz="2000" kern="1200" dirty="0"/>
        </a:p>
      </dsp:txBody>
      <dsp:txXfrm>
        <a:off x="3078758" y="368041"/>
        <a:ext cx="2170327" cy="2800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EB525-6F85-47B5-83B9-4EDDA2D462B0}">
      <dsp:nvSpPr>
        <dsp:cNvPr id="0" name=""/>
        <dsp:cNvSpPr/>
      </dsp:nvSpPr>
      <dsp:spPr>
        <a:xfrm>
          <a:off x="3593" y="359327"/>
          <a:ext cx="2187755" cy="297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lakše</a:t>
          </a:r>
          <a:endParaRPr lang="en-US" sz="2000" kern="1200" dirty="0"/>
        </a:p>
      </dsp:txBody>
      <dsp:txXfrm>
        <a:off x="12307" y="368041"/>
        <a:ext cx="2170327" cy="280085"/>
      </dsp:txXfrm>
    </dsp:sp>
    <dsp:sp modelId="{762B6E94-2671-4CEB-9E96-CE95A7F7363A}">
      <dsp:nvSpPr>
        <dsp:cNvPr id="0" name=""/>
        <dsp:cNvSpPr/>
      </dsp:nvSpPr>
      <dsp:spPr>
        <a:xfrm>
          <a:off x="2289423" y="405035"/>
          <a:ext cx="708906" cy="206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289423" y="446255"/>
        <a:ext cx="647077" cy="123658"/>
      </dsp:txXfrm>
    </dsp:sp>
    <dsp:sp modelId="{3742AF70-F7E5-4864-9E22-7379138A1DD6}">
      <dsp:nvSpPr>
        <dsp:cNvPr id="0" name=""/>
        <dsp:cNvSpPr/>
      </dsp:nvSpPr>
      <dsp:spPr>
        <a:xfrm>
          <a:off x="3070044" y="359327"/>
          <a:ext cx="2187755" cy="297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teže</a:t>
          </a:r>
          <a:endParaRPr lang="en-US" sz="2000" kern="1200" dirty="0"/>
        </a:p>
      </dsp:txBody>
      <dsp:txXfrm>
        <a:off x="3078758" y="368041"/>
        <a:ext cx="2170327" cy="2800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EB525-6F85-47B5-83B9-4EDDA2D462B0}">
      <dsp:nvSpPr>
        <dsp:cNvPr id="0" name=""/>
        <dsp:cNvSpPr/>
      </dsp:nvSpPr>
      <dsp:spPr>
        <a:xfrm>
          <a:off x="3593" y="359327"/>
          <a:ext cx="2187755" cy="297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bliže</a:t>
          </a:r>
          <a:endParaRPr lang="en-US" sz="2000" kern="1200" dirty="0"/>
        </a:p>
      </dsp:txBody>
      <dsp:txXfrm>
        <a:off x="12307" y="368041"/>
        <a:ext cx="2170327" cy="280085"/>
      </dsp:txXfrm>
    </dsp:sp>
    <dsp:sp modelId="{762B6E94-2671-4CEB-9E96-CE95A7F7363A}">
      <dsp:nvSpPr>
        <dsp:cNvPr id="0" name=""/>
        <dsp:cNvSpPr/>
      </dsp:nvSpPr>
      <dsp:spPr>
        <a:xfrm>
          <a:off x="2289423" y="405035"/>
          <a:ext cx="708906" cy="206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289423" y="446255"/>
        <a:ext cx="647077" cy="123658"/>
      </dsp:txXfrm>
    </dsp:sp>
    <dsp:sp modelId="{3742AF70-F7E5-4864-9E22-7379138A1DD6}">
      <dsp:nvSpPr>
        <dsp:cNvPr id="0" name=""/>
        <dsp:cNvSpPr/>
      </dsp:nvSpPr>
      <dsp:spPr>
        <a:xfrm>
          <a:off x="3070044" y="359327"/>
          <a:ext cx="2187755" cy="297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dalje</a:t>
          </a:r>
          <a:endParaRPr lang="en-US" sz="2000" kern="1200" dirty="0"/>
        </a:p>
      </dsp:txBody>
      <dsp:txXfrm>
        <a:off x="3078758" y="368041"/>
        <a:ext cx="2170327" cy="2800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EB525-6F85-47B5-83B9-4EDDA2D462B0}">
      <dsp:nvSpPr>
        <dsp:cNvPr id="0" name=""/>
        <dsp:cNvSpPr/>
      </dsp:nvSpPr>
      <dsp:spPr>
        <a:xfrm>
          <a:off x="3593" y="359327"/>
          <a:ext cx="2187755" cy="297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konkretno</a:t>
          </a:r>
          <a:endParaRPr lang="en-US" sz="2000" kern="1200" dirty="0"/>
        </a:p>
      </dsp:txBody>
      <dsp:txXfrm>
        <a:off x="12307" y="368041"/>
        <a:ext cx="2170327" cy="280085"/>
      </dsp:txXfrm>
    </dsp:sp>
    <dsp:sp modelId="{762B6E94-2671-4CEB-9E96-CE95A7F7363A}">
      <dsp:nvSpPr>
        <dsp:cNvPr id="0" name=""/>
        <dsp:cNvSpPr/>
      </dsp:nvSpPr>
      <dsp:spPr>
        <a:xfrm>
          <a:off x="2289423" y="405035"/>
          <a:ext cx="708906" cy="206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289423" y="446255"/>
        <a:ext cx="647077" cy="123658"/>
      </dsp:txXfrm>
    </dsp:sp>
    <dsp:sp modelId="{3742AF70-F7E5-4864-9E22-7379138A1DD6}">
      <dsp:nvSpPr>
        <dsp:cNvPr id="0" name=""/>
        <dsp:cNvSpPr/>
      </dsp:nvSpPr>
      <dsp:spPr>
        <a:xfrm>
          <a:off x="3070044" y="359327"/>
          <a:ext cx="2187755" cy="297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apstraktno</a:t>
          </a:r>
          <a:endParaRPr lang="en-US" sz="2000" kern="1200" dirty="0"/>
        </a:p>
      </dsp:txBody>
      <dsp:txXfrm>
        <a:off x="3078758" y="368041"/>
        <a:ext cx="2170327" cy="280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36664-BBCE-4049-B85A-55A85C7D520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98C8E-7C39-46B4-944C-1F87FD63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template.net/?utm_source=ppt&amp;utm_medium=link&amp;utm_term=basic&amp;utm_content=0001&amp;utm_campaign=ppt" TargetMode="External"/><Relationship Id="rId7" Type="http://schemas.openxmlformats.org/officeDocument/2006/relationships/hyperlink" Target="http://ppttemplate.net/?utm_source=ppt&amp;utm_medium=logo&amp;utm_term=basic&amp;utm_content=0001&amp;utm_campaign=ppt" TargetMode="External"/><Relationship Id="rId2" Type="http://schemas.openxmlformats.org/officeDocument/2006/relationships/hyperlink" Target="https://twitter.com/ppttemplatenet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jpg"/><Relationship Id="rId5" Type="http://schemas.openxmlformats.org/officeDocument/2006/relationships/hyperlink" Target="http://slidehunter.com/" TargetMode="External"/><Relationship Id="rId4" Type="http://schemas.openxmlformats.org/officeDocument/2006/relationships/hyperlink" Target="http://slideonline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template.net/?utm_source=ppt&amp;utm_medium=link&amp;utm_term=basic&amp;utm_content=0001&amp;utm_campaign=ppt" TargetMode="External"/><Relationship Id="rId7" Type="http://schemas.openxmlformats.org/officeDocument/2006/relationships/hyperlink" Target="http://ppttemplate.net/?utm_source=ppt&amp;utm_medium=logo&amp;utm_term=basic&amp;utm_content=0001&amp;utm_campaign=ppt" TargetMode="External"/><Relationship Id="rId2" Type="http://schemas.openxmlformats.org/officeDocument/2006/relationships/hyperlink" Target="https://twitter.com/ppttemplatene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hyperlink" Target="http://slidehunter.com/" TargetMode="External"/><Relationship Id="rId4" Type="http://schemas.openxmlformats.org/officeDocument/2006/relationships/hyperlink" Target="http://slideonline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flipV="1">
            <a:off x="8610600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flipH="1" flipV="1">
            <a:off x="4932908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>
            <a:off x="4932908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8610600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34440"/>
            <a:ext cx="9144000" cy="4389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22166" y="1039767"/>
            <a:ext cx="3740834" cy="2389233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809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4191000"/>
            <a:ext cx="9144001" cy="143256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>
            <a:off x="5022166" y="3429000"/>
            <a:ext cx="3740834" cy="2389233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flipV="1">
            <a:off x="8610600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flipH="1" flipV="1">
            <a:off x="4932908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>
            <a:off x="4932908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8610600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34440"/>
            <a:ext cx="9144000" cy="4389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22166" y="1039767"/>
            <a:ext cx="3740834" cy="2389233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809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4191000"/>
            <a:ext cx="9144001" cy="143256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>
            <a:off x="5022166" y="3429000"/>
            <a:ext cx="3740834" cy="2389233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07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flipV="1">
            <a:off x="8610600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flipH="1" flipV="1">
            <a:off x="4932908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8610600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>
            <a:off x="4932908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34440"/>
            <a:ext cx="9144000" cy="4389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22166" y="1039767"/>
            <a:ext cx="3740834" cy="2389233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809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4191000"/>
            <a:ext cx="9144001" cy="143256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>
            <a:off x="5022166" y="3429000"/>
            <a:ext cx="3740834" cy="2389233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6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7695029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443087"/>
            <a:ext cx="9144000" cy="13998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550567" y="381000"/>
            <a:ext cx="1193067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flipH="1">
            <a:off x="6522100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V="1">
            <a:off x="7695029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H="1" flipV="1">
            <a:off x="6522100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6550567" y="1143000"/>
            <a:ext cx="1193067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484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7695029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443087"/>
            <a:ext cx="9144000" cy="13998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550567" y="381000"/>
            <a:ext cx="1193067" cy="762000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flipH="1">
            <a:off x="6522100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V="1">
            <a:off x="7695029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H="1" flipV="1">
            <a:off x="6522100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6550567" y="1143000"/>
            <a:ext cx="1193067" cy="762000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08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64950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20265" y="622543"/>
            <a:ext cx="853971" cy="1040914"/>
            <a:chOff x="6522100" y="381000"/>
            <a:chExt cx="1250300" cy="1524000"/>
          </a:xfrm>
        </p:grpSpPr>
        <p:sp>
          <p:nvSpPr>
            <p:cNvPr id="7" name="Freeform 6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579120"/>
            <a:ext cx="5410200" cy="109728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2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Download More</a:t>
            </a:r>
            <a:br>
              <a:rPr lang="en-US"/>
            </a:br>
            <a:r>
              <a:rPr lang="en-US"/>
              <a:t>Free PowerPoint Templates</a:t>
            </a:r>
          </a:p>
        </p:txBody>
      </p:sp>
      <p:sp>
        <p:nvSpPr>
          <p:cNvPr id="16" name="Content Placeholder 1"/>
          <p:cNvSpPr txBox="1">
            <a:spLocks/>
          </p:cNvSpPr>
          <p:nvPr userDrawn="1"/>
        </p:nvSpPr>
        <p:spPr>
          <a:xfrm>
            <a:off x="228600" y="1981200"/>
            <a:ext cx="41909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>
                <a:solidFill>
                  <a:prstClr val="black"/>
                </a:solidFill>
              </a:rPr>
              <a:t>Thank you!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>
                <a:solidFill>
                  <a:prstClr val="black"/>
                </a:solidFill>
              </a:rPr>
              <a:t>You can use this PowerPoint template for free based on creative commons </a:t>
            </a:r>
            <a:r>
              <a:rPr lang="en-US" sz="1600">
                <a:solidFill>
                  <a:prstClr val="black"/>
                </a:solidFill>
              </a:rPr>
              <a:t>license.  Follow </a:t>
            </a:r>
            <a:r>
              <a:rPr lang="en-US" sz="1600" dirty="0">
                <a:solidFill>
                  <a:prstClr val="black"/>
                </a:solidFill>
              </a:rPr>
              <a:t>us </a:t>
            </a:r>
            <a:r>
              <a:rPr lang="en-US" sz="1600">
                <a:solidFill>
                  <a:prstClr val="black"/>
                </a:solidFill>
              </a:rPr>
              <a:t>on Twitter </a:t>
            </a:r>
            <a:r>
              <a:rPr lang="en-US" sz="1600">
                <a:solidFill>
                  <a:prstClr val="black"/>
                </a:solidFill>
                <a:hlinkClick r:id="rId2"/>
              </a:rPr>
              <a:t>@ppttemplatenet</a:t>
            </a:r>
            <a:r>
              <a:rPr lang="en-US" sz="160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>
                <a:solidFill>
                  <a:prstClr val="black"/>
                </a:solidFill>
                <a:hlinkClick r:id="rId3"/>
              </a:rPr>
              <a:t>PPTTemplate.net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Rectangle 17">
            <a:hlinkClick r:id="rId4"/>
          </p:cNvPr>
          <p:cNvSpPr/>
          <p:nvPr userDrawn="1"/>
        </p:nvSpPr>
        <p:spPr>
          <a:xfrm>
            <a:off x="5475288" y="5791200"/>
            <a:ext cx="2982912" cy="609600"/>
          </a:xfrm>
          <a:prstGeom prst="rect">
            <a:avLst/>
          </a:prstGeom>
          <a:gradFill>
            <a:gsLst>
              <a:gs pos="47000">
                <a:schemeClr val="tx1">
                  <a:lumMod val="65000"/>
                  <a:lumOff val="35000"/>
                </a:schemeClr>
              </a:gs>
              <a:gs pos="27000">
                <a:schemeClr val="tx1">
                  <a:lumMod val="85000"/>
                  <a:lumOff val="15000"/>
                </a:schemeClr>
              </a:gs>
              <a:gs pos="87000">
                <a:schemeClr val="bg1">
                  <a:lumMod val="65000"/>
                </a:schemeClr>
              </a:gs>
            </a:gsLst>
            <a:lin ang="16200000" scaled="0"/>
          </a:gradFill>
          <a:ln w="22225" cap="sq" cmpd="sng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glow>
              <a:schemeClr val="accent1"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Upload to Slide Online.com</a:t>
            </a:r>
          </a:p>
        </p:txBody>
      </p:sp>
      <p:sp>
        <p:nvSpPr>
          <p:cNvPr id="19" name="Rectangle 18">
            <a:hlinkClick r:id="rId5"/>
          </p:cNvPr>
          <p:cNvSpPr/>
          <p:nvPr userDrawn="1"/>
        </p:nvSpPr>
        <p:spPr>
          <a:xfrm>
            <a:off x="692945" y="5791200"/>
            <a:ext cx="2982912" cy="609600"/>
          </a:xfrm>
          <a:prstGeom prst="rect">
            <a:avLst/>
          </a:prstGeom>
          <a:effectLst>
            <a:innerShdw blurRad="3048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Download Free Templates</a:t>
            </a:r>
          </a:p>
        </p:txBody>
      </p:sp>
      <p:pic>
        <p:nvPicPr>
          <p:cNvPr id="20" name="Picture 19">
            <a:hlinkClick r:id="rId4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81600"/>
            <a:ext cx="1511733" cy="361782"/>
          </a:xfrm>
          <a:prstGeom prst="rect">
            <a:avLst/>
          </a:prstGeom>
        </p:spPr>
      </p:pic>
      <p:pic>
        <p:nvPicPr>
          <p:cNvPr id="21" name="Picture 2" descr="E:\cloud\drive\websites\ppttemplate\ppt\logo-ppttemplate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-3629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1"/>
          <p:cNvSpPr txBox="1">
            <a:spLocks/>
          </p:cNvSpPr>
          <p:nvPr userDrawn="1"/>
        </p:nvSpPr>
        <p:spPr>
          <a:xfrm>
            <a:off x="4876800" y="1981200"/>
            <a:ext cx="40385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>
                <a:solidFill>
                  <a:prstClr val="black"/>
                </a:solidFill>
                <a:hlinkClick r:id="rId4"/>
              </a:rPr>
              <a:t>SlideOnline.com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1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flipV="1">
            <a:off x="8610600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flipH="1" flipV="1">
            <a:off x="4932908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8610600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>
            <a:off x="4932908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34440"/>
            <a:ext cx="9144000" cy="4389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22166" y="1039767"/>
            <a:ext cx="3740834" cy="2389233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809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4191000"/>
            <a:ext cx="9144001" cy="143256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>
            <a:off x="5022166" y="3429000"/>
            <a:ext cx="3740834" cy="2389233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4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63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2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9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57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3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7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05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2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4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7695029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443087"/>
            <a:ext cx="9144000" cy="13998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550567" y="381000"/>
            <a:ext cx="1193067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flipH="1">
            <a:off x="6522100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V="1">
            <a:off x="7695029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H="1" flipV="1">
            <a:off x="6522100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6550567" y="1143000"/>
            <a:ext cx="1193067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30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7695029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443087"/>
            <a:ext cx="9144000" cy="13998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550567" y="381000"/>
            <a:ext cx="1193067" cy="762000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flipH="1">
            <a:off x="6522100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V="1">
            <a:off x="7695029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H="1" flipV="1">
            <a:off x="6522100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6550567" y="1143000"/>
            <a:ext cx="1193067" cy="762000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28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64950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20265" y="622543"/>
            <a:ext cx="853971" cy="1040914"/>
            <a:chOff x="6522100" y="381000"/>
            <a:chExt cx="1250300" cy="1524000"/>
          </a:xfrm>
        </p:grpSpPr>
        <p:sp>
          <p:nvSpPr>
            <p:cNvPr id="7" name="Freeform 6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579120"/>
            <a:ext cx="5410200" cy="109728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2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/>
              <a:t>Download More</a:t>
            </a:r>
            <a:br>
              <a:rPr lang="en-US"/>
            </a:br>
            <a:r>
              <a:rPr lang="en-US"/>
              <a:t>Free PowerPoint Templates</a:t>
            </a:r>
          </a:p>
        </p:txBody>
      </p:sp>
      <p:sp>
        <p:nvSpPr>
          <p:cNvPr id="16" name="Content Placeholder 1"/>
          <p:cNvSpPr txBox="1">
            <a:spLocks/>
          </p:cNvSpPr>
          <p:nvPr userDrawn="1"/>
        </p:nvSpPr>
        <p:spPr>
          <a:xfrm>
            <a:off x="228600" y="1981200"/>
            <a:ext cx="41909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>
                <a:solidFill>
                  <a:prstClr val="black"/>
                </a:solidFill>
              </a:rPr>
              <a:t>Thank you!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>
                <a:solidFill>
                  <a:prstClr val="black"/>
                </a:solidFill>
              </a:rPr>
              <a:t>You can use this PowerPoint template for free based on creative commons </a:t>
            </a:r>
            <a:r>
              <a:rPr lang="en-US" sz="1600">
                <a:solidFill>
                  <a:prstClr val="black"/>
                </a:solidFill>
              </a:rPr>
              <a:t>license.  Follow </a:t>
            </a:r>
            <a:r>
              <a:rPr lang="en-US" sz="1600" dirty="0">
                <a:solidFill>
                  <a:prstClr val="black"/>
                </a:solidFill>
              </a:rPr>
              <a:t>us </a:t>
            </a:r>
            <a:r>
              <a:rPr lang="en-US" sz="1600">
                <a:solidFill>
                  <a:prstClr val="black"/>
                </a:solidFill>
              </a:rPr>
              <a:t>on Twitter </a:t>
            </a:r>
            <a:r>
              <a:rPr lang="en-US" sz="1600">
                <a:solidFill>
                  <a:prstClr val="black"/>
                </a:solidFill>
                <a:hlinkClick r:id="rId2"/>
              </a:rPr>
              <a:t>@ppttemplatenet</a:t>
            </a:r>
            <a:r>
              <a:rPr lang="en-US" sz="160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>
                <a:solidFill>
                  <a:prstClr val="black"/>
                </a:solidFill>
                <a:hlinkClick r:id="rId3"/>
              </a:rPr>
              <a:t>PPTTemplate.net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Rectangle 17">
            <a:hlinkClick r:id="rId4"/>
          </p:cNvPr>
          <p:cNvSpPr/>
          <p:nvPr userDrawn="1"/>
        </p:nvSpPr>
        <p:spPr>
          <a:xfrm>
            <a:off x="5475288" y="5791200"/>
            <a:ext cx="2982912" cy="609600"/>
          </a:xfrm>
          <a:prstGeom prst="rect">
            <a:avLst/>
          </a:prstGeom>
          <a:gradFill>
            <a:gsLst>
              <a:gs pos="47000">
                <a:schemeClr val="tx1">
                  <a:lumMod val="65000"/>
                  <a:lumOff val="35000"/>
                </a:schemeClr>
              </a:gs>
              <a:gs pos="27000">
                <a:schemeClr val="tx1">
                  <a:lumMod val="85000"/>
                  <a:lumOff val="15000"/>
                </a:schemeClr>
              </a:gs>
              <a:gs pos="87000">
                <a:schemeClr val="bg1">
                  <a:lumMod val="65000"/>
                </a:schemeClr>
              </a:gs>
            </a:gsLst>
            <a:lin ang="16200000" scaled="0"/>
          </a:gradFill>
          <a:ln w="22225" cap="sq" cmpd="sng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glow>
              <a:schemeClr val="accent1"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Upload to Slide Online.com</a:t>
            </a:r>
          </a:p>
        </p:txBody>
      </p:sp>
      <p:sp>
        <p:nvSpPr>
          <p:cNvPr id="19" name="Rectangle 18">
            <a:hlinkClick r:id="rId5"/>
          </p:cNvPr>
          <p:cNvSpPr/>
          <p:nvPr userDrawn="1"/>
        </p:nvSpPr>
        <p:spPr>
          <a:xfrm>
            <a:off x="692945" y="5791200"/>
            <a:ext cx="2982912" cy="609600"/>
          </a:xfrm>
          <a:prstGeom prst="rect">
            <a:avLst/>
          </a:prstGeom>
          <a:effectLst>
            <a:innerShdw blurRad="3048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Download Free Templates</a:t>
            </a:r>
          </a:p>
        </p:txBody>
      </p:sp>
      <p:pic>
        <p:nvPicPr>
          <p:cNvPr id="20" name="Picture 19">
            <a:hlinkClick r:id="rId4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81600"/>
            <a:ext cx="1511733" cy="361782"/>
          </a:xfrm>
          <a:prstGeom prst="rect">
            <a:avLst/>
          </a:prstGeom>
        </p:spPr>
      </p:pic>
      <p:pic>
        <p:nvPicPr>
          <p:cNvPr id="21" name="Picture 2" descr="E:\cloud\drive\websites\ppttemplate\ppt\logo-ppttemplate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-3629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1"/>
          <p:cNvSpPr txBox="1">
            <a:spLocks/>
          </p:cNvSpPr>
          <p:nvPr userDrawn="1"/>
        </p:nvSpPr>
        <p:spPr>
          <a:xfrm>
            <a:off x="4876800" y="1981200"/>
            <a:ext cx="40385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>
                <a:solidFill>
                  <a:prstClr val="black"/>
                </a:solidFill>
                <a:hlinkClick r:id="rId4"/>
              </a:rPr>
              <a:t>SlideOnline.com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9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6.w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81000" y="2438400"/>
            <a:ext cx="6096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ORGANIZACIJA RADA U RAZVIJAN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</a:t>
            </a: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</a:t>
            </a:r>
            <a:b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MATEMATIČKIH POJMOVA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3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916" y="2895600"/>
            <a:ext cx="7239000" cy="1138030"/>
          </a:xfrm>
        </p:spPr>
        <p:txBody>
          <a:bodyPr>
            <a:normAutofit/>
          </a:bodyPr>
          <a:lstStyle/>
          <a:p>
            <a:r>
              <a:rPr lang="sr-Latn-RS" b="1" dirty="0"/>
              <a:t>2. OSNOVNI METODIČKI PRINCIPI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18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54102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Osnovni metodički principi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82" y="3029129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Usklađuju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vaspitno-obrazovnim</a:t>
            </a:r>
            <a:r>
              <a:rPr lang="en-US" sz="2000" dirty="0"/>
              <a:t> </a:t>
            </a:r>
            <a:r>
              <a:rPr lang="en-US" sz="2000" dirty="0" err="1"/>
              <a:t>ciljevima</a:t>
            </a:r>
            <a:r>
              <a:rPr lang="sr-Latn-RS" sz="2000" dirty="0"/>
              <a:t>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P</a:t>
            </a:r>
            <a:r>
              <a:rPr lang="en-US" sz="2000" dirty="0" err="1"/>
              <a:t>rimenjuju</a:t>
            </a:r>
            <a:r>
              <a:rPr lang="en-US" sz="2000" dirty="0"/>
              <a:t> se u </a:t>
            </a:r>
            <a:r>
              <a:rPr lang="en-US" sz="2000" dirty="0" err="1"/>
              <a:t>svim</a:t>
            </a:r>
            <a:r>
              <a:rPr lang="en-US" sz="2000" dirty="0"/>
              <a:t> </a:t>
            </a:r>
            <a:r>
              <a:rPr lang="en-US" sz="2000" dirty="0" err="1"/>
              <a:t>fazama</a:t>
            </a:r>
            <a:r>
              <a:rPr lang="sr-Latn-RS" sz="2000" dirty="0"/>
              <a:t> VO rada.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zameniti</a:t>
            </a:r>
            <a:r>
              <a:rPr lang="en-US" sz="2000" dirty="0"/>
              <a:t> </a:t>
            </a:r>
            <a:r>
              <a:rPr lang="en-US" sz="2000" dirty="0" err="1"/>
              <a:t>stvaralački</a:t>
            </a:r>
            <a:r>
              <a:rPr lang="en-US" sz="2000" dirty="0"/>
              <a:t> rad </a:t>
            </a:r>
            <a:r>
              <a:rPr lang="en-US" sz="2000" dirty="0" err="1"/>
              <a:t>već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funkciju</a:t>
            </a:r>
            <a:r>
              <a:rPr lang="en-US" sz="2000" dirty="0"/>
              <a:t> </a:t>
            </a:r>
            <a:r>
              <a:rPr lang="en-US" sz="2000" dirty="0" err="1"/>
              <a:t>orijentacije</a:t>
            </a:r>
            <a:r>
              <a:rPr lang="sr-Latn-R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Z</a:t>
            </a:r>
            <a:r>
              <a:rPr lang="en-US" sz="2000" dirty="0" err="1"/>
              <a:t>načajan</a:t>
            </a:r>
            <a:r>
              <a:rPr lang="en-US" sz="2000" dirty="0"/>
              <a:t> </a:t>
            </a:r>
            <a:r>
              <a:rPr lang="en-US" sz="2000" dirty="0" err="1"/>
              <a:t>stepen</a:t>
            </a:r>
            <a:r>
              <a:rPr lang="en-US" sz="2000" dirty="0"/>
              <a:t> </a:t>
            </a:r>
            <a:r>
              <a:rPr lang="en-US" sz="2000" dirty="0" err="1"/>
              <a:t>uopštenosti</a:t>
            </a:r>
            <a:r>
              <a:rPr lang="sr-Latn-R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Ne </a:t>
            </a:r>
            <a:r>
              <a:rPr lang="en-US" sz="2000" dirty="0" err="1"/>
              <a:t>postoji</a:t>
            </a:r>
            <a:r>
              <a:rPr lang="en-US" sz="2000" dirty="0"/>
              <a:t> </a:t>
            </a:r>
            <a:r>
              <a:rPr lang="en-US" sz="2000" dirty="0" err="1"/>
              <a:t>opšta</a:t>
            </a:r>
            <a:r>
              <a:rPr lang="en-US" sz="2000" dirty="0"/>
              <a:t> </a:t>
            </a:r>
            <a:r>
              <a:rPr lang="en-US" sz="2000" dirty="0" err="1"/>
              <a:t>saglasnost</a:t>
            </a:r>
            <a:r>
              <a:rPr lang="en-US" sz="2000" dirty="0"/>
              <a:t> o </a:t>
            </a:r>
            <a:r>
              <a:rPr lang="en-US" sz="2000" dirty="0" err="1"/>
              <a:t>broju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klasifikaciji</a:t>
            </a:r>
            <a:r>
              <a:rPr lang="en-US" sz="2000" dirty="0"/>
              <a:t> (</a:t>
            </a:r>
            <a:r>
              <a:rPr lang="en-US" sz="2000" dirty="0" err="1"/>
              <a:t>zavisi</a:t>
            </a:r>
            <a:r>
              <a:rPr lang="en-US" sz="2000" dirty="0"/>
              <a:t> od </a:t>
            </a:r>
            <a:r>
              <a:rPr lang="en-US" sz="2000" dirty="0" err="1"/>
              <a:t>ideologije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vremenske</a:t>
            </a:r>
            <a:r>
              <a:rPr lang="en-US" sz="2000" dirty="0"/>
              <a:t> </a:t>
            </a:r>
            <a:r>
              <a:rPr lang="en-US" sz="2000" dirty="0" err="1"/>
              <a:t>epohe</a:t>
            </a:r>
            <a:r>
              <a:rPr lang="en-US" sz="2000" dirty="0"/>
              <a:t>)</a:t>
            </a:r>
            <a:r>
              <a:rPr lang="sr-Latn-RS" sz="2000" dirty="0"/>
              <a:t>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N</a:t>
            </a:r>
            <a:r>
              <a:rPr lang="en-US" sz="2000" dirty="0" err="1"/>
              <a:t>ema</a:t>
            </a:r>
            <a:r>
              <a:rPr lang="en-US" sz="2000" dirty="0"/>
              <a:t> </a:t>
            </a:r>
            <a:r>
              <a:rPr lang="en-US" sz="2000" dirty="0" err="1"/>
              <a:t>hijerarhijskog</a:t>
            </a:r>
            <a:r>
              <a:rPr lang="en-US" sz="2000" dirty="0"/>
              <a:t> </a:t>
            </a:r>
            <a:r>
              <a:rPr lang="en-US" sz="2000" dirty="0" err="1"/>
              <a:t>odnosa</a:t>
            </a:r>
            <a:r>
              <a:rPr lang="sr-Latn-RS" sz="2000" dirty="0"/>
              <a:t>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Č</a:t>
            </a:r>
            <a:r>
              <a:rPr lang="en-US" sz="2000" dirty="0" err="1"/>
              <a:t>ine</a:t>
            </a:r>
            <a:r>
              <a:rPr lang="en-US" sz="2000" dirty="0"/>
              <a:t> </a:t>
            </a:r>
            <a:r>
              <a:rPr lang="en-US" sz="2000" dirty="0" err="1"/>
              <a:t>jednu</a:t>
            </a:r>
            <a:r>
              <a:rPr lang="en-US" sz="2000" dirty="0"/>
              <a:t> </a:t>
            </a:r>
            <a:r>
              <a:rPr lang="en-US" sz="2000" dirty="0" err="1"/>
              <a:t>celinu</a:t>
            </a:r>
            <a:r>
              <a:rPr lang="sr-Latn-RS" sz="2000" dirty="0"/>
              <a:t>, međusobno su povezani i uslovljeni.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N</a:t>
            </a:r>
            <a:r>
              <a:rPr lang="en-US" sz="2000" dirty="0"/>
              <a:t>e </a:t>
            </a:r>
            <a:r>
              <a:rPr lang="en-US" sz="2000" dirty="0" err="1"/>
              <a:t>postoji</a:t>
            </a:r>
            <a:r>
              <a:rPr lang="en-US" sz="2000" dirty="0"/>
              <a:t> </a:t>
            </a:r>
            <a:r>
              <a:rPr lang="en-US" sz="2000" dirty="0" err="1"/>
              <a:t>univerzalni</a:t>
            </a:r>
            <a:r>
              <a:rPr lang="en-US" sz="2000" dirty="0"/>
              <a:t> </a:t>
            </a:r>
            <a:r>
              <a:rPr lang="en-US" sz="2000" dirty="0" err="1"/>
              <a:t>princip</a:t>
            </a:r>
            <a:r>
              <a:rPr lang="sr-Latn-R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F0000"/>
                </a:solidFill>
              </a:rPr>
              <a:t>Jedino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sistematična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povezana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primena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svih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metodičk</a:t>
            </a:r>
            <a:r>
              <a:rPr lang="sr-Latn-RS" sz="2000" b="1" dirty="0">
                <a:solidFill>
                  <a:srgbClr val="FF0000"/>
                </a:solidFill>
              </a:rPr>
              <a:t>ih </a:t>
            </a:r>
            <a:r>
              <a:rPr lang="en-US" sz="2000" b="1" dirty="0" err="1">
                <a:solidFill>
                  <a:srgbClr val="FF0000"/>
                </a:solidFill>
              </a:rPr>
              <a:t>principa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obezbeđuje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dobre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rezultate</a:t>
            </a:r>
            <a:r>
              <a:rPr lang="en-US" sz="2000" b="1" dirty="0">
                <a:solidFill>
                  <a:srgbClr val="FF0000"/>
                </a:solidFill>
              </a:rPr>
              <a:t> u </a:t>
            </a:r>
            <a:r>
              <a:rPr lang="en-US" sz="2000" b="1" dirty="0" err="1">
                <a:solidFill>
                  <a:srgbClr val="FF0000"/>
                </a:solidFill>
              </a:rPr>
              <a:t>ostvarivanju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ciljeva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</a:t>
            </a:r>
            <a:r>
              <a:rPr lang="sr-Latn-R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zadataka</a:t>
            </a:r>
            <a:r>
              <a:rPr lang="en-US" sz="2000" b="1" dirty="0">
                <a:solidFill>
                  <a:srgbClr val="FF0000"/>
                </a:solidFill>
              </a:rPr>
              <a:t> u </a:t>
            </a:r>
            <a:r>
              <a:rPr lang="en-US" sz="2000" b="1" dirty="0" err="1">
                <a:solidFill>
                  <a:srgbClr val="FF0000"/>
                </a:solidFill>
              </a:rPr>
              <a:t>oblasti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razvijanja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sr-Latn-RS" sz="2000" b="1" dirty="0">
                <a:solidFill>
                  <a:srgbClr val="FF0000"/>
                </a:solidFill>
              </a:rPr>
              <a:t>početnih </a:t>
            </a:r>
            <a:r>
              <a:rPr lang="en-US" sz="2000" b="1" dirty="0" err="1">
                <a:solidFill>
                  <a:srgbClr val="FF0000"/>
                </a:solidFill>
              </a:rPr>
              <a:t>matematičkih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pojmova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824" y="1828800"/>
            <a:ext cx="8728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CC"/>
                </a:solidFill>
              </a:rPr>
              <a:t>Načelna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pravila</a:t>
            </a:r>
            <a:r>
              <a:rPr lang="en-US" sz="2400" b="1" dirty="0">
                <a:solidFill>
                  <a:srgbClr val="0066CC"/>
                </a:solidFill>
              </a:rPr>
              <a:t> u </a:t>
            </a:r>
            <a:r>
              <a:rPr lang="en-US" sz="2400" b="1" dirty="0" err="1">
                <a:solidFill>
                  <a:srgbClr val="0066CC"/>
                </a:solidFill>
              </a:rPr>
              <a:t>organizovanju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sr-Latn-RS" sz="2400" b="1" dirty="0">
                <a:solidFill>
                  <a:srgbClr val="0066CC"/>
                </a:solidFill>
              </a:rPr>
              <a:t>aktivnosti d</a:t>
            </a:r>
            <a:r>
              <a:rPr lang="en-US" sz="2400" b="1" dirty="0">
                <a:solidFill>
                  <a:srgbClr val="0066CC"/>
                </a:solidFill>
              </a:rPr>
              <a:t>a bi se </a:t>
            </a:r>
            <a:r>
              <a:rPr lang="en-US" sz="2400" b="1" dirty="0" err="1">
                <a:solidFill>
                  <a:srgbClr val="0066CC"/>
                </a:solidFill>
              </a:rPr>
              <a:t>postigli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optimalni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rezultati</a:t>
            </a:r>
            <a:r>
              <a:rPr lang="en-US" sz="2400" b="1" dirty="0">
                <a:solidFill>
                  <a:srgbClr val="0066CC"/>
                </a:solidFill>
              </a:rPr>
              <a:t> u </a:t>
            </a:r>
            <a:r>
              <a:rPr lang="en-US" sz="2400" b="1" dirty="0" err="1">
                <a:solidFill>
                  <a:srgbClr val="0066CC"/>
                </a:solidFill>
              </a:rPr>
              <a:t>realizaciji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ciljeva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zadataka</a:t>
            </a:r>
            <a:r>
              <a:rPr lang="en-US" sz="2400" b="1" dirty="0">
                <a:solidFill>
                  <a:srgbClr val="0066CC"/>
                </a:solidFill>
              </a:rPr>
              <a:t> u </a:t>
            </a:r>
            <a:r>
              <a:rPr lang="en-US" sz="2400" b="1" dirty="0" err="1">
                <a:solidFill>
                  <a:srgbClr val="0066CC"/>
                </a:solidFill>
              </a:rPr>
              <a:t>oblasti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razvijanja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matematičkih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pojmova</a:t>
            </a:r>
            <a:r>
              <a:rPr lang="en-US" sz="2400" b="1" dirty="0">
                <a:solidFill>
                  <a:srgbClr val="0066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7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54102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Osnovni metodički principi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321977" y="5742263"/>
            <a:ext cx="236538" cy="11430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72" y="72"/>
              </a:cxn>
              <a:cxn ang="0">
                <a:pos x="0" y="0"/>
              </a:cxn>
              <a:cxn ang="0">
                <a:pos x="149" y="0"/>
              </a:cxn>
            </a:cxnLst>
            <a:rect l="0" t="0" r="r" b="b"/>
            <a:pathLst>
              <a:path w="149" h="72">
                <a:moveTo>
                  <a:pt x="149" y="0"/>
                </a:moveTo>
                <a:lnTo>
                  <a:pt x="72" y="72"/>
                </a:lnTo>
                <a:lnTo>
                  <a:pt x="0" y="0"/>
                </a:lnTo>
                <a:lnTo>
                  <a:pt x="14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321977" y="2657750"/>
            <a:ext cx="236538" cy="111125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76" y="0"/>
              </a:cxn>
              <a:cxn ang="0">
                <a:pos x="149" y="70"/>
              </a:cxn>
              <a:cxn ang="0">
                <a:pos x="0" y="70"/>
              </a:cxn>
            </a:cxnLst>
            <a:rect l="0" t="0" r="r" b="b"/>
            <a:pathLst>
              <a:path w="149" h="70">
                <a:moveTo>
                  <a:pt x="0" y="70"/>
                </a:moveTo>
                <a:lnTo>
                  <a:pt x="76" y="0"/>
                </a:lnTo>
                <a:lnTo>
                  <a:pt x="149" y="70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00269" y="5530274"/>
            <a:ext cx="295131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2400" b="1">
                <a:solidFill>
                  <a:schemeClr val="accent6"/>
                </a:solidFill>
              </a:rPr>
              <a:t>Princip odmerenosti sadržaja prema uzrastu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742" y="3376623"/>
            <a:ext cx="219425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b="1" dirty="0" err="1">
                <a:solidFill>
                  <a:schemeClr val="accent1"/>
                </a:solidFill>
              </a:rPr>
              <a:t>Princip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naučnosti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9996" y="2496904"/>
            <a:ext cx="269856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b="1" dirty="0" err="1">
                <a:solidFill>
                  <a:schemeClr val="accent3"/>
                </a:solidFill>
              </a:rPr>
              <a:t>Princip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</a:rPr>
              <a:t>zabave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</a:rPr>
              <a:t>i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</a:rPr>
              <a:t>zadovoljstva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452" y="2438400"/>
            <a:ext cx="249401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b="1" dirty="0" err="1">
                <a:solidFill>
                  <a:schemeClr val="accent2"/>
                </a:solidFill>
              </a:rPr>
              <a:t>Princip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očiglednosti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452" y="5506792"/>
            <a:ext cx="246203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400" b="1" dirty="0" err="1">
                <a:solidFill>
                  <a:srgbClr val="00B050"/>
                </a:solidFill>
              </a:rPr>
              <a:t>Princip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postupnosti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sistematičnosti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58205" y="3386897"/>
            <a:ext cx="212379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b="1" dirty="0" err="1">
                <a:solidFill>
                  <a:srgbClr val="9966FF"/>
                </a:solidFill>
              </a:rPr>
              <a:t>Princip</a:t>
            </a:r>
            <a:r>
              <a:rPr lang="en-US" sz="2400" b="1" dirty="0">
                <a:solidFill>
                  <a:srgbClr val="9966FF"/>
                </a:solidFill>
              </a:rPr>
              <a:t> </a:t>
            </a:r>
            <a:r>
              <a:rPr lang="en-US" sz="2400" b="1" dirty="0" err="1">
                <a:solidFill>
                  <a:srgbClr val="9966FF"/>
                </a:solidFill>
              </a:rPr>
              <a:t>trajnosti</a:t>
            </a:r>
            <a:r>
              <a:rPr lang="en-US" sz="2400" b="1" dirty="0">
                <a:solidFill>
                  <a:srgbClr val="9966FF"/>
                </a:solidFill>
              </a:rPr>
              <a:t> </a:t>
            </a:r>
            <a:r>
              <a:rPr lang="en-US" sz="2400" b="1" dirty="0" err="1">
                <a:solidFill>
                  <a:srgbClr val="9966FF"/>
                </a:solidFill>
              </a:rPr>
              <a:t>znanja</a:t>
            </a:r>
            <a:endParaRPr lang="en-US" sz="2400" b="1" dirty="0">
              <a:solidFill>
                <a:srgbClr val="9966FF"/>
              </a:solidFill>
            </a:endParaRPr>
          </a:p>
        </p:txBody>
      </p:sp>
      <p:sp>
        <p:nvSpPr>
          <p:cNvPr id="29" name="Oval 63"/>
          <p:cNvSpPr>
            <a:spLocks noChangeArrowheads="1"/>
          </p:cNvSpPr>
          <p:nvPr/>
        </p:nvSpPr>
        <p:spPr bwMode="auto">
          <a:xfrm>
            <a:off x="3930173" y="3747804"/>
            <a:ext cx="1006704" cy="100487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1" name="Group 73"/>
          <p:cNvGrpSpPr/>
          <p:nvPr/>
        </p:nvGrpSpPr>
        <p:grpSpPr>
          <a:xfrm>
            <a:off x="2882535" y="2770743"/>
            <a:ext cx="930338" cy="216600"/>
            <a:chOff x="2901397" y="1460250"/>
            <a:chExt cx="930338" cy="220268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74"/>
          <p:cNvGrpSpPr/>
          <p:nvPr/>
        </p:nvGrpSpPr>
        <p:grpSpPr>
          <a:xfrm flipH="1">
            <a:off x="5012346" y="2763090"/>
            <a:ext cx="930338" cy="220268"/>
            <a:chOff x="2901397" y="1460250"/>
            <a:chExt cx="930338" cy="220268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81"/>
          <p:cNvGrpSpPr/>
          <p:nvPr/>
        </p:nvGrpSpPr>
        <p:grpSpPr>
          <a:xfrm flipV="1">
            <a:off x="2899235" y="5504358"/>
            <a:ext cx="930338" cy="216600"/>
            <a:chOff x="2901397" y="1460250"/>
            <a:chExt cx="930338" cy="220268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84"/>
          <p:cNvGrpSpPr/>
          <p:nvPr/>
        </p:nvGrpSpPr>
        <p:grpSpPr>
          <a:xfrm flipH="1" flipV="1">
            <a:off x="4988193" y="5518242"/>
            <a:ext cx="930338" cy="220268"/>
            <a:chOff x="2901397" y="1460250"/>
            <a:chExt cx="930338" cy="220268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flipH="1">
            <a:off x="2660962" y="3746648"/>
            <a:ext cx="46062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759477" y="3756922"/>
            <a:ext cx="46062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-948009" y="4131113"/>
            <a:ext cx="350454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2400" b="1" dirty="0">
                <a:solidFill>
                  <a:schemeClr val="accent4"/>
                </a:solidFill>
              </a:rPr>
              <a:t>Princip aktivnosti, samostalnosti i individualnosti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58205" y="4443875"/>
            <a:ext cx="270365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</a:rPr>
              <a:t>Princip korelacije programskih sadržaja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671236" y="4767965"/>
            <a:ext cx="46062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749203" y="4778239"/>
            <a:ext cx="46062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7"/>
          <p:cNvSpPr>
            <a:spLocks/>
          </p:cNvSpPr>
          <p:nvPr/>
        </p:nvSpPr>
        <p:spPr bwMode="auto">
          <a:xfrm>
            <a:off x="4439452" y="2851425"/>
            <a:ext cx="987425" cy="957263"/>
          </a:xfrm>
          <a:custGeom>
            <a:avLst/>
            <a:gdLst/>
            <a:ahLst/>
            <a:cxnLst>
              <a:cxn ang="0">
                <a:pos x="228" y="162"/>
              </a:cxn>
              <a:cxn ang="0">
                <a:pos x="276" y="114"/>
              </a:cxn>
              <a:cxn ang="0">
                <a:pos x="276" y="114"/>
              </a:cxn>
              <a:cxn ang="0">
                <a:pos x="0" y="0"/>
              </a:cxn>
              <a:cxn ang="0">
                <a:pos x="0" y="217"/>
              </a:cxn>
              <a:cxn ang="0">
                <a:pos x="122" y="268"/>
              </a:cxn>
              <a:cxn ang="0">
                <a:pos x="122" y="268"/>
              </a:cxn>
              <a:cxn ang="0">
                <a:pos x="181" y="209"/>
              </a:cxn>
              <a:cxn ang="0">
                <a:pos x="226" y="208"/>
              </a:cxn>
              <a:cxn ang="0">
                <a:pos x="228" y="162"/>
              </a:cxn>
            </a:cxnLst>
            <a:rect l="0" t="0" r="r" b="b"/>
            <a:pathLst>
              <a:path w="276" h="268">
                <a:moveTo>
                  <a:pt x="228" y="162"/>
                </a:moveTo>
                <a:cubicBezTo>
                  <a:pt x="276" y="114"/>
                  <a:pt x="276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00" y="38"/>
                  <a:pt x="100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44" y="217"/>
                  <a:pt x="88" y="234"/>
                  <a:pt x="122" y="268"/>
                </a:cubicBezTo>
                <a:cubicBezTo>
                  <a:pt x="122" y="268"/>
                  <a:pt x="122" y="268"/>
                  <a:pt x="122" y="268"/>
                </a:cubicBezTo>
                <a:cubicBezTo>
                  <a:pt x="181" y="209"/>
                  <a:pt x="181" y="209"/>
                  <a:pt x="181" y="209"/>
                </a:cubicBezTo>
                <a:cubicBezTo>
                  <a:pt x="226" y="208"/>
                  <a:pt x="226" y="208"/>
                  <a:pt x="226" y="208"/>
                </a:cubicBezTo>
                <a:lnTo>
                  <a:pt x="228" y="16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Freeform 9"/>
          <p:cNvSpPr>
            <a:spLocks/>
          </p:cNvSpPr>
          <p:nvPr/>
        </p:nvSpPr>
        <p:spPr bwMode="auto">
          <a:xfrm>
            <a:off x="3452027" y="2851425"/>
            <a:ext cx="1098550" cy="957263"/>
          </a:xfrm>
          <a:custGeom>
            <a:avLst/>
            <a:gdLst/>
            <a:ahLst/>
            <a:cxnLst>
              <a:cxn ang="0">
                <a:pos x="276" y="67"/>
              </a:cxn>
              <a:cxn ang="0">
                <a:pos x="276" y="0"/>
              </a:cxn>
              <a:cxn ang="0">
                <a:pos x="276" y="0"/>
              </a:cxn>
              <a:cxn ang="0">
                <a:pos x="0" y="114"/>
              </a:cxn>
              <a:cxn ang="0">
                <a:pos x="153" y="268"/>
              </a:cxn>
              <a:cxn ang="0">
                <a:pos x="276" y="217"/>
              </a:cxn>
              <a:cxn ang="0">
                <a:pos x="276" y="217"/>
              </a:cxn>
              <a:cxn ang="0">
                <a:pos x="276" y="134"/>
              </a:cxn>
              <a:cxn ang="0">
                <a:pos x="307" y="101"/>
              </a:cxn>
              <a:cxn ang="0">
                <a:pos x="276" y="67"/>
              </a:cxn>
            </a:cxnLst>
            <a:rect l="0" t="0" r="r" b="b"/>
            <a:pathLst>
              <a:path w="307" h="268">
                <a:moveTo>
                  <a:pt x="276" y="67"/>
                </a:moveTo>
                <a:cubicBezTo>
                  <a:pt x="276" y="0"/>
                  <a:pt x="276" y="0"/>
                  <a:pt x="276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168" y="0"/>
                  <a:pt x="70" y="43"/>
                  <a:pt x="0" y="114"/>
                </a:cubicBezTo>
                <a:cubicBezTo>
                  <a:pt x="153" y="268"/>
                  <a:pt x="153" y="268"/>
                  <a:pt x="153" y="268"/>
                </a:cubicBezTo>
                <a:cubicBezTo>
                  <a:pt x="185" y="236"/>
                  <a:pt x="228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134"/>
                  <a:pt x="276" y="134"/>
                  <a:pt x="276" y="134"/>
                </a:cubicBezTo>
                <a:cubicBezTo>
                  <a:pt x="307" y="101"/>
                  <a:pt x="307" y="101"/>
                  <a:pt x="307" y="101"/>
                </a:cubicBezTo>
                <a:lnTo>
                  <a:pt x="276" y="6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Freeform 10"/>
          <p:cNvSpPr>
            <a:spLocks/>
          </p:cNvSpPr>
          <p:nvPr/>
        </p:nvSpPr>
        <p:spPr bwMode="auto">
          <a:xfrm>
            <a:off x="3040864" y="3257825"/>
            <a:ext cx="958850" cy="987425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218" y="276"/>
              </a:cxn>
              <a:cxn ang="0">
                <a:pos x="268" y="154"/>
              </a:cxn>
              <a:cxn ang="0">
                <a:pos x="209" y="95"/>
              </a:cxn>
              <a:cxn ang="0">
                <a:pos x="208" y="48"/>
              </a:cxn>
              <a:cxn ang="0">
                <a:pos x="162" y="48"/>
              </a:cxn>
              <a:cxn ang="0">
                <a:pos x="115" y="0"/>
              </a:cxn>
              <a:cxn ang="0">
                <a:pos x="0" y="276"/>
              </a:cxn>
            </a:cxnLst>
            <a:rect l="0" t="0" r="r" b="b"/>
            <a:pathLst>
              <a:path w="268" h="276">
                <a:moveTo>
                  <a:pt x="0" y="276"/>
                </a:moveTo>
                <a:cubicBezTo>
                  <a:pt x="218" y="276"/>
                  <a:pt x="218" y="276"/>
                  <a:pt x="218" y="276"/>
                </a:cubicBezTo>
                <a:cubicBezTo>
                  <a:pt x="218" y="232"/>
                  <a:pt x="234" y="187"/>
                  <a:pt x="268" y="154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15" y="0"/>
                  <a:pt x="115" y="0"/>
                  <a:pt x="115" y="0"/>
                </a:cubicBezTo>
                <a:cubicBezTo>
                  <a:pt x="38" y="76"/>
                  <a:pt x="0" y="176"/>
                  <a:pt x="0" y="27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3042452" y="4130950"/>
            <a:ext cx="958850" cy="1100138"/>
            <a:chOff x="3173413" y="2593697"/>
            <a:chExt cx="958850" cy="110013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3173413" y="2593697"/>
              <a:ext cx="958850" cy="1100138"/>
            </a:xfrm>
            <a:custGeom>
              <a:avLst/>
              <a:gdLst/>
              <a:ahLst/>
              <a:cxnLst>
                <a:cxn ang="0">
                  <a:pos x="114" y="308"/>
                </a:cxn>
                <a:cxn ang="0">
                  <a:pos x="268" y="155"/>
                </a:cxn>
                <a:cxn ang="0">
                  <a:pos x="217" y="32"/>
                </a:cxn>
                <a:cxn ang="0">
                  <a:pos x="134" y="32"/>
                </a:cxn>
                <a:cxn ang="0">
                  <a:pos x="100" y="0"/>
                </a:cxn>
                <a:cxn ang="0">
                  <a:pos x="67" y="32"/>
                </a:cxn>
                <a:cxn ang="0">
                  <a:pos x="0" y="32"/>
                </a:cxn>
                <a:cxn ang="0">
                  <a:pos x="114" y="308"/>
                </a:cxn>
              </a:cxnLst>
              <a:rect l="0" t="0" r="r" b="b"/>
              <a:pathLst>
                <a:path w="268" h="308">
                  <a:moveTo>
                    <a:pt x="114" y="308"/>
                  </a:moveTo>
                  <a:cubicBezTo>
                    <a:pt x="268" y="155"/>
                    <a:pt x="268" y="155"/>
                    <a:pt x="268" y="155"/>
                  </a:cubicBezTo>
                  <a:cubicBezTo>
                    <a:pt x="237" y="123"/>
                    <a:pt x="217" y="80"/>
                    <a:pt x="217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0"/>
                    <a:pt x="44" y="237"/>
                    <a:pt x="114" y="30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82573" y="2748428"/>
              <a:ext cx="449162" cy="6463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FontAwesome" pitchFamily="2" charset="0"/>
                </a:rPr>
                <a:t>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52027" y="4684988"/>
            <a:ext cx="987425" cy="954088"/>
            <a:chOff x="3587751" y="3147735"/>
            <a:chExt cx="987425" cy="954088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3587751" y="3147735"/>
              <a:ext cx="987425" cy="954088"/>
            </a:xfrm>
            <a:custGeom>
              <a:avLst/>
              <a:gdLst/>
              <a:ahLst/>
              <a:cxnLst>
                <a:cxn ang="0">
                  <a:pos x="276" y="267"/>
                </a:cxn>
                <a:cxn ang="0">
                  <a:pos x="276" y="50"/>
                </a:cxn>
                <a:cxn ang="0">
                  <a:pos x="153" y="0"/>
                </a:cxn>
                <a:cxn ang="0">
                  <a:pos x="94" y="58"/>
                </a:cxn>
                <a:cxn ang="0">
                  <a:pos x="48" y="60"/>
                </a:cxn>
                <a:cxn ang="0">
                  <a:pos x="47" y="105"/>
                </a:cxn>
                <a:cxn ang="0">
                  <a:pos x="0" y="153"/>
                </a:cxn>
                <a:cxn ang="0">
                  <a:pos x="276" y="267"/>
                </a:cxn>
              </a:cxnLst>
              <a:rect l="0" t="0" r="r" b="b"/>
              <a:pathLst>
                <a:path w="276" h="267">
                  <a:moveTo>
                    <a:pt x="276" y="267"/>
                  </a:moveTo>
                  <a:cubicBezTo>
                    <a:pt x="276" y="50"/>
                    <a:pt x="276" y="50"/>
                    <a:pt x="276" y="50"/>
                  </a:cubicBezTo>
                  <a:cubicBezTo>
                    <a:pt x="231" y="50"/>
                    <a:pt x="187" y="33"/>
                    <a:pt x="153" y="0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76" y="229"/>
                    <a:pt x="176" y="267"/>
                    <a:pt x="276" y="2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60221" y="3337152"/>
              <a:ext cx="184730" cy="523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325152" y="4684988"/>
            <a:ext cx="1101725" cy="954088"/>
            <a:chOff x="4460876" y="3147735"/>
            <a:chExt cx="1101725" cy="95408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4460876" y="3147735"/>
              <a:ext cx="1101725" cy="954088"/>
            </a:xfrm>
            <a:custGeom>
              <a:avLst/>
              <a:gdLst/>
              <a:ahLst/>
              <a:cxnLst>
                <a:cxn ang="0">
                  <a:pos x="308" y="153"/>
                </a:cxn>
                <a:cxn ang="0">
                  <a:pos x="154" y="0"/>
                </a:cxn>
                <a:cxn ang="0">
                  <a:pos x="32" y="50"/>
                </a:cxn>
                <a:cxn ang="0">
                  <a:pos x="32" y="133"/>
                </a:cxn>
                <a:cxn ang="0">
                  <a:pos x="0" y="168"/>
                </a:cxn>
                <a:cxn ang="0">
                  <a:pos x="32" y="200"/>
                </a:cxn>
                <a:cxn ang="0">
                  <a:pos x="32" y="267"/>
                </a:cxn>
                <a:cxn ang="0">
                  <a:pos x="308" y="153"/>
                </a:cxn>
              </a:cxnLst>
              <a:rect l="0" t="0" r="r" b="b"/>
              <a:pathLst>
                <a:path w="308" h="267">
                  <a:moveTo>
                    <a:pt x="308" y="153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23" y="31"/>
                    <a:pt x="80" y="50"/>
                    <a:pt x="32" y="50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2" y="267"/>
                    <a:pt x="32" y="267"/>
                    <a:pt x="32" y="267"/>
                  </a:cubicBezTo>
                  <a:cubicBezTo>
                    <a:pt x="140" y="267"/>
                    <a:pt x="237" y="224"/>
                    <a:pt x="308" y="153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04891" y="3322121"/>
              <a:ext cx="449162" cy="6463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FontAwesome" pitchFamily="2" charset="0"/>
                </a:rPr>
                <a:t>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2" name="Freeform 14"/>
          <p:cNvSpPr>
            <a:spLocks/>
          </p:cNvSpPr>
          <p:nvPr/>
        </p:nvSpPr>
        <p:spPr bwMode="auto">
          <a:xfrm>
            <a:off x="4876014" y="4245250"/>
            <a:ext cx="958850" cy="985838"/>
          </a:xfrm>
          <a:custGeom>
            <a:avLst/>
            <a:gdLst/>
            <a:ahLst/>
            <a:cxnLst>
              <a:cxn ang="0">
                <a:pos x="106" y="228"/>
              </a:cxn>
              <a:cxn ang="0">
                <a:pos x="154" y="276"/>
              </a:cxn>
              <a:cxn ang="0">
                <a:pos x="154" y="276"/>
              </a:cxn>
              <a:cxn ang="0">
                <a:pos x="268" y="0"/>
              </a:cxn>
              <a:cxn ang="0">
                <a:pos x="51" y="0"/>
              </a:cxn>
              <a:cxn ang="0">
                <a:pos x="0" y="123"/>
              </a:cxn>
              <a:cxn ang="0">
                <a:pos x="0" y="123"/>
              </a:cxn>
              <a:cxn ang="0">
                <a:pos x="59" y="181"/>
              </a:cxn>
              <a:cxn ang="0">
                <a:pos x="60" y="227"/>
              </a:cxn>
              <a:cxn ang="0">
                <a:pos x="106" y="228"/>
              </a:cxn>
            </a:cxnLst>
            <a:rect l="0" t="0" r="r" b="b"/>
            <a:pathLst>
              <a:path w="268" h="276">
                <a:moveTo>
                  <a:pt x="106" y="228"/>
                </a:moveTo>
                <a:cubicBezTo>
                  <a:pt x="154" y="276"/>
                  <a:pt x="154" y="276"/>
                  <a:pt x="154" y="276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230" y="200"/>
                  <a:pt x="268" y="100"/>
                  <a:pt x="2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44"/>
                  <a:pt x="34" y="89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60" y="227"/>
                  <a:pt x="60" y="227"/>
                  <a:pt x="60" y="227"/>
                </a:cubicBezTo>
                <a:lnTo>
                  <a:pt x="106" y="228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15"/>
          <p:cNvSpPr>
            <a:spLocks/>
          </p:cNvSpPr>
          <p:nvPr/>
        </p:nvSpPr>
        <p:spPr bwMode="auto">
          <a:xfrm>
            <a:off x="4876014" y="3257825"/>
            <a:ext cx="958850" cy="1101725"/>
          </a:xfrm>
          <a:custGeom>
            <a:avLst/>
            <a:gdLst/>
            <a:ahLst/>
            <a:cxnLst>
              <a:cxn ang="0">
                <a:pos x="201" y="276"/>
              </a:cxn>
              <a:cxn ang="0">
                <a:pos x="268" y="276"/>
              </a:cxn>
              <a:cxn ang="0">
                <a:pos x="268" y="276"/>
              </a:cxn>
              <a:cxn ang="0">
                <a:pos x="154" y="0"/>
              </a:cxn>
              <a:cxn ang="0">
                <a:pos x="0" y="154"/>
              </a:cxn>
              <a:cxn ang="0">
                <a:pos x="51" y="276"/>
              </a:cxn>
              <a:cxn ang="0">
                <a:pos x="51" y="276"/>
              </a:cxn>
              <a:cxn ang="0">
                <a:pos x="134" y="276"/>
              </a:cxn>
              <a:cxn ang="0">
                <a:pos x="166" y="308"/>
              </a:cxn>
              <a:cxn ang="0">
                <a:pos x="201" y="276"/>
              </a:cxn>
            </a:cxnLst>
            <a:rect l="0" t="0" r="r" b="b"/>
            <a:pathLst>
              <a:path w="268" h="308">
                <a:moveTo>
                  <a:pt x="201" y="276"/>
                </a:moveTo>
                <a:cubicBezTo>
                  <a:pt x="268" y="276"/>
                  <a:pt x="268" y="276"/>
                  <a:pt x="268" y="276"/>
                </a:cubicBezTo>
                <a:cubicBezTo>
                  <a:pt x="268" y="276"/>
                  <a:pt x="268" y="276"/>
                  <a:pt x="268" y="276"/>
                </a:cubicBezTo>
                <a:cubicBezTo>
                  <a:pt x="268" y="168"/>
                  <a:pt x="224" y="71"/>
                  <a:pt x="154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32" y="185"/>
                  <a:pt x="51" y="228"/>
                  <a:pt x="51" y="276"/>
                </a:cubicBezTo>
                <a:cubicBezTo>
                  <a:pt x="51" y="276"/>
                  <a:pt x="51" y="276"/>
                  <a:pt x="51" y="276"/>
                </a:cubicBezTo>
                <a:cubicBezTo>
                  <a:pt x="134" y="276"/>
                  <a:pt x="134" y="276"/>
                  <a:pt x="134" y="276"/>
                </a:cubicBezTo>
                <a:cubicBezTo>
                  <a:pt x="166" y="308"/>
                  <a:pt x="166" y="308"/>
                  <a:pt x="166" y="308"/>
                </a:cubicBezTo>
                <a:lnTo>
                  <a:pt x="201" y="276"/>
                </a:lnTo>
                <a:close/>
              </a:path>
            </a:pathLst>
          </a:cu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6"/>
          <p:cNvSpPr>
            <a:spLocks/>
          </p:cNvSpPr>
          <p:nvPr/>
        </p:nvSpPr>
        <p:spPr bwMode="auto">
          <a:xfrm>
            <a:off x="5087152" y="3426100"/>
            <a:ext cx="168275" cy="168275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2" y="106"/>
              </a:cxn>
              <a:cxn ang="0">
                <a:pos x="0" y="106"/>
              </a:cxn>
              <a:cxn ang="0">
                <a:pos x="106" y="0"/>
              </a:cxn>
            </a:cxnLst>
            <a:rect l="0" t="0" r="r" b="b"/>
            <a:pathLst>
              <a:path w="106" h="106">
                <a:moveTo>
                  <a:pt x="106" y="0"/>
                </a:moveTo>
                <a:lnTo>
                  <a:pt x="102" y="106"/>
                </a:lnTo>
                <a:lnTo>
                  <a:pt x="0" y="106"/>
                </a:lnTo>
                <a:lnTo>
                  <a:pt x="106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84638" y="3505200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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736393" y="4840069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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894238" y="2971800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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113438" y="4267200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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580038" y="2971800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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35212" y="3505200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FontAwesome" pitchFamily="2" charset="0"/>
              </a:rPr>
              <a:t>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5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54102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Princip očiglednosti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34" y="36576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Aktivan</a:t>
            </a:r>
            <a:r>
              <a:rPr lang="en-US" sz="2000" dirty="0"/>
              <a:t> </a:t>
            </a:r>
            <a:r>
              <a:rPr lang="en-US" sz="2000" dirty="0" err="1"/>
              <a:t>kontakt</a:t>
            </a:r>
            <a:r>
              <a:rPr lang="en-US" sz="2000" dirty="0"/>
              <a:t> </a:t>
            </a:r>
            <a:r>
              <a:rPr lang="en-US" sz="2000" dirty="0" err="1"/>
              <a:t>dece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konkretnim</a:t>
            </a:r>
            <a:r>
              <a:rPr lang="en-US" sz="2000" dirty="0"/>
              <a:t> </a:t>
            </a:r>
            <a:r>
              <a:rPr lang="en-US" sz="2000" dirty="0" err="1"/>
              <a:t>predmetnim</a:t>
            </a:r>
            <a:r>
              <a:rPr lang="en-US" sz="2000" dirty="0"/>
              <a:t> </a:t>
            </a:r>
            <a:r>
              <a:rPr lang="en-US" sz="2000" dirty="0" err="1"/>
              <a:t>pojavama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karakteristikama</a:t>
            </a:r>
            <a:r>
              <a:rPr lang="en-US" sz="2000" dirty="0"/>
              <a:t> </a:t>
            </a:r>
            <a:r>
              <a:rPr lang="en-US" sz="2000" dirty="0" err="1"/>
              <a:t>izučavanog</a:t>
            </a:r>
            <a:r>
              <a:rPr lang="en-US" sz="2000" dirty="0"/>
              <a:t> </a:t>
            </a:r>
            <a:r>
              <a:rPr lang="en-US" sz="2000" dirty="0" err="1"/>
              <a:t>pojma</a:t>
            </a:r>
            <a:r>
              <a:rPr lang="sr-Latn-RS" sz="2000" dirty="0"/>
              <a:t>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potpunije</a:t>
            </a:r>
            <a:r>
              <a:rPr lang="en-US" sz="2000" dirty="0"/>
              <a:t> </a:t>
            </a:r>
            <a:r>
              <a:rPr lang="en-US" sz="2000" dirty="0" err="1"/>
              <a:t>opažanje</a:t>
            </a:r>
            <a:r>
              <a:rPr lang="en-US" sz="2000" dirty="0"/>
              <a:t> (</a:t>
            </a:r>
            <a:r>
              <a:rPr lang="en-US" sz="2000" dirty="0" err="1"/>
              <a:t>brojni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raznovrsni</a:t>
            </a:r>
            <a:r>
              <a:rPr lang="en-US" sz="2000" dirty="0"/>
              <a:t> </a:t>
            </a:r>
            <a:r>
              <a:rPr lang="en-US" sz="2000" dirty="0" err="1"/>
              <a:t>primeri</a:t>
            </a:r>
            <a:r>
              <a:rPr lang="en-US" sz="2000" dirty="0"/>
              <a:t>)</a:t>
            </a:r>
            <a:r>
              <a:rPr lang="sr-Latn-RS" sz="2000" dirty="0"/>
              <a:t>.</a:t>
            </a:r>
            <a:r>
              <a:rPr lang="en-US" sz="20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Usmeravati</a:t>
            </a:r>
            <a:r>
              <a:rPr lang="en-US" sz="2000" dirty="0"/>
              <a:t> </a:t>
            </a:r>
            <a:r>
              <a:rPr lang="en-US" sz="2000" dirty="0" err="1"/>
              <a:t>decu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bitne</a:t>
            </a:r>
            <a:r>
              <a:rPr lang="en-US" sz="2000" dirty="0"/>
              <a:t> </a:t>
            </a:r>
            <a:r>
              <a:rPr lang="en-US" sz="2000" dirty="0" err="1"/>
              <a:t>karakteristike</a:t>
            </a:r>
            <a:r>
              <a:rPr lang="sr-Latn-RS" sz="2000" dirty="0"/>
              <a:t>.</a:t>
            </a:r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Shvatiti</a:t>
            </a:r>
            <a:r>
              <a:rPr lang="en-US" sz="2000" dirty="0"/>
              <a:t> </a:t>
            </a:r>
            <a:r>
              <a:rPr lang="en-US" sz="2000" dirty="0" err="1"/>
              <a:t>očiglednost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sredstvo</a:t>
            </a:r>
            <a:r>
              <a:rPr lang="en-US" sz="2000" dirty="0"/>
              <a:t> a ne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cilj</a:t>
            </a:r>
            <a:r>
              <a:rPr lang="en-US" sz="2000" dirty="0"/>
              <a:t> (da </a:t>
            </a:r>
            <a:r>
              <a:rPr lang="en-US" sz="2000" dirty="0" err="1"/>
              <a:t>primeri</a:t>
            </a:r>
            <a:r>
              <a:rPr lang="en-US" sz="2000" dirty="0"/>
              <a:t> </a:t>
            </a:r>
            <a:r>
              <a:rPr lang="en-US" sz="2000" dirty="0" err="1"/>
              <a:t>budu</a:t>
            </a:r>
            <a:r>
              <a:rPr lang="en-US" sz="2000" dirty="0"/>
              <a:t> </a:t>
            </a:r>
            <a:r>
              <a:rPr lang="en-US" sz="2000" dirty="0" err="1"/>
              <a:t>funkcionalni</a:t>
            </a:r>
            <a:r>
              <a:rPr lang="en-US" sz="2000" dirty="0"/>
              <a:t>)</a:t>
            </a:r>
            <a:r>
              <a:rPr lang="sr-Latn-R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Preterana</a:t>
            </a:r>
            <a:r>
              <a:rPr lang="en-US" sz="2000" dirty="0"/>
              <a:t> </a:t>
            </a:r>
            <a:r>
              <a:rPr lang="en-US" sz="2000" dirty="0" err="1"/>
              <a:t>primena</a:t>
            </a:r>
            <a:r>
              <a:rPr lang="en-US" sz="2000" dirty="0"/>
              <a:t> </a:t>
            </a:r>
            <a:r>
              <a:rPr lang="en-US" sz="2000" dirty="0" err="1"/>
              <a:t>direktne</a:t>
            </a:r>
            <a:r>
              <a:rPr lang="en-US" sz="2000" dirty="0"/>
              <a:t> </a:t>
            </a:r>
            <a:r>
              <a:rPr lang="en-US" sz="2000" dirty="0" err="1"/>
              <a:t>očiglednosti</a:t>
            </a:r>
            <a:r>
              <a:rPr lang="en-US" sz="2000" dirty="0"/>
              <a:t> </a:t>
            </a:r>
            <a:r>
              <a:rPr lang="en-US" sz="2000" dirty="0" err="1"/>
              <a:t>zadržava</a:t>
            </a:r>
            <a:r>
              <a:rPr lang="en-US" sz="2000" dirty="0"/>
              <a:t> </a:t>
            </a:r>
            <a:r>
              <a:rPr lang="en-US" sz="2000" dirty="0" err="1"/>
              <a:t>saznajni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dece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perceptivnom</a:t>
            </a:r>
            <a:r>
              <a:rPr lang="en-US" sz="2000" dirty="0"/>
              <a:t> </a:t>
            </a:r>
            <a:r>
              <a:rPr lang="en-US" sz="2000" dirty="0" err="1"/>
              <a:t>nivou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time </a:t>
            </a:r>
            <a:r>
              <a:rPr lang="en-US" sz="2000" dirty="0" err="1"/>
              <a:t>usporava</a:t>
            </a:r>
            <a:r>
              <a:rPr lang="en-US" sz="2000" dirty="0"/>
              <a:t> </a:t>
            </a:r>
            <a:r>
              <a:rPr lang="en-US" sz="2000" dirty="0" err="1"/>
              <a:t>pojmovno</a:t>
            </a:r>
            <a:r>
              <a:rPr lang="en-US" sz="2000" dirty="0"/>
              <a:t> </a:t>
            </a:r>
            <a:r>
              <a:rPr lang="en-US" sz="2000" dirty="0" err="1"/>
              <a:t>mišljenje</a:t>
            </a:r>
            <a:r>
              <a:rPr lang="en-US" sz="2000" dirty="0"/>
              <a:t>.</a:t>
            </a:r>
            <a:endParaRPr lang="sr-Latn-R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upotrebi</a:t>
            </a:r>
            <a:r>
              <a:rPr lang="en-US" sz="2000" dirty="0"/>
              <a:t> </a:t>
            </a:r>
            <a:r>
              <a:rPr lang="en-US" sz="2000" dirty="0" err="1"/>
              <a:t>očiglednih</a:t>
            </a:r>
            <a:r>
              <a:rPr lang="en-US" sz="2000" dirty="0"/>
              <a:t> </a:t>
            </a:r>
            <a:r>
              <a:rPr lang="en-US" sz="2000" dirty="0" err="1"/>
              <a:t>sredstava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voditi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 da </a:t>
            </a:r>
            <a:r>
              <a:rPr lang="en-US" sz="2000" dirty="0" err="1"/>
              <a:t>deca</a:t>
            </a:r>
            <a:r>
              <a:rPr lang="en-US" sz="2000" dirty="0"/>
              <a:t> ne </a:t>
            </a:r>
            <a:r>
              <a:rPr lang="en-US" sz="2000" dirty="0" err="1"/>
              <a:t>poistovete</a:t>
            </a:r>
            <a:r>
              <a:rPr lang="en-US" sz="2000" dirty="0"/>
              <a:t> </a:t>
            </a:r>
            <a:r>
              <a:rPr lang="en-US" sz="2000" dirty="0" err="1"/>
              <a:t>modele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crteže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samim</a:t>
            </a:r>
            <a:r>
              <a:rPr lang="en-US" sz="2000" dirty="0"/>
              <a:t> </a:t>
            </a:r>
            <a:r>
              <a:rPr lang="en-US" sz="2000" dirty="0" err="1"/>
              <a:t>matematičkim</a:t>
            </a:r>
            <a:r>
              <a:rPr lang="en-US" sz="2000" dirty="0"/>
              <a:t> </a:t>
            </a:r>
            <a:r>
              <a:rPr lang="en-US" sz="2000" dirty="0" err="1"/>
              <a:t>pojmovima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484" y="2252588"/>
            <a:ext cx="9038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CC"/>
                </a:solidFill>
              </a:rPr>
              <a:t>Princip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očiglednosti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zahteva</a:t>
            </a:r>
            <a:r>
              <a:rPr lang="en-US" sz="2400" b="1" dirty="0">
                <a:solidFill>
                  <a:srgbClr val="0066CC"/>
                </a:solidFill>
              </a:rPr>
              <a:t> da se </a:t>
            </a:r>
            <a:r>
              <a:rPr lang="en-US" sz="2400" b="1" dirty="0" err="1">
                <a:solidFill>
                  <a:srgbClr val="0066CC"/>
                </a:solidFill>
              </a:rPr>
              <a:t>formiranje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razvijanje</a:t>
            </a:r>
            <a:r>
              <a:rPr lang="en-US" sz="2400" b="1" dirty="0">
                <a:solidFill>
                  <a:srgbClr val="0066CC"/>
                </a:solidFill>
              </a:rPr>
              <a:t>  PMP </a:t>
            </a:r>
            <a:r>
              <a:rPr lang="en-US" sz="2400" b="1" dirty="0" err="1">
                <a:solidFill>
                  <a:srgbClr val="0066CC"/>
                </a:solidFill>
              </a:rPr>
              <a:t>kod</a:t>
            </a:r>
            <a:r>
              <a:rPr lang="en-US" sz="2400" b="1" dirty="0">
                <a:solidFill>
                  <a:srgbClr val="0066CC"/>
                </a:solidFill>
              </a:rPr>
              <a:t>  </a:t>
            </a:r>
            <a:r>
              <a:rPr lang="en-US" sz="2400" b="1" dirty="0" err="1">
                <a:solidFill>
                  <a:srgbClr val="0066CC"/>
                </a:solidFill>
              </a:rPr>
              <a:t>dece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predškolskog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uzrasta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zasniva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na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čulnom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opažanju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ranije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stečenom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iskustvu</a:t>
            </a:r>
            <a:r>
              <a:rPr lang="en-US" sz="2400" b="1" dirty="0">
                <a:solidFill>
                  <a:srgbClr val="0066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83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54102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Princip naučne usmerenosti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80" y="3581400"/>
            <a:ext cx="91023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/>
              <a:t>Matematičke</a:t>
            </a:r>
            <a:r>
              <a:rPr lang="en-US" sz="2000" dirty="0"/>
              <a:t> </a:t>
            </a:r>
            <a:r>
              <a:rPr lang="en-US" sz="2000" dirty="0" err="1"/>
              <a:t>sadržaje</a:t>
            </a:r>
            <a:r>
              <a:rPr lang="en-US" sz="2000" dirty="0"/>
              <a:t> </a:t>
            </a:r>
            <a:r>
              <a:rPr lang="en-US" sz="2000" dirty="0" err="1"/>
              <a:t>pojednostaviti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bez </a:t>
            </a:r>
            <a:r>
              <a:rPr lang="en-US" sz="2000" dirty="0" err="1"/>
              <a:t>pravljenja</a:t>
            </a:r>
            <a:r>
              <a:rPr lang="en-US" sz="2000" dirty="0"/>
              <a:t> </a:t>
            </a:r>
            <a:r>
              <a:rPr lang="en-US" sz="2000" dirty="0" err="1"/>
              <a:t>materijalnih</a:t>
            </a:r>
            <a:r>
              <a:rPr lang="en-US" sz="2000" dirty="0"/>
              <a:t> </a:t>
            </a:r>
            <a:r>
              <a:rPr lang="en-US" sz="2000" dirty="0" err="1"/>
              <a:t>grešaka</a:t>
            </a:r>
            <a:r>
              <a:rPr lang="sr-Latn-RS" sz="2000" dirty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/>
              <a:t>Princip</a:t>
            </a:r>
            <a:r>
              <a:rPr lang="en-US" sz="2000" dirty="0"/>
              <a:t> </a:t>
            </a:r>
            <a:r>
              <a:rPr lang="en-US" sz="2000" dirty="0" err="1"/>
              <a:t>naučnosti</a:t>
            </a:r>
            <a:r>
              <a:rPr lang="en-US" sz="2000" dirty="0"/>
              <a:t> se ne </a:t>
            </a:r>
            <a:r>
              <a:rPr lang="en-US" sz="2000" dirty="0" err="1"/>
              <a:t>odnosi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sadržaje</a:t>
            </a:r>
            <a:r>
              <a:rPr lang="en-US" sz="2000" dirty="0"/>
              <a:t> </a:t>
            </a:r>
            <a:r>
              <a:rPr lang="en-US" sz="2000" dirty="0" err="1"/>
              <a:t>već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usavršavanje</a:t>
            </a:r>
            <a:r>
              <a:rPr lang="en-US" sz="2000" dirty="0"/>
              <a:t> </a:t>
            </a:r>
            <a:r>
              <a:rPr lang="en-US" sz="2000" dirty="0" err="1"/>
              <a:t>savremenih</a:t>
            </a:r>
            <a:r>
              <a:rPr lang="en-US" sz="2000" dirty="0"/>
              <a:t>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oblika</a:t>
            </a:r>
            <a:r>
              <a:rPr lang="sr-Latn-RS" sz="2000" dirty="0"/>
              <a:t> rada</a:t>
            </a:r>
            <a:r>
              <a:rPr lang="en-US" sz="2000" dirty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F0000"/>
                </a:solidFill>
              </a:rPr>
              <a:t>Vaspitač</a:t>
            </a:r>
            <a:r>
              <a:rPr lang="en-US" sz="2000" b="1" dirty="0">
                <a:solidFill>
                  <a:srgbClr val="FF0000"/>
                </a:solidFill>
              </a:rPr>
              <a:t> mora </a:t>
            </a:r>
            <a:r>
              <a:rPr lang="en-US" sz="2000" b="1" dirty="0" err="1">
                <a:solidFill>
                  <a:srgbClr val="FF0000"/>
                </a:solidFill>
              </a:rPr>
              <a:t>biti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matematički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metodički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obrazovan</a:t>
            </a:r>
            <a:r>
              <a:rPr lang="sr-Latn-RS" sz="2000" b="1" dirty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84" y="2252588"/>
            <a:ext cx="903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CC"/>
                </a:solidFill>
              </a:rPr>
              <a:t>Princip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naučne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usmerenosti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zahteva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uvođenje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pojmova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sadržaja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koji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su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bazirani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na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nučno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utvrđenim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teorijama</a:t>
            </a:r>
            <a:r>
              <a:rPr lang="sr-Latn-RS" sz="2400" b="1" dirty="0">
                <a:solidFill>
                  <a:srgbClr val="0066CC"/>
                </a:solidFill>
              </a:rPr>
              <a:t>.</a:t>
            </a:r>
            <a:endParaRPr lang="en-US" sz="2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54102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Princip naučne usmerenosti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84" y="3124200"/>
            <a:ext cx="8799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 err="1"/>
              <a:t>D</a:t>
            </a:r>
            <a:r>
              <a:rPr lang="en-US" sz="2000" dirty="0" err="1"/>
              <a:t>eci</a:t>
            </a:r>
            <a:r>
              <a:rPr lang="en-US" sz="2000" dirty="0"/>
              <a:t> se </a:t>
            </a:r>
            <a:r>
              <a:rPr lang="en-US" sz="2000" dirty="0" err="1"/>
              <a:t>pružaju</a:t>
            </a:r>
            <a:r>
              <a:rPr lang="en-US" sz="2000" dirty="0"/>
              <a:t> </a:t>
            </a:r>
            <a:r>
              <a:rPr lang="en-US" sz="2000" dirty="0" err="1"/>
              <a:t>naučna</a:t>
            </a:r>
            <a:r>
              <a:rPr lang="en-US" sz="2000" dirty="0"/>
              <a:t>, </a:t>
            </a:r>
            <a:r>
              <a:rPr lang="en-US" sz="2000" dirty="0" err="1"/>
              <a:t>proverena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činjenički</a:t>
            </a:r>
            <a:r>
              <a:rPr lang="en-US" sz="2000" dirty="0"/>
              <a:t> </a:t>
            </a:r>
            <a:r>
              <a:rPr lang="en-US" sz="2000" dirty="0" err="1"/>
              <a:t>potkrepljena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r>
              <a:rPr lang="sr-Latn-RS" sz="2000" dirty="0"/>
              <a:t>.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/>
              <a:t>VO aktivnosti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izvoditi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stručnjaci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to </a:t>
            </a:r>
            <a:r>
              <a:rPr lang="en-US" sz="2000" dirty="0" err="1"/>
              <a:t>osposobljeni</a:t>
            </a:r>
            <a:r>
              <a:rPr lang="sr-Latn-RS" sz="2000" dirty="0"/>
              <a:t>;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 err="1"/>
              <a:t>N</a:t>
            </a:r>
            <a:r>
              <a:rPr lang="en-US" sz="2000" dirty="0" err="1"/>
              <a:t>ačelo</a:t>
            </a:r>
            <a:r>
              <a:rPr lang="en-US" sz="2000" dirty="0"/>
              <a:t> </a:t>
            </a:r>
            <a:r>
              <a:rPr lang="en-US" sz="2000" dirty="0" err="1"/>
              <a:t>metodološke</a:t>
            </a:r>
            <a:r>
              <a:rPr lang="en-US" sz="2000" dirty="0"/>
              <a:t> </a:t>
            </a:r>
            <a:r>
              <a:rPr lang="en-US" sz="2000" dirty="0" err="1"/>
              <a:t>adekvatnosti</a:t>
            </a:r>
            <a:r>
              <a:rPr lang="en-US" sz="2000" dirty="0"/>
              <a:t> </a:t>
            </a:r>
            <a:r>
              <a:rPr lang="en-US" sz="2000" dirty="0" err="1"/>
              <a:t>obavezuje</a:t>
            </a:r>
            <a:r>
              <a:rPr lang="en-US" sz="2000" dirty="0"/>
              <a:t> </a:t>
            </a:r>
            <a:r>
              <a:rPr lang="en-US" sz="2000" dirty="0" err="1"/>
              <a:t>vaspitača</a:t>
            </a:r>
            <a:r>
              <a:rPr lang="en-US" sz="2000" dirty="0"/>
              <a:t> da se u </a:t>
            </a:r>
            <a:r>
              <a:rPr lang="en-US" sz="2000" dirty="0" err="1"/>
              <a:t>skladu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konkretn</a:t>
            </a:r>
            <a:r>
              <a:rPr lang="sr-Latn-RS" sz="2000" dirty="0"/>
              <a:t>o</a:t>
            </a:r>
            <a:r>
              <a:rPr lang="en-US" sz="2000" dirty="0"/>
              <a:t>m </a:t>
            </a:r>
            <a:r>
              <a:rPr lang="sr-Latn-RS" sz="2000" dirty="0"/>
              <a:t>aktivnošću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naučna</a:t>
            </a:r>
            <a:r>
              <a:rPr lang="en-US" sz="2000" dirty="0"/>
              <a:t> </a:t>
            </a:r>
            <a:r>
              <a:rPr lang="en-US" sz="2000" dirty="0" err="1"/>
              <a:t>gledišta</a:t>
            </a:r>
            <a:r>
              <a:rPr lang="sr-Latn-RS" sz="2000" dirty="0"/>
              <a:t>.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/>
              <a:t>A</a:t>
            </a:r>
            <a:r>
              <a:rPr lang="en-US" sz="2000" dirty="0" err="1"/>
              <a:t>ktivnost</a:t>
            </a:r>
            <a:r>
              <a:rPr lang="en-US" sz="2000" dirty="0"/>
              <a:t> se </a:t>
            </a:r>
            <a:r>
              <a:rPr lang="en-US" sz="2000" dirty="0" err="1"/>
              <a:t>temelji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istraživačkom</a:t>
            </a:r>
            <a:r>
              <a:rPr lang="en-US" sz="2000" dirty="0"/>
              <a:t> </a:t>
            </a:r>
            <a:r>
              <a:rPr lang="en-US" sz="2000" dirty="0" err="1"/>
              <a:t>uviđanju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dokazanim</a:t>
            </a:r>
            <a:r>
              <a:rPr lang="en-US" sz="2000" dirty="0"/>
              <a:t> </a:t>
            </a:r>
            <a:r>
              <a:rPr lang="en-US" sz="2000" dirty="0" err="1"/>
              <a:t>postupcima</a:t>
            </a:r>
            <a:r>
              <a:rPr lang="sr-Latn-RS" sz="2000" dirty="0"/>
              <a:t>;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000" dirty="0" err="1"/>
              <a:t>R</a:t>
            </a:r>
            <a:r>
              <a:rPr lang="en-US" sz="2000" dirty="0" err="1"/>
              <a:t>azvijati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dece</a:t>
            </a:r>
            <a:r>
              <a:rPr lang="en-US" sz="2000" dirty="0"/>
              <a:t> </a:t>
            </a:r>
            <a:r>
              <a:rPr lang="en-US" sz="2000" dirty="0" err="1"/>
              <a:t>postupke</a:t>
            </a:r>
            <a:r>
              <a:rPr lang="en-US" sz="2000" dirty="0"/>
              <a:t> </a:t>
            </a:r>
            <a:r>
              <a:rPr lang="en-US" sz="2000" dirty="0" err="1"/>
              <a:t>logičkog</a:t>
            </a:r>
            <a:r>
              <a:rPr lang="en-US" sz="2000" dirty="0"/>
              <a:t> </a:t>
            </a:r>
            <a:r>
              <a:rPr lang="en-US" sz="2000" dirty="0" err="1"/>
              <a:t>zaključivanja</a:t>
            </a:r>
            <a:r>
              <a:rPr lang="sr-Latn-RS" sz="2000" dirty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0484" y="2252588"/>
            <a:ext cx="903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Princip</a:t>
            </a:r>
            <a:r>
              <a:rPr lang="en-US" sz="2400" b="1" dirty="0"/>
              <a:t> </a:t>
            </a:r>
            <a:r>
              <a:rPr lang="en-US" sz="2400" b="1" dirty="0" err="1"/>
              <a:t>naučnosti</a:t>
            </a:r>
            <a:r>
              <a:rPr lang="en-US" sz="2400" b="1" dirty="0"/>
              <a:t> se </a:t>
            </a:r>
            <a:r>
              <a:rPr lang="en-US" sz="2400" b="1" dirty="0" err="1"/>
              <a:t>ostvaruje</a:t>
            </a:r>
            <a:r>
              <a:rPr lang="en-US" sz="2400" b="1" dirty="0"/>
              <a:t> </a:t>
            </a:r>
            <a:r>
              <a:rPr lang="en-US" sz="2400" b="1" dirty="0" err="1"/>
              <a:t>kroz</a:t>
            </a:r>
            <a:r>
              <a:rPr lang="en-US" sz="2400" b="1" dirty="0"/>
              <a:t> </a:t>
            </a:r>
            <a:r>
              <a:rPr lang="en-US" sz="2400" b="1" dirty="0" err="1"/>
              <a:t>određene</a:t>
            </a:r>
            <a:r>
              <a:rPr lang="en-US" sz="2400" b="1" dirty="0"/>
              <a:t> </a:t>
            </a:r>
            <a:r>
              <a:rPr lang="en-US" sz="2400" b="1" dirty="0" err="1"/>
              <a:t>zahteve</a:t>
            </a:r>
            <a:r>
              <a:rPr lang="en-US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83803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54102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Princip naučne usmerenosti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581400"/>
            <a:ext cx="6747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kvadrat</a:t>
            </a:r>
            <a:r>
              <a:rPr lang="sr-Latn-RS" sz="2000" dirty="0"/>
              <a:t> i </a:t>
            </a:r>
            <a:r>
              <a:rPr lang="en-US" sz="2000" dirty="0" err="1"/>
              <a:t>kocka</a:t>
            </a:r>
            <a:r>
              <a:rPr lang="sr-Latn-RS" sz="2000" dirty="0"/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kvadrat i kvadar,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kružno i loptasto,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ugao i rogalj,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stranice i strane,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duž i prava,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jednaki skupovi i jednakobrojni skupovi,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masa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težina</a:t>
            </a:r>
            <a:r>
              <a:rPr lang="sr-Latn-RS" sz="2000" dirty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4034" y="2230979"/>
            <a:ext cx="674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CC"/>
                </a:solidFill>
              </a:rPr>
              <a:t>Primeri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narušenosti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principa</a:t>
            </a:r>
            <a:r>
              <a:rPr lang="sr-Latn-RS" sz="2400" b="1" dirty="0">
                <a:solidFill>
                  <a:srgbClr val="0066CC"/>
                </a:solidFill>
              </a:rPr>
              <a:t> naučne usmerenosti</a:t>
            </a:r>
            <a:endParaRPr lang="en-US" sz="2400" b="1" dirty="0" err="1">
              <a:solidFill>
                <a:srgbClr val="0066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015442"/>
            <a:ext cx="562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/>
              <a:t>1. P</a:t>
            </a:r>
            <a:r>
              <a:rPr lang="en-US" sz="2000" b="1" dirty="0" err="1"/>
              <a:t>oistovećivanje</a:t>
            </a:r>
            <a:r>
              <a:rPr lang="en-US" sz="2000" b="1" dirty="0"/>
              <a:t> </a:t>
            </a:r>
            <a:r>
              <a:rPr lang="en-US" sz="2000" b="1" dirty="0" err="1"/>
              <a:t>različitih</a:t>
            </a:r>
            <a:r>
              <a:rPr lang="en-US" sz="2000" b="1" dirty="0"/>
              <a:t> </a:t>
            </a:r>
            <a:r>
              <a:rPr lang="en-US" sz="2000" b="1" dirty="0" err="1"/>
              <a:t>matematičkih</a:t>
            </a:r>
            <a:r>
              <a:rPr lang="en-US" sz="2000" b="1" dirty="0"/>
              <a:t> </a:t>
            </a:r>
            <a:r>
              <a:rPr lang="en-US" sz="2000" b="1" dirty="0" err="1"/>
              <a:t>pojmova</a:t>
            </a:r>
            <a:r>
              <a:rPr lang="sr-Latn-RS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23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54102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Princip naučne usmerenosti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877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/>
              <a:t>2. Z</a:t>
            </a:r>
            <a:r>
              <a:rPr lang="en-US" sz="2000" b="1" dirty="0" err="1"/>
              <a:t>amena</a:t>
            </a:r>
            <a:r>
              <a:rPr lang="en-US" sz="2000" b="1" dirty="0"/>
              <a:t> </a:t>
            </a:r>
            <a:r>
              <a:rPr lang="en-US" sz="2000" b="1" dirty="0" err="1"/>
              <a:t>računskih</a:t>
            </a:r>
            <a:r>
              <a:rPr lang="en-US" sz="2000" b="1" dirty="0"/>
              <a:t> </a:t>
            </a:r>
            <a:r>
              <a:rPr lang="en-US" sz="2000" b="1" dirty="0" err="1"/>
              <a:t>operacija</a:t>
            </a:r>
            <a:r>
              <a:rPr lang="en-US" sz="2000" b="1" dirty="0"/>
              <a:t> </a:t>
            </a:r>
            <a:r>
              <a:rPr lang="en-US" sz="2000" b="1" dirty="0" err="1"/>
              <a:t>skupovnim</a:t>
            </a:r>
            <a:r>
              <a:rPr lang="en-US" sz="2000" b="1" dirty="0"/>
              <a:t> </a:t>
            </a:r>
            <a:r>
              <a:rPr lang="en-US" sz="2000" b="1" dirty="0" err="1"/>
              <a:t>operacijama</a:t>
            </a:r>
            <a:r>
              <a:rPr lang="sr-Latn-RS" sz="2000" b="1" dirty="0"/>
              <a:t>: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4034" y="2124624"/>
            <a:ext cx="903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CC"/>
                </a:solidFill>
              </a:rPr>
              <a:t>Primeri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narušenosti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principa</a:t>
            </a:r>
            <a:r>
              <a:rPr lang="sr-Latn-RS" sz="2400" b="1" dirty="0">
                <a:solidFill>
                  <a:srgbClr val="0066CC"/>
                </a:solidFill>
              </a:rPr>
              <a:t> naučne usmerenosti</a:t>
            </a:r>
            <a:endParaRPr lang="en-US" sz="2400" b="1" dirty="0" err="1">
              <a:solidFill>
                <a:srgbClr val="0066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639"/>
          <a:stretch/>
        </p:blipFill>
        <p:spPr>
          <a:xfrm>
            <a:off x="327118" y="3733800"/>
            <a:ext cx="4593162" cy="1966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701"/>
          <a:stretch/>
        </p:blipFill>
        <p:spPr>
          <a:xfrm>
            <a:off x="5181600" y="4117828"/>
            <a:ext cx="3810000" cy="13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622683"/>
              </p:ext>
            </p:extLst>
          </p:nvPr>
        </p:nvGraphicFramePr>
        <p:xfrm>
          <a:off x="194034" y="1842997"/>
          <a:ext cx="8416566" cy="49261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08283">
                  <a:extLst>
                    <a:ext uri="{9D8B030D-6E8A-4147-A177-3AD203B41FA5}">
                      <a16:colId xmlns:a16="http://schemas.microsoft.com/office/drawing/2014/main" val="3770221142"/>
                    </a:ext>
                  </a:extLst>
                </a:gridCol>
                <a:gridCol w="4208283">
                  <a:extLst>
                    <a:ext uri="{9D8B030D-6E8A-4147-A177-3AD203B41FA5}">
                      <a16:colId xmlns:a16="http://schemas.microsoft.com/office/drawing/2014/main" val="442721557"/>
                    </a:ext>
                  </a:extLst>
                </a:gridCol>
              </a:tblGrid>
              <a:tr h="1372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656105"/>
                  </a:ext>
                </a:extLst>
              </a:tr>
              <a:tr h="18781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43586"/>
                  </a:ext>
                </a:extLst>
              </a:tr>
              <a:tr h="16750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10129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54102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Princip naučne usmerenosti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907" t="47443" r="22013"/>
          <a:stretch/>
        </p:blipFill>
        <p:spPr>
          <a:xfrm>
            <a:off x="462768" y="3435498"/>
            <a:ext cx="3646464" cy="1336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7701" b="32423"/>
          <a:stretch/>
        </p:blipFill>
        <p:spPr>
          <a:xfrm>
            <a:off x="462768" y="5451882"/>
            <a:ext cx="3810000" cy="912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164" y="3318693"/>
            <a:ext cx="2442416" cy="1570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38729"/>
            <a:ext cx="990600" cy="975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07" y="1718196"/>
            <a:ext cx="1296063" cy="129606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27572" y="5193468"/>
            <a:ext cx="2133600" cy="1575691"/>
            <a:chOff x="6047044" y="5101134"/>
            <a:chExt cx="2133600" cy="15756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47044" y="5101134"/>
              <a:ext cx="2133600" cy="1181546"/>
            </a:xfrm>
            <a:prstGeom prst="rect">
              <a:avLst/>
            </a:prstGeom>
          </p:spPr>
        </p:pic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6083662"/>
                </p:ext>
              </p:extLst>
            </p:nvPr>
          </p:nvGraphicFramePr>
          <p:xfrm>
            <a:off x="6527679" y="6202907"/>
            <a:ext cx="1387901" cy="473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9" imgW="520560" imgH="177480" progId="Equation.DSMT4">
                    <p:embed/>
                  </p:oleObj>
                </mc:Choice>
                <mc:Fallback>
                  <p:oleObj name="Equation" r:id="rId9" imgW="52056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27679" y="6202907"/>
                          <a:ext cx="1387901" cy="473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435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5410200" cy="8382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B0F0"/>
                </a:solidFill>
              </a:rPr>
              <a:t>Princip aktivnosti, samostalnosti i individualnosti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41" y="3550094"/>
            <a:ext cx="87998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Vaspitač treba dobro da poznaje decu jer se ona međusobno razlikuju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sposobnostima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motivima</a:t>
            </a:r>
            <a:r>
              <a:rPr lang="sr-Latn-RS" sz="20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Tradicionalan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sr-Latn-RS" sz="2000" dirty="0"/>
              <a:t>je usmeren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prosečnom</a:t>
            </a:r>
            <a:r>
              <a:rPr lang="en-US" sz="2000" dirty="0"/>
              <a:t> </a:t>
            </a:r>
            <a:r>
              <a:rPr lang="en-US" sz="2000" dirty="0" err="1"/>
              <a:t>detetu</a:t>
            </a:r>
            <a:r>
              <a:rPr lang="sr-Latn-R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M</a:t>
            </a:r>
            <a:r>
              <a:rPr lang="en-US" sz="2000" dirty="0" err="1"/>
              <a:t>aksimalno</a:t>
            </a:r>
            <a:r>
              <a:rPr lang="en-US" sz="2000" dirty="0"/>
              <a:t> </a:t>
            </a:r>
            <a:r>
              <a:rPr lang="en-US" sz="2000" dirty="0" err="1"/>
              <a:t>pobudi</a:t>
            </a:r>
            <a:r>
              <a:rPr lang="sr-Latn-RS" sz="2000" dirty="0"/>
              <a:t>ti</a:t>
            </a:r>
            <a:r>
              <a:rPr lang="en-US" sz="2000" dirty="0"/>
              <a:t> </a:t>
            </a:r>
            <a:r>
              <a:rPr lang="en-US" sz="2000" dirty="0" err="1"/>
              <a:t>dečiju</a:t>
            </a:r>
            <a:r>
              <a:rPr lang="en-US" sz="2000" dirty="0"/>
              <a:t> </a:t>
            </a:r>
            <a:r>
              <a:rPr lang="en-US" sz="2000" dirty="0" err="1"/>
              <a:t>aktivnost</a:t>
            </a:r>
            <a:r>
              <a:rPr lang="en-US" sz="2000" dirty="0"/>
              <a:t>  u </a:t>
            </a:r>
            <a:r>
              <a:rPr lang="en-US" sz="2000" dirty="0" err="1"/>
              <a:t>formiranju</a:t>
            </a:r>
            <a:r>
              <a:rPr lang="en-US" sz="2000" dirty="0"/>
              <a:t> </a:t>
            </a:r>
            <a:r>
              <a:rPr lang="en-US" sz="2000" dirty="0" err="1"/>
              <a:t>matematičkih</a:t>
            </a:r>
            <a:r>
              <a:rPr lang="en-US" sz="2000" dirty="0"/>
              <a:t> </a:t>
            </a:r>
            <a:r>
              <a:rPr lang="en-US" sz="2000" dirty="0" err="1"/>
              <a:t>pojmova</a:t>
            </a:r>
            <a:r>
              <a:rPr lang="sr-Latn-RS" sz="2000" dirty="0"/>
              <a:t>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P</a:t>
            </a:r>
            <a:r>
              <a:rPr lang="en-US" sz="2000" dirty="0" err="1"/>
              <a:t>ružiti</a:t>
            </a:r>
            <a:r>
              <a:rPr lang="en-US" sz="2000" dirty="0"/>
              <a:t> </a:t>
            </a:r>
            <a:r>
              <a:rPr lang="en-US" sz="2000" dirty="0" err="1"/>
              <a:t>svakom</a:t>
            </a:r>
            <a:r>
              <a:rPr lang="en-US" sz="2000" dirty="0"/>
              <a:t> </a:t>
            </a:r>
            <a:r>
              <a:rPr lang="en-US" sz="2000" dirty="0" err="1"/>
              <a:t>detetu</a:t>
            </a:r>
            <a:r>
              <a:rPr lang="en-US" sz="2000" dirty="0"/>
              <a:t> </a:t>
            </a:r>
            <a:r>
              <a:rPr lang="en-US" sz="2000" dirty="0" err="1"/>
              <a:t>šansu</a:t>
            </a:r>
            <a:r>
              <a:rPr lang="en-US" sz="2000" dirty="0"/>
              <a:t> da </a:t>
            </a:r>
            <a:r>
              <a:rPr lang="en-US" sz="2000" dirty="0" err="1"/>
              <a:t>samostalno</a:t>
            </a:r>
            <a:r>
              <a:rPr lang="sr-Latn-RS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osnovu</a:t>
            </a:r>
            <a:r>
              <a:rPr lang="en-US" sz="2000" dirty="0"/>
              <a:t> </a:t>
            </a:r>
            <a:r>
              <a:rPr lang="en-US" sz="2000" dirty="0" err="1"/>
              <a:t>svojih</a:t>
            </a:r>
            <a:r>
              <a:rPr lang="en-US" sz="2000" dirty="0"/>
              <a:t> </a:t>
            </a:r>
            <a:r>
              <a:rPr lang="en-US" sz="2000" dirty="0" err="1"/>
              <a:t>individualnih</a:t>
            </a:r>
            <a:r>
              <a:rPr lang="en-US" sz="2000" dirty="0"/>
              <a:t> </a:t>
            </a:r>
            <a:r>
              <a:rPr lang="en-US" sz="2000" dirty="0" err="1"/>
              <a:t>mogućnosti</a:t>
            </a:r>
            <a:r>
              <a:rPr lang="sr-Latn-RS" sz="2000" dirty="0"/>
              <a:t> i interesovanja,</a:t>
            </a:r>
            <a:r>
              <a:rPr lang="en-US" sz="2000" dirty="0"/>
              <a:t> </a:t>
            </a:r>
            <a:r>
              <a:rPr lang="en-US" sz="2000" dirty="0" err="1"/>
              <a:t>učestvuje</a:t>
            </a:r>
            <a:r>
              <a:rPr lang="en-US" sz="2000" dirty="0"/>
              <a:t> u </a:t>
            </a:r>
            <a:r>
              <a:rPr lang="en-US" sz="2000" dirty="0" err="1"/>
              <a:t>saznajnom</a:t>
            </a:r>
            <a:r>
              <a:rPr lang="en-US" sz="2000" dirty="0"/>
              <a:t> </a:t>
            </a:r>
            <a:r>
              <a:rPr lang="en-US" sz="2000" dirty="0" err="1"/>
              <a:t>procesu</a:t>
            </a:r>
            <a:r>
              <a:rPr lang="sr-Latn-RS" sz="2000" dirty="0"/>
              <a:t>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Pitanja</a:t>
            </a:r>
            <a:r>
              <a:rPr lang="en-US" sz="2000" dirty="0"/>
              <a:t> da </a:t>
            </a:r>
            <a:r>
              <a:rPr lang="en-US" sz="2000" dirty="0" err="1"/>
              <a:t>budu</a:t>
            </a:r>
            <a:r>
              <a:rPr lang="en-US" sz="2000" dirty="0"/>
              <a:t> </a:t>
            </a:r>
            <a:r>
              <a:rPr lang="en-US" sz="2000" dirty="0" err="1"/>
              <a:t>podsticajna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razmišljanje</a:t>
            </a:r>
            <a:r>
              <a:rPr lang="sr-Latn-RS" sz="2000" dirty="0"/>
              <a:t>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Glavni</a:t>
            </a:r>
            <a:r>
              <a:rPr lang="en-US" sz="2000" dirty="0"/>
              <a:t> </a:t>
            </a:r>
            <a:r>
              <a:rPr lang="en-US" sz="2000" dirty="0" err="1"/>
              <a:t>cilj</a:t>
            </a:r>
            <a:r>
              <a:rPr lang="en-US" sz="2000" dirty="0"/>
              <a:t> </a:t>
            </a:r>
            <a:r>
              <a:rPr lang="en-US" sz="2000" dirty="0" err="1"/>
              <a:t>individualizacije</a:t>
            </a:r>
            <a:r>
              <a:rPr lang="en-US" sz="2000" dirty="0"/>
              <a:t> je </a:t>
            </a:r>
            <a:r>
              <a:rPr lang="en-US" sz="2000" dirty="0" err="1"/>
              <a:t>naučiti</a:t>
            </a:r>
            <a:r>
              <a:rPr lang="en-US" sz="2000" dirty="0"/>
              <a:t> </a:t>
            </a:r>
            <a:r>
              <a:rPr lang="en-US" sz="2000" dirty="0" err="1"/>
              <a:t>decu</a:t>
            </a:r>
            <a:r>
              <a:rPr lang="en-US" sz="2000" dirty="0"/>
              <a:t> </a:t>
            </a:r>
            <a:r>
              <a:rPr lang="en-US" sz="2000" dirty="0" err="1"/>
              <a:t>učenju</a:t>
            </a:r>
            <a:r>
              <a:rPr lang="en-US" sz="2000" dirty="0"/>
              <a:t>, </a:t>
            </a:r>
            <a:r>
              <a:rPr lang="en-US" sz="2000" dirty="0" err="1"/>
              <a:t>formirati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njih</a:t>
            </a:r>
            <a:r>
              <a:rPr lang="en-US" sz="2000" dirty="0"/>
              <a:t> </a:t>
            </a:r>
            <a:r>
              <a:rPr lang="en-US" sz="2000" dirty="0" err="1"/>
              <a:t>pozitivnu</a:t>
            </a:r>
            <a:r>
              <a:rPr lang="en-US" sz="2000" dirty="0"/>
              <a:t> </a:t>
            </a:r>
            <a:r>
              <a:rPr lang="en-US" sz="2000" dirty="0" err="1"/>
              <a:t>motivaciju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učenje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osloboditi</a:t>
            </a:r>
            <a:r>
              <a:rPr lang="en-US" sz="2000" dirty="0"/>
              <a:t> </a:t>
            </a:r>
            <a:r>
              <a:rPr lang="en-US" sz="2000" dirty="0" err="1"/>
              <a:t>potencijalne</a:t>
            </a:r>
            <a:r>
              <a:rPr lang="en-US" sz="2000" dirty="0"/>
              <a:t> </a:t>
            </a:r>
            <a:r>
              <a:rPr lang="en-US" sz="2000" dirty="0" err="1"/>
              <a:t>sposobnosti</a:t>
            </a:r>
            <a:r>
              <a:rPr lang="en-US" sz="2000" dirty="0"/>
              <a:t> </a:t>
            </a:r>
            <a:r>
              <a:rPr lang="en-US" sz="2000" dirty="0" err="1"/>
              <a:t>svakog</a:t>
            </a:r>
            <a:r>
              <a:rPr lang="en-US" sz="2000" dirty="0"/>
              <a:t> </a:t>
            </a:r>
            <a:r>
              <a:rPr lang="en-US" sz="2000" dirty="0" err="1"/>
              <a:t>pojedinog</a:t>
            </a:r>
            <a:r>
              <a:rPr lang="en-US" sz="2000" dirty="0"/>
              <a:t> </a:t>
            </a:r>
            <a:r>
              <a:rPr lang="sr-Latn-RS" sz="2000" dirty="0"/>
              <a:t>deteta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041" y="1980434"/>
            <a:ext cx="9038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CC"/>
                </a:solidFill>
              </a:rPr>
              <a:t>Princip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aktivnosti</a:t>
            </a:r>
            <a:r>
              <a:rPr lang="en-US" sz="2400" b="1" dirty="0">
                <a:solidFill>
                  <a:srgbClr val="0066CC"/>
                </a:solidFill>
              </a:rPr>
              <a:t>, </a:t>
            </a:r>
            <a:r>
              <a:rPr lang="en-US" sz="2400" b="1" dirty="0" err="1">
                <a:solidFill>
                  <a:srgbClr val="0066CC"/>
                </a:solidFill>
              </a:rPr>
              <a:t>samostalnosti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individualnosti</a:t>
            </a:r>
            <a:r>
              <a:rPr lang="sr-Latn-R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podrazumeva</a:t>
            </a:r>
            <a:r>
              <a:rPr lang="en-US" sz="2400" b="1" dirty="0">
                <a:solidFill>
                  <a:srgbClr val="0066CC"/>
                </a:solidFill>
              </a:rPr>
              <a:t> da </a:t>
            </a:r>
            <a:r>
              <a:rPr lang="en-US" sz="2400" b="1" dirty="0" err="1">
                <a:solidFill>
                  <a:srgbClr val="0066CC"/>
                </a:solidFill>
              </a:rPr>
              <a:t>deca</a:t>
            </a:r>
            <a:r>
              <a:rPr lang="en-US" sz="2400" b="1" dirty="0">
                <a:solidFill>
                  <a:srgbClr val="0066CC"/>
                </a:solidFill>
              </a:rPr>
              <a:t> pod </a:t>
            </a:r>
            <a:r>
              <a:rPr lang="en-US" sz="2400" b="1" dirty="0" err="1">
                <a:solidFill>
                  <a:srgbClr val="0066CC"/>
                </a:solidFill>
              </a:rPr>
              <a:t>rukovodstvom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vaspitača</a:t>
            </a:r>
            <a:r>
              <a:rPr lang="en-US" sz="2400" b="1" dirty="0">
                <a:solidFill>
                  <a:srgbClr val="0066CC"/>
                </a:solidFill>
              </a:rPr>
              <a:t>, </a:t>
            </a:r>
            <a:r>
              <a:rPr lang="en-US" sz="2400" b="1" dirty="0" err="1">
                <a:solidFill>
                  <a:srgbClr val="0066CC"/>
                </a:solidFill>
              </a:rPr>
              <a:t>shodno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svojim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sposobnostima</a:t>
            </a:r>
            <a:r>
              <a:rPr lang="en-US" sz="2400" b="1" dirty="0">
                <a:solidFill>
                  <a:srgbClr val="0066CC"/>
                </a:solidFill>
              </a:rPr>
              <a:t>, </a:t>
            </a:r>
            <a:r>
              <a:rPr lang="en-US" sz="2400" b="1" dirty="0" err="1">
                <a:solidFill>
                  <a:srgbClr val="0066CC"/>
                </a:solidFill>
              </a:rPr>
              <a:t>sama</a:t>
            </a:r>
            <a:r>
              <a:rPr lang="en-US" sz="2400" b="1" dirty="0">
                <a:solidFill>
                  <a:srgbClr val="0066CC"/>
                </a:solidFill>
              </a:rPr>
              <a:t>, </a:t>
            </a:r>
            <a:r>
              <a:rPr lang="en-US" sz="2400" b="1" dirty="0" err="1">
                <a:solidFill>
                  <a:srgbClr val="0066CC"/>
                </a:solidFill>
              </a:rPr>
              <a:t>sopstvenim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misaonim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aktivnostima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shvate</a:t>
            </a:r>
            <a:r>
              <a:rPr lang="en-US" sz="2400" b="1" dirty="0">
                <a:solidFill>
                  <a:srgbClr val="0066CC"/>
                </a:solidFill>
              </a:rPr>
              <a:t>, </a:t>
            </a:r>
            <a:r>
              <a:rPr lang="en-US" sz="2400" b="1" dirty="0" err="1">
                <a:solidFill>
                  <a:srgbClr val="0066CC"/>
                </a:solidFill>
              </a:rPr>
              <a:t>razumeju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usvoje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matematičke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sadržaje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koji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treba</a:t>
            </a:r>
            <a:r>
              <a:rPr lang="en-US" sz="2400" b="1" dirty="0">
                <a:solidFill>
                  <a:srgbClr val="0066CC"/>
                </a:solidFill>
              </a:rPr>
              <a:t> da </a:t>
            </a:r>
            <a:r>
              <a:rPr lang="en-US" sz="2400" b="1" dirty="0" err="1">
                <a:solidFill>
                  <a:srgbClr val="0066CC"/>
                </a:solidFill>
              </a:rPr>
              <a:t>postanu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njihova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trajna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svojina</a:t>
            </a:r>
            <a:r>
              <a:rPr lang="en-US" sz="2400" b="1" dirty="0">
                <a:solidFill>
                  <a:srgbClr val="0066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07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6324" y="2590800"/>
            <a:ext cx="7543800" cy="2133600"/>
          </a:xfrm>
        </p:spPr>
        <p:txBody>
          <a:bodyPr>
            <a:noAutofit/>
          </a:bodyPr>
          <a:lstStyle/>
          <a:p>
            <a:r>
              <a:rPr lang="en-US" b="1" dirty="0"/>
              <a:t>1. OBLICI VASPITNO-OBRAZOVNIH AKTIVNOSTI</a:t>
            </a:r>
          </a:p>
        </p:txBody>
      </p:sp>
    </p:spTree>
    <p:extLst>
      <p:ext uri="{BB962C8B-B14F-4D97-AF65-F5344CB8AC3E}">
        <p14:creationId xmlns:p14="http://schemas.microsoft.com/office/powerpoint/2010/main" val="625945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6511566" cy="64008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B0F0"/>
                </a:solidFill>
              </a:rPr>
              <a:t>Princip postupnosti i sistematičnosti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48" y="3232236"/>
            <a:ext cx="8799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Matematička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r>
              <a:rPr lang="en-US" sz="2000" dirty="0"/>
              <a:t> se </a:t>
            </a:r>
            <a:r>
              <a:rPr lang="en-US" sz="2000" dirty="0" err="1"/>
              <a:t>nadovezuju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obrazuju</a:t>
            </a:r>
            <a:r>
              <a:rPr lang="en-US" sz="2000" dirty="0"/>
              <a:t>  </a:t>
            </a:r>
            <a:r>
              <a:rPr lang="en-US" sz="2000" dirty="0" err="1"/>
              <a:t>sistematične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povezane</a:t>
            </a:r>
            <a:r>
              <a:rPr lang="en-US" sz="2000" dirty="0"/>
              <a:t> </a:t>
            </a:r>
            <a:r>
              <a:rPr lang="en-US" sz="2000" dirty="0" err="1"/>
              <a:t>celine</a:t>
            </a:r>
            <a:r>
              <a:rPr lang="sr-Latn-RS" sz="2000" dirty="0"/>
              <a:t>.</a:t>
            </a:r>
            <a:r>
              <a:rPr lang="en-US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Ne </a:t>
            </a:r>
            <a:r>
              <a:rPr lang="en-US" sz="2000" dirty="0" err="1"/>
              <a:t>prelaziti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usvajanje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</a:t>
            </a:r>
            <a:r>
              <a:rPr lang="en-US" sz="2000" dirty="0" err="1"/>
              <a:t>pojmova</a:t>
            </a:r>
            <a:r>
              <a:rPr lang="en-US" sz="2000" dirty="0"/>
              <a:t> </a:t>
            </a:r>
            <a:r>
              <a:rPr lang="en-US" sz="2000" dirty="0" err="1"/>
              <a:t>dok</a:t>
            </a:r>
            <a:r>
              <a:rPr lang="en-US" sz="2000" dirty="0"/>
              <a:t> se ne </a:t>
            </a:r>
            <a:r>
              <a:rPr lang="en-US" sz="2000" dirty="0" err="1"/>
              <a:t>ovlada</a:t>
            </a:r>
            <a:r>
              <a:rPr lang="en-US" sz="2000" dirty="0"/>
              <a:t> </a:t>
            </a:r>
            <a:r>
              <a:rPr lang="en-US" sz="2000" dirty="0" err="1"/>
              <a:t>prethodnim</a:t>
            </a:r>
            <a:r>
              <a:rPr lang="sr-Latn-RS" sz="2000" dirty="0"/>
              <a:t>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razvijanj</a:t>
            </a:r>
            <a:r>
              <a:rPr lang="sr-Latn-RS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matematičkih</a:t>
            </a:r>
            <a:r>
              <a:rPr lang="en-US" sz="2000" dirty="0"/>
              <a:t> </a:t>
            </a:r>
            <a:r>
              <a:rPr lang="en-US" sz="2000" dirty="0" err="1"/>
              <a:t>pojmova</a:t>
            </a:r>
            <a:r>
              <a:rPr lang="en-US" sz="2000" dirty="0"/>
              <a:t> </a:t>
            </a:r>
            <a:r>
              <a:rPr lang="en-US" sz="2000" dirty="0" err="1"/>
              <a:t>usmeriti</a:t>
            </a:r>
            <a:r>
              <a:rPr lang="sr-Latn-RS" sz="2000" dirty="0"/>
              <a:t> tako da: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483" y="2000964"/>
            <a:ext cx="8576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CC"/>
                </a:solidFill>
              </a:rPr>
              <a:t>Princip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postupnosti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sistematičnosti</a:t>
            </a:r>
            <a:r>
              <a:rPr lang="en-US" sz="2400" b="1" dirty="0">
                <a:solidFill>
                  <a:srgbClr val="0066CC"/>
                </a:solidFill>
              </a:rPr>
              <a:t>  </a:t>
            </a:r>
            <a:r>
              <a:rPr lang="en-US" sz="2400" b="1" dirty="0" err="1">
                <a:solidFill>
                  <a:srgbClr val="0066CC"/>
                </a:solidFill>
              </a:rPr>
              <a:t>podrazumeva</a:t>
            </a:r>
            <a:r>
              <a:rPr lang="en-US" sz="2400" b="1" dirty="0">
                <a:solidFill>
                  <a:srgbClr val="0066CC"/>
                </a:solidFill>
              </a:rPr>
              <a:t> da se </a:t>
            </a:r>
            <a:r>
              <a:rPr lang="en-US" sz="2400" b="1" dirty="0" err="1">
                <a:solidFill>
                  <a:srgbClr val="0066CC"/>
                </a:solidFill>
              </a:rPr>
              <a:t>matematička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znanja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stiču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postepeno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svako</a:t>
            </a:r>
            <a:r>
              <a:rPr lang="en-US" sz="2400" b="1" dirty="0">
                <a:solidFill>
                  <a:srgbClr val="0066CC"/>
                </a:solidFill>
              </a:rPr>
              <a:t> novo </a:t>
            </a:r>
            <a:r>
              <a:rPr lang="en-US" sz="2400" b="1" dirty="0" err="1">
                <a:solidFill>
                  <a:srgbClr val="0066CC"/>
                </a:solidFill>
              </a:rPr>
              <a:t>znanje</a:t>
            </a:r>
            <a:r>
              <a:rPr lang="en-US" sz="2400" b="1" dirty="0">
                <a:solidFill>
                  <a:srgbClr val="0066CC"/>
                </a:solidFill>
              </a:rPr>
              <a:t> mora se </a:t>
            </a:r>
            <a:r>
              <a:rPr lang="en-US" sz="2400" b="1" dirty="0" err="1">
                <a:solidFill>
                  <a:srgbClr val="0066CC"/>
                </a:solidFill>
              </a:rPr>
              <a:t>logički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nadovezati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na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odgovarajuća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prethodna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znanja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iskustva</a:t>
            </a:r>
            <a:r>
              <a:rPr lang="en-US" sz="2400" b="1" dirty="0">
                <a:solidFill>
                  <a:srgbClr val="0066CC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346504"/>
              </p:ext>
            </p:extLst>
          </p:nvPr>
        </p:nvGraphicFramePr>
        <p:xfrm>
          <a:off x="2057400" y="3962400"/>
          <a:ext cx="5257800" cy="101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4402139"/>
              </p:ext>
            </p:extLst>
          </p:nvPr>
        </p:nvGraphicFramePr>
        <p:xfrm>
          <a:off x="2057400" y="4470484"/>
          <a:ext cx="5257800" cy="101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5371978"/>
              </p:ext>
            </p:extLst>
          </p:nvPr>
        </p:nvGraphicFramePr>
        <p:xfrm>
          <a:off x="2057400" y="5009512"/>
          <a:ext cx="5257800" cy="101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65963420"/>
              </p:ext>
            </p:extLst>
          </p:nvPr>
        </p:nvGraphicFramePr>
        <p:xfrm>
          <a:off x="2057400" y="5465819"/>
          <a:ext cx="5257800" cy="101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83768862"/>
              </p:ext>
            </p:extLst>
          </p:nvPr>
        </p:nvGraphicFramePr>
        <p:xfrm>
          <a:off x="2057400" y="5973903"/>
          <a:ext cx="5257800" cy="101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6675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Graphic spid="2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6435366" cy="64008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B0F0"/>
                </a:solidFill>
              </a:rPr>
              <a:t>Princip postupnosti i sistematičnosti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86" y="2971800"/>
            <a:ext cx="8799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F</a:t>
            </a:r>
            <a:r>
              <a:rPr lang="en-US" sz="2000" dirty="0" err="1"/>
              <a:t>ormiranje</a:t>
            </a:r>
            <a:r>
              <a:rPr lang="en-US" sz="2000" dirty="0"/>
              <a:t> </a:t>
            </a:r>
            <a:r>
              <a:rPr lang="en-US" sz="2000" dirty="0" err="1"/>
              <a:t>pojma</a:t>
            </a:r>
            <a:r>
              <a:rPr lang="en-US" sz="2000" dirty="0"/>
              <a:t> </a:t>
            </a:r>
            <a:r>
              <a:rPr lang="en-US" sz="2000" dirty="0" err="1"/>
              <a:t>prirodnog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endParaRPr lang="sr-Latn-RS" sz="2000" dirty="0"/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err="1"/>
              <a:t>grupisanje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klasifikacija</a:t>
            </a:r>
            <a:r>
              <a:rPr lang="en-US" sz="2000" dirty="0"/>
              <a:t> </a:t>
            </a:r>
            <a:r>
              <a:rPr lang="en-US" sz="2000" dirty="0" err="1"/>
              <a:t>predmeta</a:t>
            </a:r>
            <a:r>
              <a:rPr lang="en-US" sz="2000" dirty="0"/>
              <a:t>;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err="1"/>
              <a:t>pojam</a:t>
            </a:r>
            <a:r>
              <a:rPr lang="en-US" sz="2000" dirty="0"/>
              <a:t> </a:t>
            </a:r>
            <a:r>
              <a:rPr lang="en-US" sz="2000" dirty="0" err="1"/>
              <a:t>skupa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upoređivanje</a:t>
            </a:r>
            <a:r>
              <a:rPr lang="en-US" sz="2000" dirty="0"/>
              <a:t> </a:t>
            </a:r>
            <a:r>
              <a:rPr lang="en-US" sz="2000" dirty="0" err="1"/>
              <a:t>skupova</a:t>
            </a:r>
            <a:r>
              <a:rPr lang="en-US" sz="2000" dirty="0"/>
              <a:t>;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err="1"/>
              <a:t>jednakobrojni</a:t>
            </a:r>
            <a:r>
              <a:rPr lang="en-US" sz="2000" dirty="0"/>
              <a:t> </a:t>
            </a:r>
            <a:r>
              <a:rPr lang="en-US" sz="2000" dirty="0" err="1"/>
              <a:t>skupovi</a:t>
            </a:r>
            <a:r>
              <a:rPr lang="en-US" sz="2000" dirty="0"/>
              <a:t>;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osobina</a:t>
            </a:r>
            <a:r>
              <a:rPr lang="en-US" sz="2000" dirty="0"/>
              <a:t> </a:t>
            </a:r>
            <a:r>
              <a:rPr lang="en-US" sz="2000" dirty="0" err="1"/>
              <a:t>svih</a:t>
            </a:r>
            <a:r>
              <a:rPr lang="en-US" sz="2000" dirty="0"/>
              <a:t> </a:t>
            </a:r>
            <a:r>
              <a:rPr lang="en-US" sz="2000" dirty="0" err="1"/>
              <a:t>jednakobrojnih</a:t>
            </a:r>
            <a:r>
              <a:rPr lang="en-US" sz="2000" dirty="0"/>
              <a:t> </a:t>
            </a:r>
            <a:r>
              <a:rPr lang="en-US" sz="2000" dirty="0" err="1"/>
              <a:t>skupova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Redosled</a:t>
            </a:r>
            <a:r>
              <a:rPr lang="en-US" sz="2000" dirty="0"/>
              <a:t> </a:t>
            </a:r>
            <a:r>
              <a:rPr lang="en-US" sz="2000" dirty="0" err="1"/>
              <a:t>usvajanja</a:t>
            </a:r>
            <a:r>
              <a:rPr lang="en-US" sz="2000" dirty="0"/>
              <a:t> </a:t>
            </a:r>
            <a:r>
              <a:rPr lang="en-US" sz="2000" dirty="0" err="1"/>
              <a:t>geometrijskih</a:t>
            </a:r>
            <a:r>
              <a:rPr lang="en-US" sz="2000" dirty="0"/>
              <a:t> </a:t>
            </a:r>
            <a:r>
              <a:rPr lang="en-US" sz="2000" dirty="0" err="1"/>
              <a:t>figura</a:t>
            </a:r>
            <a:endParaRPr lang="sr-Latn-R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94034" y="228600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/>
              <a:t>Primeri: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80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5978166" cy="9144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B0F0"/>
                </a:solidFill>
              </a:rPr>
              <a:t>Princip odmerenosti sadržaja prema uzrastu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84" y="3429000"/>
            <a:ext cx="8799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Globalno je određen planom i programom vaspitno-obrazovnog rada</a:t>
            </a:r>
            <a:r>
              <a:rPr lang="sr-Latn-RS" sz="2000" dirty="0"/>
              <a:t>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/>
              <a:t>U razvijanju matematičkih pojmova ide se do određenog nivoa u zavisnosti od uzrasnih i individualnih karakteristika, a zatim se nivo podiže sa uzrastom dece.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Previše</a:t>
            </a:r>
            <a:r>
              <a:rPr lang="en-US" sz="2000" dirty="0"/>
              <a:t> </a:t>
            </a:r>
            <a:r>
              <a:rPr lang="en-US" sz="2000" dirty="0" err="1"/>
              <a:t>teški</a:t>
            </a:r>
            <a:r>
              <a:rPr lang="en-US" sz="2000" dirty="0"/>
              <a:t> </a:t>
            </a:r>
            <a:r>
              <a:rPr lang="en-US" sz="2000" dirty="0" err="1"/>
              <a:t>zadaci</a:t>
            </a:r>
            <a:r>
              <a:rPr lang="en-US" sz="2000" dirty="0"/>
              <a:t> </a:t>
            </a:r>
            <a:r>
              <a:rPr lang="en-US" sz="2000" dirty="0" err="1"/>
              <a:t>vode</a:t>
            </a:r>
            <a:r>
              <a:rPr lang="en-US" sz="2000" dirty="0"/>
              <a:t> </a:t>
            </a:r>
            <a:r>
              <a:rPr lang="en-US" sz="2000" dirty="0" err="1"/>
              <a:t>gubljenju</a:t>
            </a:r>
            <a:r>
              <a:rPr lang="en-US" sz="2000" dirty="0"/>
              <a:t> </a:t>
            </a:r>
            <a:r>
              <a:rPr lang="en-US" sz="2000" dirty="0" err="1"/>
              <a:t>interesovanja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samopuzdanja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Previše</a:t>
            </a:r>
            <a:r>
              <a:rPr lang="en-US" sz="2000" dirty="0"/>
              <a:t> </a:t>
            </a:r>
            <a:r>
              <a:rPr lang="en-US" sz="2000" dirty="0" err="1"/>
              <a:t>laki</a:t>
            </a:r>
            <a:r>
              <a:rPr lang="en-US" sz="2000" dirty="0"/>
              <a:t> </a:t>
            </a:r>
            <a:r>
              <a:rPr lang="en-US" sz="2000" dirty="0" err="1"/>
              <a:t>takođe</a:t>
            </a:r>
            <a:r>
              <a:rPr lang="en-US" sz="2000" dirty="0"/>
              <a:t> </a:t>
            </a:r>
            <a:r>
              <a:rPr lang="en-US" sz="2000" dirty="0" err="1"/>
              <a:t>dovode</a:t>
            </a:r>
            <a:r>
              <a:rPr lang="en-US" sz="2000" dirty="0"/>
              <a:t> do </a:t>
            </a:r>
            <a:r>
              <a:rPr lang="en-US" sz="2000" dirty="0" err="1"/>
              <a:t>nezainteresovanosti</a:t>
            </a:r>
            <a:r>
              <a:rPr lang="en-US" sz="2000" dirty="0"/>
              <a:t>, </a:t>
            </a:r>
            <a:r>
              <a:rPr lang="en-US" sz="2000" dirty="0" err="1"/>
              <a:t>nisu</a:t>
            </a:r>
            <a:r>
              <a:rPr lang="en-US" sz="2000" dirty="0"/>
              <a:t> </a:t>
            </a:r>
            <a:r>
              <a:rPr lang="en-US" sz="2000" dirty="0" err="1"/>
              <a:t>podsticajni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nemaju</a:t>
            </a:r>
            <a:r>
              <a:rPr lang="en-US" sz="2000" dirty="0"/>
              <a:t> </a:t>
            </a:r>
            <a:r>
              <a:rPr lang="en-US" sz="2000" dirty="0" err="1"/>
              <a:t>razvojni</a:t>
            </a:r>
            <a:r>
              <a:rPr lang="en-US" sz="2000" dirty="0"/>
              <a:t> </a:t>
            </a:r>
            <a:r>
              <a:rPr lang="en-US" sz="2000" dirty="0" err="1"/>
              <a:t>značaj</a:t>
            </a:r>
            <a:r>
              <a:rPr lang="sr-Latn-RS" sz="2000" dirty="0"/>
              <a:t>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U </a:t>
            </a:r>
            <a:r>
              <a:rPr lang="en-US" sz="2000" dirty="0" err="1"/>
              <a:t>značajnoj</a:t>
            </a:r>
            <a:r>
              <a:rPr lang="en-US" sz="2000" dirty="0"/>
              <a:t> </a:t>
            </a:r>
            <a:r>
              <a:rPr lang="sr-Latn-RS" sz="2000" dirty="0"/>
              <a:t>je </a:t>
            </a:r>
            <a:r>
              <a:rPr lang="en-US" sz="2000" dirty="0" err="1"/>
              <a:t>korelaciji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principom</a:t>
            </a:r>
            <a:r>
              <a:rPr lang="en-US" sz="2000" dirty="0"/>
              <a:t> </a:t>
            </a:r>
            <a:r>
              <a:rPr lang="en-US" sz="2000" dirty="0" err="1"/>
              <a:t>postupnosti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 </a:t>
            </a:r>
            <a:r>
              <a:rPr lang="en-US" sz="2000" dirty="0" err="1"/>
              <a:t>individualnosti</a:t>
            </a:r>
            <a:r>
              <a:rPr lang="sr-Latn-RS" sz="2000" dirty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0484" y="2252588"/>
            <a:ext cx="903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CC"/>
                </a:solidFill>
              </a:rPr>
              <a:t>Princip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sr-Latn-RS" sz="2400" b="1" dirty="0">
                <a:solidFill>
                  <a:srgbClr val="0066CC"/>
                </a:solidFill>
              </a:rPr>
              <a:t>odmerenosti zahteva </a:t>
            </a:r>
            <a:r>
              <a:rPr lang="en-US" sz="2400" b="1" dirty="0">
                <a:solidFill>
                  <a:srgbClr val="0066CC"/>
                </a:solidFill>
              </a:rPr>
              <a:t>da se </a:t>
            </a:r>
            <a:r>
              <a:rPr lang="sr-Latn-RS" sz="2400" b="1" dirty="0">
                <a:solidFill>
                  <a:srgbClr val="0066CC"/>
                </a:solidFill>
              </a:rPr>
              <a:t>planiranje i realizacij</a:t>
            </a:r>
            <a:r>
              <a:rPr lang="en-US" sz="2400" b="1" dirty="0">
                <a:solidFill>
                  <a:srgbClr val="0066CC"/>
                </a:solidFill>
              </a:rPr>
              <a:t>a</a:t>
            </a:r>
            <a:r>
              <a:rPr lang="sr-Latn-RS" sz="2400" b="1" dirty="0">
                <a:solidFill>
                  <a:srgbClr val="0066CC"/>
                </a:solidFill>
              </a:rPr>
              <a:t> vaspitno-obrazovnih aktivnosti vrši u skladu sa dečijim uzrastom.</a:t>
            </a:r>
            <a:endParaRPr lang="en-US" sz="2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6740166" cy="64008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B0F0"/>
                </a:solidFill>
              </a:rPr>
              <a:t>Princip korelacije programskih sadržaja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34" y="3962400"/>
            <a:ext cx="87998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Korelacija sadržaja u samoj matematici. </a:t>
            </a:r>
          </a:p>
          <a:p>
            <a:pPr lvl="1"/>
            <a:r>
              <a:rPr lang="pl-PL" sz="2000" dirty="0"/>
              <a:t>Npr. pojam skupa – pojam broja.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Korelacija sa ostalim sadržajima  u okviru VOR-a. </a:t>
            </a:r>
          </a:p>
          <a:p>
            <a:pPr lvl="1"/>
            <a:r>
              <a:rPr lang="pl-PL" sz="2000" dirty="0"/>
              <a:t>Npr. zanimljiva i maštovita priča ili pesma, učenje u prirodi, neka fizička aktivnost, pevanje praćeno muzičkim instrumentom ili igrom.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9621" y="2362200"/>
            <a:ext cx="8728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CC"/>
                </a:solidFill>
              </a:rPr>
              <a:t>Princip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korelacije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programskih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sadržaja</a:t>
            </a:r>
            <a:r>
              <a:rPr lang="sr-Latn-RS" sz="2400" b="1" dirty="0">
                <a:solidFill>
                  <a:srgbClr val="0066CC"/>
                </a:solidFill>
              </a:rPr>
              <a:t> zahteva da se matematičko znanje izgrađuje povezivanjem matematičkih pojmova u jedan neprotivurečan, jedinstven logički sistem.</a:t>
            </a:r>
            <a:endParaRPr lang="en-US" sz="2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5410200" cy="64008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Princip trajnosti znanja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77" y="5334000"/>
            <a:ext cx="8799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/>
              <a:t>Aktivno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svesno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sr-Latn-RS" dirty="0"/>
              <a:t>.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en-US" dirty="0" err="1"/>
              <a:t>većeg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misaonih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sr-Latn-RS" dirty="0"/>
              <a:t>.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starog</a:t>
            </a:r>
            <a:r>
              <a:rPr lang="sr-Latn-RS" dirty="0"/>
              <a:t>.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dirty="0"/>
              <a:t>Razmatranje i</a:t>
            </a:r>
            <a:r>
              <a:rPr lang="en-US" dirty="0" err="1"/>
              <a:t>stih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aspekata</a:t>
            </a:r>
            <a:r>
              <a:rPr lang="sr-Latn-R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485" y="2252588"/>
            <a:ext cx="88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CC"/>
                </a:solidFill>
              </a:rPr>
              <a:t>Princip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trajnosti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znanja</a:t>
            </a:r>
            <a:r>
              <a:rPr lang="sr-Latn-RS" sz="2400" b="1" dirty="0">
                <a:solidFill>
                  <a:srgbClr val="0066CC"/>
                </a:solidFill>
              </a:rPr>
              <a:t> nalaže takve postupke i organizaciju aktivnosti da kod  dece usvojeni pojmovi ostaju trajno  u njihovoj memoriji radi daljeg povezivanja sa novim sadržajima.</a:t>
            </a:r>
            <a:endParaRPr lang="en-US" sz="2400" b="1" dirty="0">
              <a:solidFill>
                <a:srgbClr val="0066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483" y="3502394"/>
            <a:ext cx="87998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Bitan</a:t>
            </a:r>
            <a:r>
              <a:rPr lang="en-US" sz="2000" dirty="0"/>
              <a:t> </a:t>
            </a:r>
            <a:r>
              <a:rPr lang="en-US" sz="2000" dirty="0" err="1"/>
              <a:t>uslov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trajnost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r>
              <a:rPr lang="en-US" sz="2000" dirty="0"/>
              <a:t> je da se </a:t>
            </a:r>
            <a:r>
              <a:rPr lang="en-US" sz="2000" dirty="0" err="1"/>
              <a:t>formirani</a:t>
            </a:r>
            <a:r>
              <a:rPr lang="en-US" sz="2000" dirty="0"/>
              <a:t> </a:t>
            </a:r>
            <a:r>
              <a:rPr lang="en-US" sz="2000" dirty="0" err="1"/>
              <a:t>pojmovi</a:t>
            </a:r>
            <a:r>
              <a:rPr lang="en-US" sz="2000" dirty="0"/>
              <a:t> </a:t>
            </a:r>
            <a:r>
              <a:rPr lang="en-US" sz="2000" dirty="0" err="1"/>
              <a:t>međusobno</a:t>
            </a:r>
            <a:r>
              <a:rPr lang="en-US" sz="2000" dirty="0"/>
              <a:t> </a:t>
            </a:r>
            <a:r>
              <a:rPr lang="en-US" sz="2000" dirty="0" err="1"/>
              <a:t>povezuju</a:t>
            </a:r>
            <a:r>
              <a:rPr lang="en-US" sz="2000" dirty="0"/>
              <a:t>, </a:t>
            </a:r>
            <a:r>
              <a:rPr lang="en-US" sz="2000" dirty="0" err="1"/>
              <a:t>sistematizuju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se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ponavljaju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"</a:t>
            </a:r>
            <a:r>
              <a:rPr lang="en-US" sz="2000" dirty="0" err="1"/>
              <a:t>koriste</a:t>
            </a:r>
            <a:r>
              <a:rPr lang="en-US" sz="2000" dirty="0"/>
              <a:t>".</a:t>
            </a:r>
            <a:endParaRPr lang="sr-Latn-RS" sz="2000" dirty="0"/>
          </a:p>
          <a:p>
            <a:endParaRPr lang="sr-Latn-RS" sz="2000" dirty="0"/>
          </a:p>
          <a:p>
            <a:pPr algn="just"/>
            <a:r>
              <a:rPr lang="en-US" sz="2000" dirty="0"/>
              <a:t>U </a:t>
            </a:r>
            <a:r>
              <a:rPr lang="en-US" sz="2000" dirty="0" err="1"/>
              <a:t>svakom</a:t>
            </a:r>
            <a:r>
              <a:rPr lang="en-US" sz="2000" dirty="0"/>
              <a:t> </a:t>
            </a:r>
            <a:r>
              <a:rPr lang="en-US" sz="2000" dirty="0" err="1"/>
              <a:t>ponavljanju</a:t>
            </a:r>
            <a:r>
              <a:rPr lang="en-US" sz="2000" dirty="0"/>
              <a:t> </a:t>
            </a:r>
            <a:r>
              <a:rPr lang="en-US" sz="2000" dirty="0" err="1"/>
              <a:t>teme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produbljivati</a:t>
            </a:r>
            <a:r>
              <a:rPr lang="en-US" sz="2000" dirty="0"/>
              <a:t> </a:t>
            </a:r>
            <a:r>
              <a:rPr lang="en-US" sz="2000" dirty="0" err="1"/>
              <a:t>stečena</a:t>
            </a:r>
            <a:r>
              <a:rPr lang="en-US" sz="2000" dirty="0"/>
              <a:t> </a:t>
            </a:r>
            <a:r>
              <a:rPr lang="en-US" sz="2000" dirty="0" err="1"/>
              <a:t>znanja</a:t>
            </a:r>
            <a:r>
              <a:rPr lang="en-US" sz="2000" dirty="0"/>
              <a:t>, </a:t>
            </a:r>
            <a:r>
              <a:rPr lang="en-US" sz="2000" dirty="0" err="1"/>
              <a:t>otkrivati</a:t>
            </a:r>
            <a:r>
              <a:rPr lang="en-US" sz="2000" dirty="0"/>
              <a:t> </a:t>
            </a:r>
            <a:r>
              <a:rPr lang="en-US" sz="2000" dirty="0" err="1"/>
              <a:t>nove</a:t>
            </a:r>
            <a:r>
              <a:rPr lang="en-US" sz="2000" dirty="0"/>
              <a:t> </a:t>
            </a:r>
            <a:r>
              <a:rPr lang="en-US" sz="2000" dirty="0" err="1"/>
              <a:t>odnose</a:t>
            </a:r>
            <a:r>
              <a:rPr lang="en-US" sz="2000" dirty="0"/>
              <a:t>, </a:t>
            </a:r>
            <a:r>
              <a:rPr lang="en-US" sz="2000" dirty="0" err="1"/>
              <a:t>sličnosti</a:t>
            </a:r>
            <a:r>
              <a:rPr lang="en-US" sz="2000" dirty="0"/>
              <a:t>, </a:t>
            </a:r>
            <a:r>
              <a:rPr lang="en-US" sz="2000" dirty="0" err="1"/>
              <a:t>razlike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vršiti</a:t>
            </a:r>
            <a:r>
              <a:rPr lang="en-US" sz="2000" dirty="0"/>
              <a:t> </a:t>
            </a:r>
            <a:r>
              <a:rPr lang="en-US" sz="2000" dirty="0" err="1"/>
              <a:t>primenu</a:t>
            </a:r>
            <a:r>
              <a:rPr lang="en-US" sz="2000" dirty="0"/>
              <a:t> </a:t>
            </a:r>
            <a:r>
              <a:rPr lang="en-US" sz="2000" dirty="0" err="1"/>
              <a:t>pojmova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se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toj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</a:t>
            </a:r>
            <a:r>
              <a:rPr lang="en-US" sz="2000" dirty="0" err="1"/>
              <a:t>razvijaju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71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34" y="838200"/>
            <a:ext cx="5410200" cy="64008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Princip zabave i zadovoljstva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84" y="3886200"/>
            <a:ext cx="879984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/>
              <a:t>Učenje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igru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/>
              <a:t>Matematičko</a:t>
            </a:r>
            <a:r>
              <a:rPr lang="en-US" sz="2000" dirty="0"/>
              <a:t> </a:t>
            </a:r>
            <a:r>
              <a:rPr lang="en-US" sz="2000" dirty="0" err="1"/>
              <a:t>didaktičke</a:t>
            </a:r>
            <a:r>
              <a:rPr lang="en-US" sz="2000" dirty="0"/>
              <a:t> </a:t>
            </a:r>
            <a:r>
              <a:rPr lang="en-US" sz="2000" dirty="0" err="1"/>
              <a:t>igre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/>
              <a:t>Dobrovoljnost</a:t>
            </a:r>
            <a:r>
              <a:rPr lang="en-US" sz="2000" dirty="0"/>
              <a:t>, </a:t>
            </a:r>
            <a:r>
              <a:rPr lang="en-US" sz="2000" dirty="0" err="1"/>
              <a:t>radoznalost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/>
              <a:t>Izbegavati</a:t>
            </a:r>
            <a:r>
              <a:rPr lang="en-US" sz="2000" dirty="0"/>
              <a:t> </a:t>
            </a:r>
            <a:r>
              <a:rPr lang="en-US" sz="2000" dirty="0" err="1"/>
              <a:t>primere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izazivaju</a:t>
            </a:r>
            <a:r>
              <a:rPr lang="en-US" sz="2000" dirty="0"/>
              <a:t> </a:t>
            </a:r>
            <a:r>
              <a:rPr lang="en-US" sz="2000" dirty="0" err="1"/>
              <a:t>negativne</a:t>
            </a:r>
            <a:r>
              <a:rPr lang="en-US" sz="2000" dirty="0"/>
              <a:t> </a:t>
            </a:r>
            <a:r>
              <a:rPr lang="en-US" sz="2000" dirty="0" err="1"/>
              <a:t>emocije</a:t>
            </a:r>
            <a:r>
              <a:rPr lang="en-US" sz="2000" dirty="0"/>
              <a:t>.</a:t>
            </a:r>
            <a:endParaRPr lang="sr-Latn-RS" sz="2000" dirty="0"/>
          </a:p>
          <a:p>
            <a:pPr lvl="1">
              <a:spcAft>
                <a:spcPts val="1200"/>
              </a:spcAft>
            </a:pPr>
            <a:r>
              <a:rPr lang="en-US" sz="2000" dirty="0" err="1"/>
              <a:t>Loš</a:t>
            </a:r>
            <a:r>
              <a:rPr lang="en-US" sz="2000" dirty="0"/>
              <a:t> primer: mama je </a:t>
            </a:r>
            <a:r>
              <a:rPr lang="en-US" sz="2000" dirty="0" err="1"/>
              <a:t>pojela</a:t>
            </a:r>
            <a:r>
              <a:rPr lang="en-US" sz="2000" dirty="0"/>
              <a:t> 4 </a:t>
            </a:r>
            <a:r>
              <a:rPr lang="en-US" sz="2000" dirty="0" err="1"/>
              <a:t>kolača</a:t>
            </a:r>
            <a:r>
              <a:rPr lang="en-US" sz="2000" dirty="0"/>
              <a:t>, a </a:t>
            </a:r>
            <a:r>
              <a:rPr lang="en-US" sz="2000" dirty="0" err="1"/>
              <a:t>dete</a:t>
            </a:r>
            <a:r>
              <a:rPr lang="en-US" sz="2000" dirty="0"/>
              <a:t> 2.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/>
              <a:t>Takmičarski</a:t>
            </a:r>
            <a:r>
              <a:rPr lang="en-US" sz="2000" dirty="0"/>
              <a:t> duh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217" y="1918775"/>
            <a:ext cx="9045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CC"/>
                </a:solidFill>
              </a:rPr>
              <a:t>Princip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zabave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i</a:t>
            </a:r>
            <a:r>
              <a:rPr lang="en-US" sz="2400" b="1" dirty="0">
                <a:solidFill>
                  <a:srgbClr val="0066CC"/>
                </a:solidFill>
              </a:rPr>
              <a:t> </a:t>
            </a:r>
            <a:r>
              <a:rPr lang="en-US" sz="2400" b="1" dirty="0" err="1">
                <a:solidFill>
                  <a:srgbClr val="0066CC"/>
                </a:solidFill>
              </a:rPr>
              <a:t>zadovoljstva</a:t>
            </a:r>
            <a:r>
              <a:rPr lang="sr-Latn-RS" sz="2400" b="1" dirty="0">
                <a:solidFill>
                  <a:srgbClr val="0066CC"/>
                </a:solidFill>
              </a:rPr>
              <a:t> podrazumeva struktuiranje, organizaciju i realizaciju matematičkih aktivnosti tako da one budu zanimljive i zabavne za decu, da izazivaju radoznalost i želju za saznanjem, da budu dobrovoljne i da im pruže zadovoljstvo i mogućnost slobodnog izražavanja emocija.</a:t>
            </a:r>
            <a:endParaRPr lang="en-US" sz="2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70401"/>
            <a:ext cx="6629400" cy="64008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Vaspitno-obra</a:t>
            </a:r>
            <a:r>
              <a:rPr lang="sr-Latn-RS" dirty="0">
                <a:solidFill>
                  <a:srgbClr val="FFC000"/>
                </a:solidFill>
              </a:rPr>
              <a:t>zovne aktivnosti u vrtiću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4196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en-US" alt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641283-FF17-4994-9DAB-6EC05B338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721891"/>
              </p:ext>
            </p:extLst>
          </p:nvPr>
        </p:nvGraphicFramePr>
        <p:xfrm>
          <a:off x="-2743200" y="1998501"/>
          <a:ext cx="11430000" cy="484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0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AED8FF-467E-4378-A2C5-1575E70FC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8AED8FF-467E-4378-A2C5-1575E70FC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8AED8FF-467E-4378-A2C5-1575E70FC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3EF53-2D72-4200-B280-06FE1ABD6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F573EF53-2D72-4200-B280-06FE1ABD6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F573EF53-2D72-4200-B280-06FE1ABD6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D1ACB-C8F3-4261-BBEE-00F0487D0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DBD1ACB-C8F3-4261-BBEE-00F0487D0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DDBD1ACB-C8F3-4261-BBEE-00F0487D0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4205F1-B0A9-4D81-B7FB-3A61308CE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74205F1-B0A9-4D81-B7FB-3A61308CE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74205F1-B0A9-4D81-B7FB-3A61308CE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0EB77C-AADA-49EB-B6ED-25A581CD0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D0EB77C-AADA-49EB-B6ED-25A581CD0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D0EB77C-AADA-49EB-B6ED-25A581CD0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D03A59-5313-4298-BD73-F55C9CE27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2D03A59-5313-4298-BD73-F55C9CE27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2D03A59-5313-4298-BD73-F55C9CE27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6BF8E2-64D7-454D-94E1-8033B8E8F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66BF8E2-64D7-454D-94E1-8033B8E8F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F66BF8E2-64D7-454D-94E1-8033B8E8F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682BF6-A8DC-4D47-BD8C-EEF18FC1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A682BF6-A8DC-4D47-BD8C-EEF18FC1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A682BF6-A8DC-4D47-BD8C-EEF18FC1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816AAB-CD5A-4E28-9431-96F69DF07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94816AAB-CD5A-4E28-9431-96F69DF07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94816AAB-CD5A-4E28-9431-96F69DF07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70401"/>
            <a:ext cx="6629400" cy="640080"/>
          </a:xfrm>
        </p:spPr>
        <p:txBody>
          <a:bodyPr>
            <a:normAutofit fontScale="90000"/>
          </a:bodyPr>
          <a:lstStyle/>
          <a:p>
            <a:r>
              <a:rPr lang="sr-Latn-RS" dirty="0">
                <a:solidFill>
                  <a:srgbClr val="FFC000"/>
                </a:solidFill>
              </a:rPr>
              <a:t>Oblici v</a:t>
            </a:r>
            <a:r>
              <a:rPr lang="en-US" dirty="0" err="1">
                <a:solidFill>
                  <a:srgbClr val="FFC000"/>
                </a:solidFill>
              </a:rPr>
              <a:t>aspitno-obra</a:t>
            </a:r>
            <a:r>
              <a:rPr lang="sr-Latn-RS" dirty="0">
                <a:solidFill>
                  <a:srgbClr val="FFC000"/>
                </a:solidFill>
              </a:rPr>
              <a:t>zovnih aktivnosti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148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4876800"/>
            <a:ext cx="5361039" cy="2128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  <a:defRPr/>
            </a:pPr>
            <a:r>
              <a:rPr lang="sr-Latn-RS" dirty="0"/>
              <a:t>Izbor a</a:t>
            </a:r>
            <a:r>
              <a:rPr lang="en-US" dirty="0" err="1"/>
              <a:t>ktivnost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koj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</a:t>
            </a:r>
            <a:r>
              <a:rPr lang="sr-Latn-RS" dirty="0"/>
              <a:t>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cilja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,</a:t>
            </a:r>
            <a:endParaRPr lang="sr-Latn-RS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sadržaja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upoznati</a:t>
            </a:r>
            <a:r>
              <a:rPr lang="en-US" dirty="0"/>
              <a:t> </a:t>
            </a:r>
            <a:r>
              <a:rPr lang="sr-Latn-RS" dirty="0"/>
              <a:t>i </a:t>
            </a:r>
            <a:r>
              <a:rPr lang="en-US" dirty="0" err="1"/>
              <a:t>usvojiti</a:t>
            </a:r>
            <a:r>
              <a:rPr lang="en-US" dirty="0"/>
              <a:t>,</a:t>
            </a:r>
            <a:endParaRPr lang="sr-Latn-RS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didaktičkih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raspolaže</a:t>
            </a:r>
            <a:r>
              <a:rPr lang="sr-Latn-RS" dirty="0"/>
              <a:t>,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prostora</a:t>
            </a:r>
            <a:r>
              <a:rPr lang="en-US" dirty="0"/>
              <a:t> u </a:t>
            </a:r>
            <a:r>
              <a:rPr lang="en-US" dirty="0" err="1"/>
              <a:t>kome</a:t>
            </a:r>
            <a:r>
              <a:rPr lang="en-US" dirty="0"/>
              <a:t> se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realizuje</a:t>
            </a:r>
            <a:r>
              <a:rPr lang="en-US" dirty="0"/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76311389"/>
              </p:ext>
            </p:extLst>
          </p:nvPr>
        </p:nvGraphicFramePr>
        <p:xfrm>
          <a:off x="114300" y="2453149"/>
          <a:ext cx="8915400" cy="2042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5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70401"/>
            <a:ext cx="66294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C000"/>
                </a:solidFill>
              </a:rPr>
              <a:t>Slobodne aktivnosti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148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137" y="2057401"/>
            <a:ext cx="89916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sr-Latn-RS" dirty="0"/>
              <a:t>Veliki stepen slobode, samostalnosti i individualnog</a:t>
            </a:r>
            <a:r>
              <a:rPr lang="en-US" dirty="0"/>
              <a:t> </a:t>
            </a:r>
            <a:r>
              <a:rPr lang="sr-Latn-RS" dirty="0"/>
              <a:t>pristupa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sr-Latn-RS" dirty="0"/>
              <a:t>deteta </a:t>
            </a:r>
            <a:r>
              <a:rPr lang="en-US" dirty="0" err="1"/>
              <a:t>igri</a:t>
            </a:r>
            <a:r>
              <a:rPr lang="en-US" dirty="0"/>
              <a:t>, </a:t>
            </a:r>
            <a:r>
              <a:rPr lang="en-US" dirty="0" err="1"/>
              <a:t>istra</a:t>
            </a:r>
            <a:r>
              <a:rPr lang="sr-Latn-RS" dirty="0"/>
              <a:t>ž</a:t>
            </a:r>
            <a:r>
              <a:rPr lang="en-US" dirty="0" err="1"/>
              <a:t>ivanju</a:t>
            </a:r>
            <a:r>
              <a:rPr lang="en-US" dirty="0"/>
              <a:t>, </a:t>
            </a:r>
            <a:r>
              <a:rPr lang="en-US" dirty="0" err="1"/>
              <a:t>otkrivanju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sticanju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.</a:t>
            </a:r>
            <a:endParaRPr lang="sr-Latn-RS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sr-Latn-RS" altLang="en-US" dirty="0"/>
              <a:t>Z</a:t>
            </a:r>
            <a:r>
              <a:rPr lang="en-US" altLang="en-US" dirty="0"/>
              <a:t>a </a:t>
            </a:r>
            <a:r>
              <a:rPr lang="en-US" altLang="en-US" dirty="0" err="1"/>
              <a:t>koju</a:t>
            </a:r>
            <a:r>
              <a:rPr lang="en-US" altLang="en-US" dirty="0"/>
              <a:t> </a:t>
            </a:r>
            <a:r>
              <a:rPr lang="en-US" altLang="en-US" dirty="0" err="1"/>
              <a:t>slobodnu</a:t>
            </a:r>
            <a:r>
              <a:rPr lang="en-US" altLang="en-US" dirty="0"/>
              <a:t> </a:t>
            </a:r>
            <a:r>
              <a:rPr lang="en-US" altLang="en-US" dirty="0" err="1"/>
              <a:t>aktivnost</a:t>
            </a:r>
            <a:r>
              <a:rPr lang="en-US" altLang="en-US" dirty="0"/>
              <a:t> </a:t>
            </a:r>
            <a:r>
              <a:rPr lang="sr-Latn-RS" altLang="en-US" dirty="0"/>
              <a:t>ć</a:t>
            </a:r>
            <a:r>
              <a:rPr lang="en-US" altLang="en-US" dirty="0"/>
              <a:t>e </a:t>
            </a:r>
            <a:r>
              <a:rPr lang="sr-Latn-RS" altLang="en-US" dirty="0"/>
              <a:t>se </a:t>
            </a:r>
            <a:r>
              <a:rPr lang="en-US" altLang="en-US" dirty="0" err="1"/>
              <a:t>dete</a:t>
            </a:r>
            <a:r>
              <a:rPr lang="sr-Latn-RS" altLang="en-US" dirty="0"/>
              <a:t> </a:t>
            </a:r>
            <a:r>
              <a:rPr lang="en-US" altLang="en-US" dirty="0" err="1"/>
              <a:t>opredeli</a:t>
            </a:r>
            <a:r>
              <a:rPr lang="sr-Latn-RS" altLang="en-US" dirty="0"/>
              <a:t>ti</a:t>
            </a:r>
            <a:r>
              <a:rPr lang="en-US" altLang="en-US" dirty="0"/>
              <a:t> </a:t>
            </a:r>
            <a:r>
              <a:rPr lang="en-US" altLang="en-US" dirty="0" err="1"/>
              <a:t>zavisi</a:t>
            </a:r>
            <a:r>
              <a:rPr lang="en-US" altLang="en-US" dirty="0"/>
              <a:t> od </a:t>
            </a:r>
            <a:r>
              <a:rPr lang="en-US" altLang="en-US" dirty="0" err="1"/>
              <a:t>njegovog</a:t>
            </a:r>
            <a:r>
              <a:rPr lang="en-US" altLang="en-US" dirty="0"/>
              <a:t> </a:t>
            </a:r>
            <a:r>
              <a:rPr lang="en-US" altLang="en-US" dirty="0" err="1"/>
              <a:t>interesovanja</a:t>
            </a:r>
            <a:r>
              <a:rPr lang="en-US" altLang="en-US" dirty="0"/>
              <a:t>, </a:t>
            </a:r>
            <a:r>
              <a:rPr lang="en-US" altLang="en-US" dirty="0" err="1"/>
              <a:t>potreba</a:t>
            </a:r>
            <a:r>
              <a:rPr lang="en-US" altLang="en-US" dirty="0"/>
              <a:t>,</a:t>
            </a:r>
            <a:r>
              <a:rPr lang="sr-Latn-RS" altLang="en-US" dirty="0"/>
              <a:t> </a:t>
            </a:r>
            <a:r>
              <a:rPr lang="en-US" altLang="en-US" dirty="0" err="1"/>
              <a:t>motiva</a:t>
            </a:r>
            <a:r>
              <a:rPr lang="sr-Latn-RS" altLang="en-US" dirty="0"/>
              <a:t>, </a:t>
            </a:r>
            <a:r>
              <a:rPr lang="en-US" altLang="en-US" dirty="0"/>
              <a:t>do</a:t>
            </a:r>
            <a:r>
              <a:rPr lang="sr-Latn-RS" altLang="en-US" dirty="0"/>
              <a:t>ž</a:t>
            </a:r>
            <a:r>
              <a:rPr lang="en-US" altLang="en-US" dirty="0" err="1"/>
              <a:t>ivljaja</a:t>
            </a:r>
            <a:r>
              <a:rPr lang="en-US" altLang="en-US" dirty="0"/>
              <a:t>.</a:t>
            </a:r>
            <a:r>
              <a:rPr lang="sr-Latn-RS" altLang="en-US" dirty="0"/>
              <a:t>..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sr-Latn-RS" dirty="0"/>
              <a:t>M</a:t>
            </a:r>
            <a:r>
              <a:rPr lang="en-US" dirty="0" err="1"/>
              <a:t>ogu</a:t>
            </a:r>
            <a:r>
              <a:rPr lang="en-US" dirty="0"/>
              <a:t> da se </a:t>
            </a:r>
            <a:r>
              <a:rPr lang="en-US" dirty="0" err="1"/>
              <a:t>organizuju</a:t>
            </a:r>
            <a:r>
              <a:rPr lang="en-US" dirty="0"/>
              <a:t>: </a:t>
            </a:r>
            <a:r>
              <a:rPr lang="sr-Latn-RS" dirty="0"/>
              <a:t>u vrtiću,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izletu</a:t>
            </a:r>
            <a:r>
              <a:rPr lang="en-US" dirty="0"/>
              <a:t>, u </a:t>
            </a:r>
            <a:r>
              <a:rPr lang="sr-Latn-RS" dirty="0"/>
              <a:t>š</a:t>
            </a:r>
            <a:r>
              <a:rPr lang="en-US" dirty="0" err="1"/>
              <a:t>etnji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ulici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/>
              <a:t>u </a:t>
            </a:r>
            <a:r>
              <a:rPr lang="en-US" dirty="0" err="1"/>
              <a:t>parku</a:t>
            </a:r>
            <a:r>
              <a:rPr lang="en-US" dirty="0"/>
              <a:t> 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pogodnim</a:t>
            </a:r>
            <a:r>
              <a:rPr lang="en-US" dirty="0"/>
              <a:t> </a:t>
            </a:r>
            <a:r>
              <a:rPr lang="en-US" dirty="0" err="1"/>
              <a:t>mestima</a:t>
            </a:r>
            <a:r>
              <a:rPr lang="en-US" dirty="0"/>
              <a:t>.</a:t>
            </a:r>
            <a:endParaRPr lang="sr-Latn-RS" dirty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sr-Latn-RS" altLang="en-US" dirty="0"/>
              <a:t>Uloga vaspitača u slobodnim aktivnostima je: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sr-Latn-RS" sz="1800" dirty="0"/>
              <a:t>da </a:t>
            </a:r>
            <a:r>
              <a:rPr lang="en-US" sz="1800" dirty="0" err="1"/>
              <a:t>upozna</a:t>
            </a:r>
            <a:r>
              <a:rPr lang="en-US" sz="1800" dirty="0"/>
              <a:t> </a:t>
            </a:r>
            <a:r>
              <a:rPr lang="en-US" sz="1800" dirty="0" err="1"/>
              <a:t>individualne</a:t>
            </a:r>
            <a:r>
              <a:rPr lang="en-US" sz="1800" dirty="0"/>
              <a:t> </a:t>
            </a:r>
            <a:r>
              <a:rPr lang="en-US" sz="1800" dirty="0" err="1"/>
              <a:t>sklonosti</a:t>
            </a:r>
            <a:r>
              <a:rPr lang="en-US" sz="1800" dirty="0"/>
              <a:t> </a:t>
            </a:r>
            <a:r>
              <a:rPr lang="en-US" sz="1800" dirty="0" err="1"/>
              <a:t>dece</a:t>
            </a:r>
            <a:r>
              <a:rPr lang="sr-Latn-RS" sz="1800" dirty="0"/>
              <a:t>, </a:t>
            </a:r>
            <a:r>
              <a:rPr lang="en-US" sz="1800" dirty="0" err="1"/>
              <a:t>njihove</a:t>
            </a:r>
            <a:r>
              <a:rPr lang="en-US" sz="1800" dirty="0"/>
              <a:t> </a:t>
            </a:r>
            <a:r>
              <a:rPr lang="en-US" sz="1800" dirty="0" err="1"/>
              <a:t>želje</a:t>
            </a:r>
            <a:r>
              <a:rPr lang="en-US" sz="1800" dirty="0"/>
              <a:t> </a:t>
            </a:r>
            <a:r>
              <a:rPr lang="en-US" sz="1800" dirty="0" err="1"/>
              <a:t>interesovanja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motive</a:t>
            </a:r>
            <a:r>
              <a:rPr lang="sr-Latn-RS" sz="1800" dirty="0"/>
              <a:t>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sr-Latn-RS" sz="1800" dirty="0"/>
              <a:t>da </a:t>
            </a:r>
            <a:r>
              <a:rPr lang="en-US" sz="1800" dirty="0" err="1"/>
              <a:t>koristi</a:t>
            </a:r>
            <a:r>
              <a:rPr lang="en-US" sz="1800" dirty="0"/>
              <a:t> </a:t>
            </a:r>
            <a:r>
              <a:rPr lang="en-US" sz="1800" dirty="0" err="1"/>
              <a:t>stečeno</a:t>
            </a:r>
            <a:r>
              <a:rPr lang="en-US" sz="1800" dirty="0"/>
              <a:t> </a:t>
            </a:r>
            <a:r>
              <a:rPr lang="en-US" sz="1800" dirty="0" err="1"/>
              <a:t>iskustvo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slobodnih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organizaciju</a:t>
            </a:r>
            <a:r>
              <a:rPr lang="en-US" sz="1800" dirty="0"/>
              <a:t> </a:t>
            </a:r>
            <a:r>
              <a:rPr lang="en-US" sz="1800" dirty="0" err="1"/>
              <a:t>usmerenih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sr-Latn-RS" sz="1800" dirty="0"/>
              <a:t>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sr-Latn-RS" sz="1800" dirty="0"/>
              <a:t>da </a:t>
            </a:r>
            <a:r>
              <a:rPr lang="en-US" sz="1800" dirty="0" err="1"/>
              <a:t>podstiče</a:t>
            </a:r>
            <a:r>
              <a:rPr lang="en-US" sz="1800" dirty="0"/>
              <a:t> </a:t>
            </a:r>
            <a:r>
              <a:rPr lang="en-US" sz="1800" dirty="0" err="1"/>
              <a:t>interesovanja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različite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time </a:t>
            </a:r>
            <a:r>
              <a:rPr lang="en-US" sz="1800" dirty="0" err="1"/>
              <a:t>zadovoljava</a:t>
            </a:r>
            <a:r>
              <a:rPr lang="en-US" sz="1800" dirty="0"/>
              <a:t> </a:t>
            </a:r>
            <a:r>
              <a:rPr lang="en-US" sz="1800" dirty="0" err="1"/>
              <a:t>dečiju</a:t>
            </a:r>
            <a:r>
              <a:rPr lang="en-US" sz="1800" dirty="0"/>
              <a:t> </a:t>
            </a:r>
            <a:r>
              <a:rPr lang="en-US" sz="1800" dirty="0" err="1"/>
              <a:t>saznajnu</a:t>
            </a:r>
            <a:r>
              <a:rPr lang="sr-Latn-RS" sz="1800" dirty="0"/>
              <a:t> i </a:t>
            </a:r>
            <a:r>
              <a:rPr lang="en-US" sz="1800" dirty="0" err="1"/>
              <a:t>intelektualn</a:t>
            </a:r>
            <a:r>
              <a:rPr lang="sr-Latn-RS" sz="1800" dirty="0"/>
              <a:t>u </a:t>
            </a:r>
            <a:r>
              <a:rPr lang="en-US" sz="1800" dirty="0" err="1"/>
              <a:t>radoznalost</a:t>
            </a:r>
            <a:r>
              <a:rPr lang="sr-Latn-RS" sz="1800" dirty="0"/>
              <a:t>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sr-Latn-RS" sz="1800" dirty="0"/>
              <a:t>da </a:t>
            </a:r>
            <a:r>
              <a:rPr lang="en-US" sz="1800" dirty="0" err="1"/>
              <a:t>matemati</a:t>
            </a:r>
            <a:r>
              <a:rPr lang="sr-Latn-RS" sz="1800" dirty="0"/>
              <a:t>č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sadr</a:t>
            </a:r>
            <a:r>
              <a:rPr lang="sr-Latn-RS" sz="1800" dirty="0"/>
              <a:t>ž</a:t>
            </a:r>
            <a:r>
              <a:rPr lang="en-US" sz="1800" dirty="0" err="1"/>
              <a:t>aje</a:t>
            </a:r>
            <a:r>
              <a:rPr lang="sr-Latn-RS" sz="1800" dirty="0"/>
              <a:t> </a:t>
            </a:r>
            <a:r>
              <a:rPr lang="en-US" sz="1800" dirty="0" err="1"/>
              <a:t>iska</a:t>
            </a:r>
            <a:r>
              <a:rPr lang="sr-Latn-RS" sz="1800" dirty="0"/>
              <a:t>zuje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diskretan</a:t>
            </a:r>
            <a:r>
              <a:rPr lang="en-US" sz="1800" dirty="0"/>
              <a:t> </a:t>
            </a:r>
            <a:r>
              <a:rPr lang="sr-Latn-RS" sz="1800" dirty="0"/>
              <a:t>i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sr-Latn-RS" sz="1800" dirty="0"/>
              <a:t>š</a:t>
            </a:r>
            <a:r>
              <a:rPr lang="en-US" sz="1800" dirty="0"/>
              <a:t>t </a:t>
            </a:r>
            <a:r>
              <a:rPr lang="en-US" sz="1800" dirty="0" err="1"/>
              <a:t>na</a:t>
            </a:r>
            <a:r>
              <a:rPr lang="sr-Latn-RS" sz="1800" dirty="0"/>
              <a:t>č</a:t>
            </a:r>
            <a:r>
              <a:rPr lang="en-US" sz="1800" dirty="0"/>
              <a:t>in</a:t>
            </a:r>
            <a:r>
              <a:rPr lang="sr-Latn-RS" sz="1800" dirty="0"/>
              <a:t>;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u </a:t>
            </a:r>
            <a:r>
              <a:rPr lang="en-US" sz="1800" dirty="0" err="1"/>
              <a:t>toku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en-US" sz="1800" dirty="0"/>
              <a:t> </a:t>
            </a:r>
            <a:r>
              <a:rPr lang="sr-Latn-RS" sz="1800" dirty="0"/>
              <a:t>da </a:t>
            </a:r>
            <a:r>
              <a:rPr lang="en-US" sz="1800" dirty="0" err="1"/>
              <a:t>bude</a:t>
            </a:r>
            <a:r>
              <a:rPr lang="en-US" sz="1800" dirty="0"/>
              <a:t> </a:t>
            </a:r>
            <a:r>
              <a:rPr lang="en-US" sz="1800" dirty="0" err="1"/>
              <a:t>aktivan</a:t>
            </a:r>
            <a:r>
              <a:rPr lang="en-US" sz="1800" dirty="0"/>
              <a:t> </a:t>
            </a:r>
            <a:r>
              <a:rPr lang="en-US" sz="1800" dirty="0" err="1"/>
              <a:t>posmatrač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savetodavac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pomagač</a:t>
            </a:r>
            <a:r>
              <a:rPr lang="sr-Latn-RS" sz="1800" dirty="0"/>
              <a:t>.</a:t>
            </a:r>
            <a:endParaRPr lang="sr-Latn-RS" dirty="0"/>
          </a:p>
          <a:p>
            <a:pPr marL="265176" indent="-265176">
              <a:buNone/>
              <a:defRPr/>
            </a:pPr>
            <a:endParaRPr lang="en-US" dirty="0"/>
          </a:p>
          <a:p>
            <a:pPr marL="265176" indent="-265176">
              <a:buNone/>
              <a:defRPr/>
            </a:pPr>
            <a:endParaRPr lang="en-US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sr-Latn-RS" altLang="en-US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sr-Latn-RS" altLang="en-US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diskretan</a:t>
            </a:r>
            <a:r>
              <a:rPr lang="en-US" dirty="0"/>
              <a:t> 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r-Latn-RS" dirty="0"/>
              <a:t>š</a:t>
            </a:r>
            <a:r>
              <a:rPr lang="en-US" dirty="0"/>
              <a:t>t </a:t>
            </a:r>
            <a:r>
              <a:rPr lang="en-US" dirty="0" err="1"/>
              <a:t>na</a:t>
            </a:r>
            <a:r>
              <a:rPr lang="sr-Latn-RS" dirty="0"/>
              <a:t>č</a:t>
            </a:r>
            <a:r>
              <a:rPr lang="en-US" dirty="0"/>
              <a:t>in </a:t>
            </a:r>
            <a:r>
              <a:rPr lang="en-US" dirty="0" err="1"/>
              <a:t>iska</a:t>
            </a:r>
            <a:r>
              <a:rPr lang="sr-Latn-RS" dirty="0"/>
              <a:t>ž</a:t>
            </a:r>
            <a:r>
              <a:rPr lang="en-US" dirty="0"/>
              <a:t>e </a:t>
            </a:r>
            <a:r>
              <a:rPr lang="en-US" dirty="0" err="1"/>
              <a:t>matemati</a:t>
            </a:r>
            <a:r>
              <a:rPr lang="sr-Latn-RS" dirty="0"/>
              <a:t>č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sadr</a:t>
            </a:r>
            <a:r>
              <a:rPr lang="sr-Latn-RS" dirty="0"/>
              <a:t>ž</a:t>
            </a:r>
            <a:r>
              <a:rPr lang="en-US" dirty="0" err="1"/>
              <a:t>aje</a:t>
            </a:r>
            <a:endParaRPr lang="sr-Latn-RS" altLang="en-US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sr-Latn-RS" altLang="en-US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en-US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sr-Latn-RS" dirty="0"/>
              <a:t>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70401"/>
            <a:ext cx="66294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C000"/>
                </a:solidFill>
              </a:rPr>
              <a:t>Usmerene aktivnosti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148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" y="2475271"/>
            <a:ext cx="8915400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 err="1"/>
              <a:t>Usmeren</a:t>
            </a:r>
            <a:r>
              <a:rPr lang="sr-Latn-RS" altLang="en-US" dirty="0"/>
              <a:t>e</a:t>
            </a:r>
            <a:r>
              <a:rPr lang="en-US" altLang="en-US" dirty="0"/>
              <a:t> </a:t>
            </a:r>
            <a:r>
              <a:rPr lang="en-US" altLang="en-US" dirty="0" err="1"/>
              <a:t>aktivnosti</a:t>
            </a:r>
            <a:r>
              <a:rPr lang="sr-Latn-RS" altLang="en-US" dirty="0"/>
              <a:t> </a:t>
            </a:r>
            <a:r>
              <a:rPr lang="en-US" altLang="en-US" dirty="0"/>
              <a:t>se </a:t>
            </a:r>
            <a:r>
              <a:rPr lang="en-US" altLang="en-US" dirty="0" err="1"/>
              <a:t>ostvaruju</a:t>
            </a:r>
            <a:r>
              <a:rPr lang="en-US" altLang="en-US" dirty="0"/>
              <a:t> pod </a:t>
            </a:r>
            <a:r>
              <a:rPr lang="en-US" altLang="en-US" dirty="0" err="1"/>
              <a:t>neposrednim</a:t>
            </a:r>
            <a:r>
              <a:rPr lang="en-US" altLang="en-US" dirty="0"/>
              <a:t> </a:t>
            </a:r>
            <a:r>
              <a:rPr lang="en-US" altLang="en-US" dirty="0" err="1"/>
              <a:t>rukovodstvom</a:t>
            </a:r>
            <a:r>
              <a:rPr lang="en-US" altLang="en-US" dirty="0"/>
              <a:t> </a:t>
            </a:r>
            <a:r>
              <a:rPr lang="en-US" altLang="en-US" dirty="0" err="1"/>
              <a:t>vaspitača</a:t>
            </a:r>
            <a:r>
              <a:rPr lang="en-US" altLang="en-US" dirty="0"/>
              <a:t>. </a:t>
            </a:r>
            <a:endParaRPr lang="sr-Latn-RS" altLang="en-US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 err="1"/>
              <a:t>Usmerena</a:t>
            </a:r>
            <a:r>
              <a:rPr lang="en-US" altLang="en-US" dirty="0"/>
              <a:t> </a:t>
            </a:r>
            <a:r>
              <a:rPr lang="en-US" altLang="en-US" dirty="0" err="1"/>
              <a:t>aktivnost</a:t>
            </a:r>
            <a:r>
              <a:rPr lang="en-US" altLang="en-US" dirty="0"/>
              <a:t> </a:t>
            </a:r>
            <a:r>
              <a:rPr lang="en-US" altLang="en-US" dirty="0" err="1"/>
              <a:t>treba</a:t>
            </a:r>
            <a:r>
              <a:rPr lang="en-US" altLang="en-US" dirty="0"/>
              <a:t> da </a:t>
            </a:r>
            <a:r>
              <a:rPr lang="en-US" altLang="en-US" dirty="0" err="1"/>
              <a:t>bude</a:t>
            </a:r>
            <a:r>
              <a:rPr lang="en-US" altLang="en-US" dirty="0"/>
              <a:t> </a:t>
            </a:r>
            <a:r>
              <a:rPr lang="en-US" altLang="en-US" dirty="0" err="1"/>
              <a:t>planska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sistematska</a:t>
            </a:r>
            <a:r>
              <a:rPr lang="en-US" altLang="en-US" dirty="0"/>
              <a:t> </a:t>
            </a:r>
            <a:r>
              <a:rPr lang="en-US" altLang="en-US" dirty="0" err="1"/>
              <a:t>kod</a:t>
            </a:r>
            <a:r>
              <a:rPr lang="en-US" altLang="en-US" dirty="0"/>
              <a:t> </a:t>
            </a:r>
            <a:r>
              <a:rPr lang="en-US" altLang="en-US" dirty="0" err="1"/>
              <a:t>ostvarivanja</a:t>
            </a:r>
            <a:r>
              <a:rPr lang="en-US" altLang="en-US" dirty="0"/>
              <a:t> </a:t>
            </a:r>
            <a:r>
              <a:rPr lang="en-US" altLang="en-US" dirty="0" err="1"/>
              <a:t>vaspitno-obrazovnih</a:t>
            </a:r>
            <a:r>
              <a:rPr lang="sr-Latn-RS" altLang="en-US" dirty="0"/>
              <a:t> </a:t>
            </a:r>
            <a:r>
              <a:rPr lang="en-US" altLang="en-US" dirty="0" err="1"/>
              <a:t>ciljeva</a:t>
            </a:r>
            <a:r>
              <a:rPr lang="en-US" altLang="en-US" dirty="0"/>
              <a:t> </a:t>
            </a:r>
            <a:r>
              <a:rPr lang="en-US" altLang="en-US" dirty="0" err="1"/>
              <a:t>koji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predviđeni</a:t>
            </a:r>
            <a:r>
              <a:rPr lang="en-US" altLang="en-US" dirty="0"/>
              <a:t> </a:t>
            </a:r>
            <a:r>
              <a:rPr lang="en-US" altLang="en-US" dirty="0" err="1"/>
              <a:t>planom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programom</a:t>
            </a:r>
            <a:r>
              <a:rPr lang="en-US" altLang="en-US" dirty="0"/>
              <a:t>.</a:t>
            </a:r>
            <a:endParaRPr lang="sr-Latn-RS" altLang="en-US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/>
              <a:t>Ono </a:t>
            </a:r>
            <a:r>
              <a:rPr lang="en-US" altLang="en-US" dirty="0" err="1"/>
              <a:t>što</a:t>
            </a:r>
            <a:r>
              <a:rPr lang="en-US" altLang="en-US" dirty="0"/>
              <a:t> je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predškolsku</a:t>
            </a:r>
            <a:r>
              <a:rPr lang="en-US" altLang="en-US" dirty="0"/>
              <a:t> </a:t>
            </a:r>
            <a:r>
              <a:rPr lang="en-US" altLang="en-US" dirty="0" err="1"/>
              <a:t>decu</a:t>
            </a:r>
            <a:r>
              <a:rPr lang="en-US" altLang="en-US" dirty="0"/>
              <a:t> </a:t>
            </a:r>
            <a:r>
              <a:rPr lang="en-US" altLang="en-US" dirty="0" err="1"/>
              <a:t>usmerena</a:t>
            </a:r>
            <a:r>
              <a:rPr lang="en-US" altLang="en-US" dirty="0"/>
              <a:t> </a:t>
            </a:r>
            <a:r>
              <a:rPr lang="en-US" altLang="en-US" dirty="0" err="1"/>
              <a:t>aktivnost</a:t>
            </a:r>
            <a:r>
              <a:rPr lang="en-US" altLang="en-US" dirty="0"/>
              <a:t>,</a:t>
            </a:r>
            <a:r>
              <a:rPr lang="sr-Latn-RS" altLang="en-US" dirty="0"/>
              <a:t> </a:t>
            </a:r>
            <a:r>
              <a:rPr lang="en-US" altLang="en-US" dirty="0"/>
              <a:t>to je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školsku</a:t>
            </a:r>
            <a:r>
              <a:rPr lang="en-US" altLang="en-US" dirty="0"/>
              <a:t> </a:t>
            </a:r>
            <a:r>
              <a:rPr lang="en-US" altLang="en-US" dirty="0" err="1"/>
              <a:t>čas</a:t>
            </a:r>
            <a:r>
              <a:rPr lang="en-US" altLang="en-US" dirty="0"/>
              <a:t>.</a:t>
            </a:r>
            <a:endParaRPr lang="sr-Latn-RS" alt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U </a:t>
            </a:r>
            <a:r>
              <a:rPr lang="en-US" altLang="en-US" dirty="0" err="1"/>
              <a:t>usmeren</a:t>
            </a:r>
            <a:r>
              <a:rPr lang="sr-Latn-RS" altLang="en-US" dirty="0"/>
              <a:t>oj</a:t>
            </a:r>
            <a:r>
              <a:rPr lang="en-US" altLang="en-US" dirty="0"/>
              <a:t> </a:t>
            </a:r>
            <a:r>
              <a:rPr lang="en-US" altLang="en-US" dirty="0" err="1"/>
              <a:t>aktivnosti</a:t>
            </a:r>
            <a:r>
              <a:rPr lang="en-US" altLang="en-US" dirty="0"/>
              <a:t> </a:t>
            </a:r>
            <a:r>
              <a:rPr lang="en-US" altLang="en-US" dirty="0" err="1"/>
              <a:t>dolazi</a:t>
            </a:r>
            <a:r>
              <a:rPr lang="en-US" altLang="en-US" dirty="0"/>
              <a:t> do </a:t>
            </a:r>
            <a:r>
              <a:rPr lang="en-US" altLang="en-US" dirty="0" err="1"/>
              <a:t>izražaja</a:t>
            </a:r>
            <a:r>
              <a:rPr lang="en-US" altLang="en-US" dirty="0"/>
              <a:t> </a:t>
            </a:r>
            <a:r>
              <a:rPr lang="en-US" altLang="en-US" dirty="0" err="1"/>
              <a:t>saradnja</a:t>
            </a:r>
            <a:r>
              <a:rPr lang="en-US" altLang="en-US" dirty="0"/>
              <a:t> </a:t>
            </a:r>
            <a:r>
              <a:rPr lang="en-US" altLang="en-US" dirty="0" err="1"/>
              <a:t>između</a:t>
            </a:r>
            <a:r>
              <a:rPr lang="en-US" altLang="en-US" dirty="0"/>
              <a:t> </a:t>
            </a:r>
            <a:r>
              <a:rPr lang="en-US" altLang="en-US" dirty="0" err="1"/>
              <a:t>vaspitača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dece</a:t>
            </a:r>
            <a:r>
              <a:rPr lang="en-US" altLang="en-US" dirty="0"/>
              <a:t>,</a:t>
            </a:r>
            <a:r>
              <a:rPr lang="sr-Latn-RS" altLang="en-US" dirty="0"/>
              <a:t> </a:t>
            </a:r>
            <a:r>
              <a:rPr lang="en-US" altLang="en-US" dirty="0" err="1"/>
              <a:t>saradnja</a:t>
            </a:r>
            <a:r>
              <a:rPr lang="en-US" altLang="en-US" dirty="0"/>
              <a:t> </a:t>
            </a:r>
            <a:r>
              <a:rPr lang="en-US" altLang="en-US" dirty="0" err="1"/>
              <a:t>između</a:t>
            </a:r>
            <a:r>
              <a:rPr lang="en-US" altLang="en-US" dirty="0"/>
              <a:t> </a:t>
            </a:r>
            <a:r>
              <a:rPr lang="en-US" altLang="en-US" dirty="0" err="1"/>
              <a:t>dece</a:t>
            </a:r>
            <a:r>
              <a:rPr lang="en-US" altLang="en-US" dirty="0"/>
              <a:t> u </a:t>
            </a:r>
            <a:r>
              <a:rPr lang="en-US" altLang="en-US" dirty="0" err="1"/>
              <a:t>grupi</a:t>
            </a:r>
            <a:r>
              <a:rPr lang="en-US" altLang="en-US" dirty="0"/>
              <a:t>,</a:t>
            </a:r>
            <a:r>
              <a:rPr lang="sr-Latn-RS" altLang="en-US" dirty="0"/>
              <a:t> </a:t>
            </a:r>
            <a:r>
              <a:rPr lang="en-US" altLang="en-US" dirty="0" err="1"/>
              <a:t>razvija</a:t>
            </a:r>
            <a:r>
              <a:rPr lang="en-US" altLang="en-US" dirty="0"/>
              <a:t> se </a:t>
            </a:r>
            <a:r>
              <a:rPr lang="en-US" altLang="en-US" dirty="0" err="1"/>
              <a:t>osećaj</a:t>
            </a:r>
            <a:r>
              <a:rPr lang="en-US" altLang="en-US" dirty="0"/>
              <a:t> </a:t>
            </a:r>
            <a:r>
              <a:rPr lang="en-US" altLang="en-US" dirty="0" err="1"/>
              <a:t>pripadnosti</a:t>
            </a:r>
            <a:r>
              <a:rPr lang="en-US" altLang="en-US" dirty="0"/>
              <a:t> </a:t>
            </a:r>
            <a:r>
              <a:rPr lang="en-US" altLang="en-US" dirty="0" err="1"/>
              <a:t>grupi</a:t>
            </a:r>
            <a:r>
              <a:rPr lang="en-US" altLang="en-US" dirty="0"/>
              <a:t>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vaspitača</a:t>
            </a:r>
            <a:r>
              <a:rPr lang="en-US" dirty="0"/>
              <a:t> je da:</a:t>
            </a:r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osmisli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usmerene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sr-Latn-RS" dirty="0"/>
              <a:t>;</a:t>
            </a:r>
            <a:endParaRPr lang="en-US" dirty="0"/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stvori</a:t>
            </a:r>
            <a:r>
              <a:rPr lang="en-US" dirty="0"/>
              <a:t> </a:t>
            </a:r>
            <a:r>
              <a:rPr lang="sr-Latn-RS" dirty="0"/>
              <a:t>takve </a:t>
            </a:r>
            <a:r>
              <a:rPr lang="en-US" dirty="0" err="1"/>
              <a:t>uslove</a:t>
            </a:r>
            <a:r>
              <a:rPr lang="en-US" dirty="0"/>
              <a:t> </a:t>
            </a:r>
            <a:r>
              <a:rPr lang="sr-Latn-RS" dirty="0"/>
              <a:t>da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deca</a:t>
            </a:r>
            <a:r>
              <a:rPr lang="en-US" dirty="0"/>
              <a:t> u </a:t>
            </a:r>
            <a:r>
              <a:rPr lang="en-US" dirty="0" err="1"/>
              <a:t>grupi</a:t>
            </a:r>
            <a:r>
              <a:rPr lang="en-US" dirty="0"/>
              <a:t> b</a:t>
            </a:r>
            <a:r>
              <a:rPr lang="sr-Latn-RS" dirty="0"/>
              <a:t>udu </a:t>
            </a:r>
            <a:r>
              <a:rPr lang="en-US" dirty="0" err="1"/>
              <a:t>angažovana</a:t>
            </a:r>
            <a:r>
              <a:rPr lang="sr-Latn-RS" dirty="0"/>
              <a:t>;</a:t>
            </a:r>
            <a:endParaRPr lang="en-US" dirty="0"/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osmisli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sr-Latn-RS" dirty="0"/>
              <a:t>u njihovoj realizaciji dođe do </a:t>
            </a:r>
            <a:r>
              <a:rPr lang="en-US" dirty="0" err="1"/>
              <a:t>izražaja</a:t>
            </a:r>
            <a:r>
              <a:rPr lang="en-US" dirty="0"/>
              <a:t> </a:t>
            </a:r>
            <a:r>
              <a:rPr lang="sr-Latn-RS" dirty="0"/>
              <a:t>dečija </a:t>
            </a:r>
            <a:r>
              <a:rPr lang="en-US" dirty="0" err="1"/>
              <a:t>inicijativa</a:t>
            </a:r>
            <a:r>
              <a:rPr lang="sr-Latn-RS" dirty="0"/>
              <a:t>, </a:t>
            </a:r>
            <a:r>
              <a:rPr lang="en-US" dirty="0" err="1"/>
              <a:t>istraživački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stvaralački</a:t>
            </a:r>
            <a:r>
              <a:rPr lang="en-US" dirty="0"/>
              <a:t> duh</a:t>
            </a:r>
            <a:r>
              <a:rPr lang="sr-Latn-RS" dirty="0"/>
              <a:t>;</a:t>
            </a:r>
            <a:endParaRPr lang="en-US" dirty="0"/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saradnik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partner </a:t>
            </a:r>
            <a:r>
              <a:rPr lang="en-US" dirty="0" err="1"/>
              <a:t>deci</a:t>
            </a:r>
            <a:r>
              <a:rPr lang="en-US" dirty="0"/>
              <a:t> u </a:t>
            </a:r>
            <a:r>
              <a:rPr lang="en-US" dirty="0" err="1"/>
              <a:t>grupi</a:t>
            </a:r>
            <a:r>
              <a:rPr lang="sr-Latn-RS" dirty="0"/>
              <a:t>;</a:t>
            </a:r>
            <a:endParaRPr lang="en-US" dirty="0"/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prati</a:t>
            </a:r>
            <a:r>
              <a:rPr lang="en-US" dirty="0"/>
              <a:t> </a:t>
            </a:r>
            <a:r>
              <a:rPr lang="en-US" dirty="0" err="1"/>
              <a:t>interesovanje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deteta</a:t>
            </a:r>
            <a:r>
              <a:rPr lang="en-US" dirty="0"/>
              <a:t> </a:t>
            </a:r>
            <a:r>
              <a:rPr lang="en-US" dirty="0" err="1"/>
              <a:t>ponaosob</a:t>
            </a:r>
            <a:r>
              <a:rPr lang="sr-Latn-RS" dirty="0"/>
              <a:t>...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sr-Latn-RS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sr-Latn-RS" altLang="en-US" dirty="0"/>
          </a:p>
        </p:txBody>
      </p:sp>
    </p:spTree>
    <p:extLst>
      <p:ext uri="{BB962C8B-B14F-4D97-AF65-F5344CB8AC3E}">
        <p14:creationId xmlns:p14="http://schemas.microsoft.com/office/powerpoint/2010/main" val="5728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70401"/>
            <a:ext cx="66294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C000"/>
                </a:solidFill>
              </a:rPr>
              <a:t>Usmerene aktivnosti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148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590800"/>
            <a:ext cx="7162800" cy="327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usmerene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sr-Latn-RS" dirty="0"/>
              <a:t>podrazumeva</a:t>
            </a:r>
            <a:r>
              <a:rPr lang="en-US" dirty="0"/>
              <a:t>:</a:t>
            </a:r>
          </a:p>
          <a:p>
            <a:pPr marL="265176" indent="-265176">
              <a:buNone/>
              <a:defRPr/>
            </a:pPr>
            <a:endParaRPr lang="en-US" dirty="0"/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sz="1800" dirty="0" err="1"/>
              <a:t>definisanje</a:t>
            </a:r>
            <a:r>
              <a:rPr lang="en-US" sz="1800" dirty="0"/>
              <a:t> </a:t>
            </a:r>
            <a:r>
              <a:rPr lang="en-US" sz="1800" dirty="0" err="1"/>
              <a:t>sadržaja</a:t>
            </a:r>
            <a:r>
              <a:rPr lang="en-US" sz="1800" dirty="0"/>
              <a:t> </a:t>
            </a:r>
            <a:r>
              <a:rPr lang="en-US" sz="1800" dirty="0" err="1"/>
              <a:t>usmerene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sr-Latn-RS" sz="1800" dirty="0"/>
              <a:t>;</a:t>
            </a:r>
            <a:endParaRPr lang="en-US" sz="1800" dirty="0"/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sz="1800" dirty="0" err="1"/>
              <a:t>određivanje</a:t>
            </a:r>
            <a:r>
              <a:rPr lang="en-US" sz="1800" dirty="0"/>
              <a:t> </a:t>
            </a:r>
            <a:r>
              <a:rPr lang="en-US" sz="1800" dirty="0" err="1"/>
              <a:t>vaspitno-obrazovnih</a:t>
            </a:r>
            <a:r>
              <a:rPr lang="en-US" sz="1800" dirty="0"/>
              <a:t> </a:t>
            </a:r>
            <a:r>
              <a:rPr lang="en-US" sz="1800" dirty="0" err="1"/>
              <a:t>ciljeva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zadataka</a:t>
            </a:r>
            <a:r>
              <a:rPr lang="sr-Latn-RS" sz="1800" dirty="0"/>
              <a:t>;</a:t>
            </a:r>
            <a:endParaRPr lang="en-US" sz="1800" dirty="0"/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sz="1800" dirty="0" err="1"/>
              <a:t>određivanje</a:t>
            </a:r>
            <a:r>
              <a:rPr lang="en-US" sz="1800" dirty="0"/>
              <a:t> </a:t>
            </a:r>
            <a:r>
              <a:rPr lang="en-US" sz="1800" dirty="0" err="1"/>
              <a:t>metoda</a:t>
            </a:r>
            <a:r>
              <a:rPr lang="sr-Latn-RS" sz="1800" dirty="0"/>
              <a:t> i </a:t>
            </a:r>
            <a:r>
              <a:rPr lang="en-US" sz="1800" dirty="0" err="1"/>
              <a:t>oblika</a:t>
            </a:r>
            <a:r>
              <a:rPr lang="sr-Latn-RS" sz="1800" dirty="0"/>
              <a:t> rada; </a:t>
            </a:r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sr-Latn-RS" sz="1800" dirty="0"/>
              <a:t>izbor </a:t>
            </a:r>
            <a:r>
              <a:rPr lang="en-US" sz="1800" dirty="0" err="1"/>
              <a:t>didaktičkih</a:t>
            </a:r>
            <a:r>
              <a:rPr lang="en-US" sz="1800" dirty="0"/>
              <a:t> </a:t>
            </a:r>
            <a:r>
              <a:rPr lang="en-US" sz="1800" dirty="0" err="1"/>
              <a:t>sredstava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se </a:t>
            </a:r>
            <a:r>
              <a:rPr lang="en-US" sz="1800" dirty="0" err="1"/>
              <a:t>koristiti</a:t>
            </a:r>
            <a:r>
              <a:rPr lang="sr-Latn-RS" sz="1800" dirty="0"/>
              <a:t>;</a:t>
            </a:r>
            <a:endParaRPr lang="en-US" sz="1800" dirty="0"/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en-US" sz="1800" dirty="0" err="1"/>
              <a:t>određivanje</a:t>
            </a:r>
            <a:r>
              <a:rPr lang="en-US" sz="1800" dirty="0"/>
              <a:t> </a:t>
            </a:r>
            <a:r>
              <a:rPr lang="en-US" sz="1800" dirty="0" err="1"/>
              <a:t>lokacije</a:t>
            </a:r>
            <a:r>
              <a:rPr lang="en-US" sz="1800" dirty="0"/>
              <a:t> </a:t>
            </a:r>
            <a:r>
              <a:rPr lang="sr-Latn-RS" sz="1800" dirty="0"/>
              <a:t>i vremena </a:t>
            </a:r>
            <a:r>
              <a:rPr lang="en-US" sz="1800" dirty="0" err="1"/>
              <a:t>održavanja</a:t>
            </a:r>
            <a:r>
              <a:rPr lang="en-US" sz="1800" dirty="0"/>
              <a:t> </a:t>
            </a:r>
            <a:r>
              <a:rPr lang="en-US" sz="1800" dirty="0" err="1"/>
              <a:t>usmerene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sr-Latn-RS" sz="1800" dirty="0"/>
              <a:t>;</a:t>
            </a:r>
          </a:p>
          <a:p>
            <a:pPr marL="685800" lvl="1">
              <a:buFont typeface="Wingdings" panose="05000000000000000000" pitchFamily="2" charset="2"/>
              <a:buChar char="§"/>
              <a:defRPr/>
            </a:pPr>
            <a:r>
              <a:rPr lang="sr-Latn-RS" sz="1800" dirty="0"/>
              <a:t>strukturiranje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artikulacija</a:t>
            </a:r>
            <a:r>
              <a:rPr lang="en-US" sz="1800" dirty="0"/>
              <a:t> </a:t>
            </a:r>
            <a:r>
              <a:rPr lang="en-US" sz="1800" dirty="0" err="1"/>
              <a:t>usmerene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en-US" sz="1800" dirty="0"/>
              <a:t> (</a:t>
            </a:r>
            <a:r>
              <a:rPr lang="en-US" sz="1800" dirty="0" err="1"/>
              <a:t>uvodni</a:t>
            </a:r>
            <a:r>
              <a:rPr lang="en-US" sz="1800" dirty="0"/>
              <a:t>, </a:t>
            </a:r>
            <a:r>
              <a:rPr lang="en-US" sz="1800" dirty="0" err="1"/>
              <a:t>glavni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završni</a:t>
            </a:r>
            <a:r>
              <a:rPr lang="en-US" sz="1800" dirty="0"/>
              <a:t> </a:t>
            </a:r>
            <a:r>
              <a:rPr lang="en-US" sz="1800" dirty="0" err="1"/>
              <a:t>deo</a:t>
            </a:r>
            <a:r>
              <a:rPr lang="en-US" sz="1800" dirty="0"/>
              <a:t>)</a:t>
            </a:r>
            <a:endParaRPr lang="sr-Latn-RS" sz="1800" dirty="0"/>
          </a:p>
        </p:txBody>
      </p:sp>
    </p:spTree>
    <p:extLst>
      <p:ext uri="{BB962C8B-B14F-4D97-AF65-F5344CB8AC3E}">
        <p14:creationId xmlns:p14="http://schemas.microsoft.com/office/powerpoint/2010/main" val="8009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70401"/>
            <a:ext cx="66294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C000"/>
                </a:solidFill>
              </a:rPr>
              <a:t>Usmerene aktivnosti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148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426368"/>
            <a:ext cx="8382000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Zadaci</a:t>
            </a:r>
            <a:r>
              <a:rPr lang="en-US" dirty="0"/>
              <a:t> </a:t>
            </a:r>
            <a:r>
              <a:rPr lang="en-US" dirty="0" err="1"/>
              <a:t>usmerenih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unapred</a:t>
            </a:r>
            <a:r>
              <a:rPr lang="en-US" dirty="0"/>
              <a:t> </a:t>
            </a:r>
            <a:r>
              <a:rPr lang="en-US" dirty="0" err="1"/>
              <a:t>utvrđeni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.</a:t>
            </a:r>
            <a:r>
              <a:rPr lang="sr-Latn-RS" dirty="0"/>
              <a:t> </a:t>
            </a:r>
            <a:r>
              <a:rPr lang="en-US" dirty="0" err="1"/>
              <a:t>Zadatke</a:t>
            </a:r>
            <a:r>
              <a:rPr lang="en-US" dirty="0"/>
              <a:t> </a:t>
            </a:r>
            <a:r>
              <a:rPr lang="en-US" dirty="0" err="1"/>
              <a:t>delimo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</a:t>
            </a:r>
            <a:r>
              <a:rPr lang="sr-Latn-RS" dirty="0"/>
              <a:t> </a:t>
            </a:r>
            <a:r>
              <a:rPr lang="en-US" dirty="0" err="1">
                <a:solidFill>
                  <a:schemeClr val="tx1"/>
                </a:solidFill>
              </a:rPr>
              <a:t>obrazovne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funkcionalne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vaspitne</a:t>
            </a:r>
            <a:r>
              <a:rPr lang="sr-Latn-R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r-Latn-RS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</a:t>
            </a:r>
            <a:r>
              <a:rPr lang="en-US" sz="1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brazovn</a:t>
            </a:r>
            <a:r>
              <a:rPr lang="sr-Latn-RS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</a:t>
            </a:r>
            <a:r>
              <a:rPr lang="en-US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sr-Latn-RS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zadaci</a:t>
            </a:r>
            <a:r>
              <a:rPr lang="sr-Latn-RS" sz="1800" b="1" dirty="0">
                <a:solidFill>
                  <a:srgbClr val="F5C61B"/>
                </a:solidFill>
              </a:rPr>
              <a:t> </a:t>
            </a:r>
            <a:r>
              <a:rPr lang="sr-Latn-RS" sz="1800" dirty="0"/>
              <a:t>obuhvataju zadatke čija realizacija </a:t>
            </a:r>
            <a:r>
              <a:rPr lang="en-US" sz="1800" dirty="0" err="1"/>
              <a:t>doprinosi</a:t>
            </a:r>
            <a:r>
              <a:rPr lang="en-US" sz="1800" dirty="0"/>
              <a:t> </a:t>
            </a:r>
            <a:r>
              <a:rPr lang="en-US" sz="1800" dirty="0" err="1"/>
              <a:t>formiranju</a:t>
            </a:r>
            <a:r>
              <a:rPr lang="en-US" sz="1800" dirty="0"/>
              <a:t> </a:t>
            </a:r>
            <a:r>
              <a:rPr lang="en-US" sz="1800" dirty="0" err="1"/>
              <a:t>pojmova</a:t>
            </a:r>
            <a:r>
              <a:rPr lang="en-US" sz="1800" dirty="0"/>
              <a:t> </a:t>
            </a:r>
            <a:r>
              <a:rPr lang="en-US" sz="1800" dirty="0" err="1"/>
              <a:t>kod</a:t>
            </a:r>
            <a:r>
              <a:rPr lang="en-US" sz="1800" dirty="0"/>
              <a:t> </a:t>
            </a:r>
            <a:r>
              <a:rPr lang="en-US" sz="1800" dirty="0" err="1"/>
              <a:t>dece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odnosno</a:t>
            </a:r>
            <a:r>
              <a:rPr lang="sr-Latn-RS" sz="1800" dirty="0"/>
              <a:t>,</a:t>
            </a:r>
            <a:r>
              <a:rPr lang="en-US" sz="1800" dirty="0"/>
              <a:t> </a:t>
            </a:r>
            <a:r>
              <a:rPr lang="sr-Latn-RS" sz="1800" dirty="0"/>
              <a:t>sticanju </a:t>
            </a:r>
            <a:r>
              <a:rPr lang="en-US" sz="1800" dirty="0" err="1"/>
              <a:t>znanj</a:t>
            </a:r>
            <a:r>
              <a:rPr lang="sr-Latn-RS" sz="1800" dirty="0"/>
              <a:t>a, umenja i navika. </a:t>
            </a:r>
            <a:r>
              <a:rPr lang="en-US" sz="1800" dirty="0"/>
              <a:t>U </a:t>
            </a:r>
            <a:r>
              <a:rPr lang="en-US" sz="1800" dirty="0" err="1"/>
              <a:t>isticanju</a:t>
            </a:r>
            <a:r>
              <a:rPr lang="en-US" sz="1800" dirty="0"/>
              <a:t> </a:t>
            </a:r>
            <a:r>
              <a:rPr lang="en-US" sz="1800" dirty="0" err="1"/>
              <a:t>ovih</a:t>
            </a:r>
            <a:r>
              <a:rPr lang="en-US" sz="1800" dirty="0"/>
              <a:t> </a:t>
            </a:r>
            <a:r>
              <a:rPr lang="en-US" sz="1800" dirty="0" err="1"/>
              <a:t>zadataka</a:t>
            </a:r>
            <a:r>
              <a:rPr lang="en-US" sz="1800" dirty="0"/>
              <a:t> </a:t>
            </a:r>
            <a:r>
              <a:rPr lang="en-US" sz="1800" dirty="0" err="1"/>
              <a:t>koristimo</a:t>
            </a:r>
            <a:r>
              <a:rPr lang="en-US" sz="1800" dirty="0"/>
              <a:t> </a:t>
            </a:r>
            <a:r>
              <a:rPr lang="en-US" sz="1800" dirty="0" err="1"/>
              <a:t>reči</a:t>
            </a:r>
            <a:r>
              <a:rPr lang="en-US" sz="1800" dirty="0"/>
              <a:t> </a:t>
            </a:r>
            <a:r>
              <a:rPr lang="en-US" sz="1800" dirty="0" err="1"/>
              <a:t>upoznati</a:t>
            </a:r>
            <a:r>
              <a:rPr lang="en-US" sz="1800" dirty="0"/>
              <a:t>, </a:t>
            </a:r>
            <a:r>
              <a:rPr lang="en-US" sz="1800" dirty="0" err="1"/>
              <a:t>uočiti</a:t>
            </a:r>
            <a:r>
              <a:rPr lang="en-US" sz="1800" dirty="0"/>
              <a:t>, </a:t>
            </a:r>
            <a:r>
              <a:rPr lang="en-US" sz="1800" dirty="0" err="1"/>
              <a:t>razumeti</a:t>
            </a:r>
            <a:r>
              <a:rPr lang="en-US" sz="1800" dirty="0"/>
              <a:t>, </a:t>
            </a:r>
            <a:r>
              <a:rPr lang="en-US" sz="1800" dirty="0" err="1"/>
              <a:t>shvatiti</a:t>
            </a:r>
            <a:r>
              <a:rPr lang="en-US" sz="1800" dirty="0"/>
              <a:t>, </a:t>
            </a:r>
            <a:r>
              <a:rPr lang="en-US" sz="1800" dirty="0" err="1"/>
              <a:t>naučiti</a:t>
            </a:r>
            <a:r>
              <a:rPr lang="en-US" sz="1800" dirty="0"/>
              <a:t>, </a:t>
            </a:r>
            <a:r>
              <a:rPr lang="en-US" sz="1800" dirty="0" err="1"/>
              <a:t>ovladati</a:t>
            </a:r>
            <a:r>
              <a:rPr lang="en-US" sz="1800" dirty="0"/>
              <a:t>.</a:t>
            </a:r>
            <a:r>
              <a:rPr lang="sr-Latn-RS" sz="1800" dirty="0"/>
              <a:t>..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Funkcionalni</a:t>
            </a:r>
            <a:r>
              <a:rPr lang="en-US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1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zadaci</a:t>
            </a:r>
            <a:r>
              <a:rPr lang="en-US" sz="1800" b="1" dirty="0">
                <a:solidFill>
                  <a:srgbClr val="F5C61B"/>
                </a:solidFill>
              </a:rPr>
              <a:t> </a:t>
            </a:r>
            <a:r>
              <a:rPr lang="en-US" sz="1800" dirty="0"/>
              <a:t>se </a:t>
            </a:r>
            <a:r>
              <a:rPr lang="en-US" sz="1800" dirty="0" err="1"/>
              <a:t>odnose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sposobnost</a:t>
            </a:r>
            <a:r>
              <a:rPr lang="en-US" sz="1800" dirty="0"/>
              <a:t> </a:t>
            </a:r>
            <a:r>
              <a:rPr lang="en-US" sz="1800" dirty="0" err="1"/>
              <a:t>dece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treba</a:t>
            </a:r>
            <a:r>
              <a:rPr lang="en-US" sz="1800" dirty="0"/>
              <a:t> </a:t>
            </a:r>
            <a:r>
              <a:rPr lang="en-US" sz="1800" dirty="0" err="1"/>
              <a:t>razvijati</a:t>
            </a:r>
            <a:r>
              <a:rPr lang="en-US" sz="1800" dirty="0"/>
              <a:t> u </a:t>
            </a:r>
            <a:r>
              <a:rPr lang="en-US" sz="1800" dirty="0" err="1"/>
              <a:t>konkretnoj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en-US" sz="1800" dirty="0"/>
              <a:t>: </a:t>
            </a:r>
            <a:r>
              <a:rPr lang="en-US" sz="1800" dirty="0" err="1"/>
              <a:t>razvijanje</a:t>
            </a:r>
            <a:r>
              <a:rPr lang="en-US" sz="1800" dirty="0"/>
              <a:t> </a:t>
            </a:r>
            <a:r>
              <a:rPr lang="en-US" sz="1800" dirty="0" err="1"/>
              <a:t>mišljenje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opažanja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mašte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zaključivanja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slikovnog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usmenog</a:t>
            </a:r>
            <a:r>
              <a:rPr lang="en-US" sz="1800" dirty="0"/>
              <a:t> </a:t>
            </a:r>
            <a:r>
              <a:rPr lang="en-US" sz="1800" dirty="0" err="1"/>
              <a:t>izražavanja</a:t>
            </a:r>
            <a:r>
              <a:rPr lang="sr-Latn-RS" sz="1800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praktičnih</a:t>
            </a:r>
            <a:r>
              <a:rPr lang="en-US" sz="1800" dirty="0"/>
              <a:t> </a:t>
            </a:r>
            <a:r>
              <a:rPr lang="en-US" sz="1800" dirty="0" err="1"/>
              <a:t>sposobnosti</a:t>
            </a:r>
            <a:r>
              <a:rPr lang="en-US" sz="1800" dirty="0"/>
              <a:t>.</a:t>
            </a:r>
            <a:endParaRPr lang="sr-Latn-RS" sz="1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Vaspitni</a:t>
            </a:r>
            <a:r>
              <a:rPr lang="en-US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1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zadaci</a:t>
            </a:r>
            <a:r>
              <a:rPr lang="en-US" sz="1800" b="1" dirty="0">
                <a:solidFill>
                  <a:srgbClr val="F5C61B"/>
                </a:solidFill>
              </a:rPr>
              <a:t> </a:t>
            </a:r>
            <a:r>
              <a:rPr lang="en-US" sz="1800" dirty="0"/>
              <a:t>se </a:t>
            </a:r>
            <a:r>
              <a:rPr lang="en-US" sz="1800" dirty="0" err="1"/>
              <a:t>ogledaju</a:t>
            </a:r>
            <a:r>
              <a:rPr lang="en-US" sz="1800" dirty="0"/>
              <a:t> </a:t>
            </a:r>
            <a:r>
              <a:rPr lang="en-US" sz="1800" dirty="0" err="1"/>
              <a:t>kroz</a:t>
            </a:r>
            <a:r>
              <a:rPr lang="en-US" sz="1800" dirty="0"/>
              <a:t> </a:t>
            </a:r>
            <a:r>
              <a:rPr lang="en-US" sz="1800" dirty="0" err="1"/>
              <a:t>moralno</a:t>
            </a:r>
            <a:r>
              <a:rPr lang="en-US" sz="1800" dirty="0"/>
              <a:t> </a:t>
            </a:r>
            <a:r>
              <a:rPr lang="en-US" sz="1800" dirty="0" err="1"/>
              <a:t>područje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estetsko</a:t>
            </a:r>
            <a:r>
              <a:rPr lang="en-US" sz="1800" dirty="0"/>
              <a:t> </a:t>
            </a:r>
            <a:r>
              <a:rPr lang="en-US" sz="1800" dirty="0" err="1"/>
              <a:t>područje</a:t>
            </a:r>
            <a:r>
              <a:rPr lang="en-US" sz="1800" dirty="0"/>
              <a:t>.</a:t>
            </a:r>
            <a:r>
              <a:rPr lang="sr-Latn-RS" sz="1800" dirty="0"/>
              <a:t> </a:t>
            </a:r>
            <a:r>
              <a:rPr lang="en-US" sz="1800" dirty="0" err="1"/>
              <a:t>Moralno</a:t>
            </a:r>
            <a:r>
              <a:rPr lang="en-US" sz="1800" dirty="0"/>
              <a:t> </a:t>
            </a:r>
            <a:r>
              <a:rPr lang="en-US" sz="1800" dirty="0" err="1"/>
              <a:t>područje</a:t>
            </a:r>
            <a:r>
              <a:rPr lang="en-US" sz="1800" dirty="0"/>
              <a:t> </a:t>
            </a:r>
            <a:r>
              <a:rPr lang="en-US" sz="1800" dirty="0" err="1"/>
              <a:t>podrazumeva</a:t>
            </a:r>
            <a:r>
              <a:rPr lang="sr-Latn-RS" sz="1800" dirty="0"/>
              <a:t> i</a:t>
            </a:r>
            <a:r>
              <a:rPr lang="en-US" sz="1800" dirty="0" err="1"/>
              <a:t>strajnost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upornost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strpljenje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urednost</a:t>
            </a:r>
            <a:r>
              <a:rPr lang="sr-Latn-RS" sz="1800" dirty="0"/>
              <a:t>, </a:t>
            </a:r>
            <a:r>
              <a:rPr lang="en-US" sz="1800" dirty="0" err="1"/>
              <a:t>druželjubivost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tolerancij</a:t>
            </a:r>
            <a:r>
              <a:rPr lang="sr-Latn-RS" sz="1800" dirty="0"/>
              <a:t>u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navike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život</a:t>
            </a:r>
            <a:r>
              <a:rPr lang="en-US" sz="1800" dirty="0"/>
              <a:t> u </a:t>
            </a:r>
            <a:r>
              <a:rPr lang="en-US" sz="1800" dirty="0" err="1"/>
              <a:t>kolektivu</a:t>
            </a:r>
            <a:r>
              <a:rPr lang="en-US" sz="1800" dirty="0"/>
              <a:t>.</a:t>
            </a:r>
            <a:r>
              <a:rPr lang="sr-Latn-RS" sz="1800" dirty="0"/>
              <a:t> E</a:t>
            </a:r>
            <a:r>
              <a:rPr lang="en-US" sz="1800" dirty="0" err="1"/>
              <a:t>stetsko</a:t>
            </a:r>
            <a:r>
              <a:rPr lang="en-US" sz="1800" dirty="0"/>
              <a:t> </a:t>
            </a:r>
            <a:r>
              <a:rPr lang="en-US" sz="1800" dirty="0" err="1"/>
              <a:t>područje</a:t>
            </a:r>
            <a:r>
              <a:rPr lang="en-US" sz="1800" dirty="0"/>
              <a:t> </a:t>
            </a:r>
            <a:r>
              <a:rPr lang="en-US" sz="1800" dirty="0" err="1"/>
              <a:t>podrazumeva</a:t>
            </a:r>
            <a:r>
              <a:rPr lang="en-US" sz="1800" dirty="0"/>
              <a:t> </a:t>
            </a:r>
            <a:r>
              <a:rPr lang="en-US" sz="1800" dirty="0" err="1"/>
              <a:t>osećaj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lepo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harmoniju</a:t>
            </a:r>
            <a:r>
              <a:rPr lang="sr-Latn-RS" sz="1800" dirty="0"/>
              <a:t>, za </a:t>
            </a:r>
            <a:r>
              <a:rPr lang="en-US" sz="1800" dirty="0" err="1"/>
              <a:t>simetriju</a:t>
            </a:r>
            <a:r>
              <a:rPr lang="en-US" sz="1800" dirty="0"/>
              <a:t>.</a:t>
            </a:r>
            <a:r>
              <a:rPr lang="sr-Latn-RS" sz="1800" dirty="0"/>
              <a:t>..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sz="1400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en-US" sz="16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sr-Latn-RS" sz="16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6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6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sr-Latn-R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0211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70401"/>
            <a:ext cx="6629400" cy="64008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C000"/>
                </a:solidFill>
              </a:rPr>
              <a:t>Usmerene aktivnosti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1148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</a:pP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057400"/>
            <a:ext cx="89154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sr-Latn-RS" dirty="0"/>
              <a:t>S</a:t>
            </a:r>
            <a:r>
              <a:rPr lang="en-US" dirty="0" err="1"/>
              <a:t>truktur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usmerene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sr-Latn-RS" dirty="0"/>
              <a:t>: </a:t>
            </a:r>
            <a:r>
              <a:rPr lang="en-US" b="1" dirty="0" err="1">
                <a:solidFill>
                  <a:srgbClr val="F5C61B"/>
                </a:solidFill>
              </a:rPr>
              <a:t>uvodni</a:t>
            </a:r>
            <a:r>
              <a:rPr lang="en-US" b="1" dirty="0">
                <a:solidFill>
                  <a:srgbClr val="F5C61B"/>
                </a:solidFill>
              </a:rPr>
              <a:t>,</a:t>
            </a:r>
            <a:r>
              <a:rPr lang="sr-Latn-RS" b="1" dirty="0">
                <a:solidFill>
                  <a:srgbClr val="F5C61B"/>
                </a:solidFill>
              </a:rPr>
              <a:t> </a:t>
            </a:r>
            <a:r>
              <a:rPr lang="en-US" b="1" dirty="0" err="1">
                <a:solidFill>
                  <a:srgbClr val="F5C61B"/>
                </a:solidFill>
              </a:rPr>
              <a:t>glavni</a:t>
            </a:r>
            <a:r>
              <a:rPr lang="en-US" b="1" dirty="0">
                <a:solidFill>
                  <a:srgbClr val="F5C61B"/>
                </a:solidFill>
              </a:rPr>
              <a:t> </a:t>
            </a:r>
            <a:r>
              <a:rPr lang="en-US" b="1" dirty="0" err="1">
                <a:solidFill>
                  <a:srgbClr val="F5C61B"/>
                </a:solidFill>
              </a:rPr>
              <a:t>i</a:t>
            </a:r>
            <a:r>
              <a:rPr lang="en-US" b="1" dirty="0">
                <a:solidFill>
                  <a:srgbClr val="F5C61B"/>
                </a:solidFill>
              </a:rPr>
              <a:t> </a:t>
            </a:r>
            <a:r>
              <a:rPr lang="en-US" b="1" dirty="0" err="1">
                <a:solidFill>
                  <a:srgbClr val="F5C61B"/>
                </a:solidFill>
              </a:rPr>
              <a:t>završni</a:t>
            </a:r>
            <a:r>
              <a:rPr lang="en-US" b="1" dirty="0">
                <a:solidFill>
                  <a:srgbClr val="F5C61B"/>
                </a:solidFill>
              </a:rPr>
              <a:t> </a:t>
            </a:r>
            <a:r>
              <a:rPr lang="en-US" b="1" dirty="0" err="1">
                <a:solidFill>
                  <a:srgbClr val="F5C61B"/>
                </a:solidFill>
              </a:rPr>
              <a:t>deo</a:t>
            </a:r>
            <a:r>
              <a:rPr lang="sr-Latn-RS" dirty="0"/>
              <a:t>.</a:t>
            </a:r>
          </a:p>
          <a:p>
            <a:pPr marL="265176" indent="-265176">
              <a:buNone/>
              <a:defRPr/>
            </a:pPr>
            <a:endParaRPr lang="en-US" dirty="0"/>
          </a:p>
          <a:p>
            <a:pPr marL="685800" lvl="1" algn="just">
              <a:buFont typeface="Wingdings" panose="05000000000000000000" pitchFamily="2" charset="2"/>
              <a:buChar char="§"/>
              <a:defRPr/>
            </a:pPr>
            <a:r>
              <a:rPr lang="en-US" sz="1800" dirty="0" err="1"/>
              <a:t>Uvodni</a:t>
            </a:r>
            <a:r>
              <a:rPr lang="en-US" sz="1800" dirty="0"/>
              <a:t> </a:t>
            </a:r>
            <a:r>
              <a:rPr lang="en-US" sz="1800" dirty="0" err="1"/>
              <a:t>deo</a:t>
            </a:r>
            <a:r>
              <a:rPr lang="en-US" sz="1800" dirty="0"/>
              <a:t>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cilj</a:t>
            </a:r>
            <a:r>
              <a:rPr lang="en-US" sz="1800" dirty="0"/>
              <a:t> da </a:t>
            </a:r>
            <a:r>
              <a:rPr lang="en-US" sz="1800" dirty="0" err="1"/>
              <a:t>privuče</a:t>
            </a:r>
            <a:r>
              <a:rPr lang="en-US" sz="1800" dirty="0"/>
              <a:t> </a:t>
            </a:r>
            <a:r>
              <a:rPr lang="en-US" sz="1800" dirty="0" err="1"/>
              <a:t>pažnju</a:t>
            </a:r>
            <a:r>
              <a:rPr lang="en-US" sz="1800" dirty="0"/>
              <a:t> </a:t>
            </a:r>
            <a:r>
              <a:rPr lang="en-US" sz="1800" dirty="0" err="1"/>
              <a:t>dece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usmeri</a:t>
            </a:r>
            <a:r>
              <a:rPr lang="en-US" sz="1800" dirty="0"/>
              <a:t> je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sadržaj</a:t>
            </a:r>
            <a:r>
              <a:rPr lang="en-US" sz="1800" dirty="0"/>
              <a:t>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se </a:t>
            </a:r>
            <a:r>
              <a:rPr lang="en-US" sz="1800" dirty="0" err="1"/>
              <a:t>obraditi</a:t>
            </a:r>
            <a:r>
              <a:rPr lang="en-US" sz="1800" dirty="0"/>
              <a:t> u </a:t>
            </a:r>
            <a:r>
              <a:rPr lang="en-US" sz="1800" dirty="0" err="1"/>
              <a:t>glavnom</a:t>
            </a:r>
            <a:r>
              <a:rPr lang="en-US" sz="1800" dirty="0"/>
              <a:t> </a:t>
            </a:r>
            <a:r>
              <a:rPr lang="en-US" sz="1800" dirty="0" err="1"/>
              <a:t>delu</a:t>
            </a:r>
            <a:r>
              <a:rPr lang="en-US" sz="1800" dirty="0"/>
              <a:t> </a:t>
            </a:r>
            <a:r>
              <a:rPr lang="en-US" sz="1800" dirty="0" err="1"/>
              <a:t>usmerene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en-US" sz="1800" dirty="0"/>
              <a:t>.</a:t>
            </a:r>
            <a:r>
              <a:rPr lang="sr-Latn-RS" sz="1800" dirty="0"/>
              <a:t> </a:t>
            </a:r>
            <a:r>
              <a:rPr lang="en-US" sz="1800" dirty="0" err="1"/>
              <a:t>Uvodni</a:t>
            </a:r>
            <a:r>
              <a:rPr lang="en-US" sz="1800" dirty="0"/>
              <a:t> </a:t>
            </a:r>
            <a:r>
              <a:rPr lang="en-US" sz="1800" dirty="0" err="1"/>
              <a:t>deo</a:t>
            </a:r>
            <a:r>
              <a:rPr lang="en-US" sz="1800" dirty="0"/>
              <a:t> </a:t>
            </a:r>
            <a:r>
              <a:rPr lang="en-US" sz="1800" dirty="0" err="1"/>
              <a:t>predstavlja</a:t>
            </a:r>
            <a:r>
              <a:rPr lang="en-US" sz="1800" dirty="0"/>
              <a:t> </a:t>
            </a:r>
            <a:r>
              <a:rPr lang="en-US" sz="1800" dirty="0" err="1"/>
              <a:t>motivacionu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psihološku</a:t>
            </a:r>
            <a:r>
              <a:rPr lang="en-US" sz="1800" dirty="0"/>
              <a:t> </a:t>
            </a:r>
            <a:r>
              <a:rPr lang="en-US" sz="1800" dirty="0" err="1"/>
              <a:t>pripremu</a:t>
            </a:r>
            <a:r>
              <a:rPr lang="en-US" sz="1800" dirty="0"/>
              <a:t> </a:t>
            </a:r>
            <a:r>
              <a:rPr lang="en-US" sz="1800" dirty="0" err="1"/>
              <a:t>dece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susretanje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novim</a:t>
            </a:r>
            <a:r>
              <a:rPr lang="en-US" sz="1800" dirty="0"/>
              <a:t> </a:t>
            </a:r>
            <a:r>
              <a:rPr lang="en-US" sz="1800" dirty="0" err="1"/>
              <a:t>matematičkim</a:t>
            </a:r>
            <a:r>
              <a:rPr lang="en-US" sz="1800" dirty="0"/>
              <a:t> </a:t>
            </a:r>
            <a:r>
              <a:rPr lang="en-US" sz="1800" dirty="0" err="1"/>
              <a:t>pojmovima</a:t>
            </a:r>
            <a:r>
              <a:rPr lang="en-US" sz="1800" dirty="0"/>
              <a:t>,</a:t>
            </a:r>
            <a:r>
              <a:rPr lang="sr-Latn-RS" sz="1800" dirty="0"/>
              <a:t> </a:t>
            </a:r>
            <a:r>
              <a:rPr lang="en-US" sz="1800" dirty="0" err="1"/>
              <a:t>situacijama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problemima</a:t>
            </a:r>
            <a:r>
              <a:rPr lang="en-US" sz="1800" dirty="0"/>
              <a:t>.</a:t>
            </a:r>
            <a:endParaRPr lang="sr-Latn-RS" sz="1800" dirty="0"/>
          </a:p>
          <a:p>
            <a:pPr marL="685800" lvl="1" algn="just">
              <a:buFont typeface="Wingdings" panose="05000000000000000000" pitchFamily="2" charset="2"/>
              <a:buChar char="§"/>
              <a:defRPr/>
            </a:pPr>
            <a:r>
              <a:rPr lang="sr-Latn-RS" sz="1800" dirty="0"/>
              <a:t>U glavnom delu ističe se cilj aktivnosti, odnosno pojam koji se obrađuje. Vaspitač usmerava decu na aktivno učešće u objašnjavanju određenih situacija, odgovaranju na postavljena pitanja, izvođenju zaključaka, rešavanju problema...</a:t>
            </a:r>
          </a:p>
          <a:p>
            <a:pPr marL="685800" lvl="1" algn="just">
              <a:buFont typeface="Wingdings" panose="05000000000000000000" pitchFamily="2" charset="2"/>
              <a:buChar char="§"/>
              <a:defRPr/>
            </a:pPr>
            <a:r>
              <a:rPr lang="sr-Latn-RS" sz="1800" dirty="0"/>
              <a:t>Završni deo ima za cilj verifikaciju, sistemtizaciju i integraciju znanja. Vaspitač pravi uvid u kojoj meri su deca ovladala pojmom, otklanja uočene slabosti, vrši se  sistematizacija stečenih znanja i  njihova primena. To se najčešće realizuje pomoću radnih listova (u kojima deca nešto crtaju, boje, povezuju, docrtavaju, precrtavaju izdvajaju...), odgovarajućom didaktičkom igrom i sličnim aktivnostima. 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sz="1800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sr-Latn-RS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sr-Latn-RS" altLang="en-US" dirty="0"/>
          </a:p>
        </p:txBody>
      </p:sp>
    </p:spTree>
    <p:extLst>
      <p:ext uri="{BB962C8B-B14F-4D97-AF65-F5344CB8AC3E}">
        <p14:creationId xmlns:p14="http://schemas.microsoft.com/office/powerpoint/2010/main" val="11847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H_radial_light_grey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_radial_light_gre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8A293E-133B-4C22-82C7-6677C36D0BF9}">
  <we:reference id="wa104379177" version="1.0.0.1" store="en-US" storeType="OMEX"/>
  <we:alternateReferences>
    <we:reference id="wa104379177" version="1.0.0.1" store="wa10437917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SH_radial_light_grey</Template>
  <TotalTime>4438</TotalTime>
  <Words>1895</Words>
  <Application>Microsoft Office PowerPoint</Application>
  <PresentationFormat>On-screen Show (4:3)</PresentationFormat>
  <Paragraphs>206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FontAwesome</vt:lpstr>
      <vt:lpstr>Wingdings</vt:lpstr>
      <vt:lpstr>Wingdings 2</vt:lpstr>
      <vt:lpstr>SH_radial_light_grey</vt:lpstr>
      <vt:lpstr>1_SH_radial_light_grey</vt:lpstr>
      <vt:lpstr>Equation</vt:lpstr>
      <vt:lpstr>PowerPoint Presentation</vt:lpstr>
      <vt:lpstr>1. OBLICI VASPITNO-OBRAZOVNIH AKTIVNOSTI</vt:lpstr>
      <vt:lpstr>Vaspitno-obrazovne aktivnosti u vrtiću</vt:lpstr>
      <vt:lpstr>Oblici vaspitno-obrazovnih aktivnosti</vt:lpstr>
      <vt:lpstr>Slobodne aktivnosti</vt:lpstr>
      <vt:lpstr>Usmerene aktivnosti</vt:lpstr>
      <vt:lpstr>Usmerene aktivnosti</vt:lpstr>
      <vt:lpstr>Usmerene aktivnosti</vt:lpstr>
      <vt:lpstr>Usmerene aktivnosti</vt:lpstr>
      <vt:lpstr>2. OSNOVNI METODIČKI PRINCIPI</vt:lpstr>
      <vt:lpstr>Osnovni metodički principi</vt:lpstr>
      <vt:lpstr>Osnovni metodički principi</vt:lpstr>
      <vt:lpstr>Princip očiglednosti</vt:lpstr>
      <vt:lpstr>Princip naučne usmerenosti</vt:lpstr>
      <vt:lpstr>Princip naučne usmerenosti</vt:lpstr>
      <vt:lpstr>Princip naučne usmerenosti</vt:lpstr>
      <vt:lpstr>Princip naučne usmerenosti</vt:lpstr>
      <vt:lpstr>Princip naučne usmerenosti</vt:lpstr>
      <vt:lpstr>Princip aktivnosti, samostalnosti i individualnosti</vt:lpstr>
      <vt:lpstr>Princip postupnosti i sistematičnosti</vt:lpstr>
      <vt:lpstr>Princip postupnosti i sistematičnosti</vt:lpstr>
      <vt:lpstr>Princip odmerenosti sadržaja prema uzrastu</vt:lpstr>
      <vt:lpstr>Princip korelacije programskih sadržaja</vt:lpstr>
      <vt:lpstr>Princip trajnosti znanja</vt:lpstr>
      <vt:lpstr>Princip zabave i zadovoljstva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SlideHunter</dc:creator>
  <cp:lastModifiedBy>Dusan Kostic</cp:lastModifiedBy>
  <cp:revision>134</cp:revision>
  <dcterms:created xsi:type="dcterms:W3CDTF">2013-08-12T05:24:51Z</dcterms:created>
  <dcterms:modified xsi:type="dcterms:W3CDTF">2020-03-12T07:25:57Z</dcterms:modified>
</cp:coreProperties>
</file>