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9"/>
  </p:handoutMasterIdLst>
  <p:sldIdLst>
    <p:sldId id="257" r:id="rId2"/>
    <p:sldId id="278" r:id="rId3"/>
    <p:sldId id="267" r:id="rId4"/>
    <p:sldId id="269" r:id="rId5"/>
    <p:sldId id="274" r:id="rId6"/>
    <p:sldId id="275" r:id="rId7"/>
    <p:sldId id="279" r:id="rId8"/>
    <p:sldId id="277" r:id="rId9"/>
    <p:sldId id="263" r:id="rId10"/>
    <p:sldId id="276" r:id="rId11"/>
    <p:sldId id="264" r:id="rId12"/>
    <p:sldId id="265" r:id="rId13"/>
    <p:sldId id="262" r:id="rId14"/>
    <p:sldId id="270" r:id="rId15"/>
    <p:sldId id="271" r:id="rId16"/>
    <p:sldId id="272" r:id="rId17"/>
    <p:sldId id="266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i="1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i="1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00FF00"/>
    <a:srgbClr val="000000"/>
    <a:srgbClr val="FF66FF"/>
    <a:srgbClr val="66FFFF"/>
    <a:srgbClr val="FFFF00"/>
    <a:srgbClr val="0033CC"/>
    <a:srgbClr val="FF00FF"/>
    <a:srgbClr val="FF993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01" autoAdjust="0"/>
    <p:restoredTop sz="94660"/>
  </p:normalViewPr>
  <p:slideViewPr>
    <p:cSldViewPr>
      <p:cViewPr varScale="1">
        <p:scale>
          <a:sx n="64" d="100"/>
          <a:sy n="64" d="100"/>
        </p:scale>
        <p:origin x="61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i="0"/>
            </a:lvl1pPr>
          </a:lstStyle>
          <a:p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i="0"/>
            </a:lvl1pPr>
          </a:lstStyle>
          <a:p>
            <a:fld id="{69456189-D84B-468E-9AEC-E14F0E2A2B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35031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00200" y="152400"/>
            <a:ext cx="7010400" cy="91757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990600"/>
            <a:ext cx="6400800" cy="533400"/>
          </a:xfrm>
        </p:spPr>
        <p:txBody>
          <a:bodyPr/>
          <a:lstStyle>
            <a:lvl1pPr marL="0" indent="0" algn="r">
              <a:buFontTx/>
              <a:buNone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2133600" cy="3048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77000"/>
            <a:ext cx="2895600" cy="304800"/>
          </a:xfrm>
        </p:spPr>
        <p:txBody>
          <a:bodyPr/>
          <a:lstStyle>
            <a:lvl1pPr>
              <a:defRPr>
                <a:solidFill>
                  <a:srgbClr val="66FFFF"/>
                </a:solidFill>
              </a:defRPr>
            </a:lvl1pPr>
          </a:lstStyle>
          <a:p>
            <a:endParaRPr 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fld id="{5B6E457A-C869-4CBB-B17A-655AB9AD6F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8DA6C-83A9-4EF1-9FC9-7BA7A7C4A8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948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772150" y="76200"/>
            <a:ext cx="177165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6200"/>
            <a:ext cx="516255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46A845-0716-45E3-B24E-39C0EFC9CB4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350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78498C-4B17-4851-81A6-1CA1A1425DD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02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2AAAB1-B64F-4FA9-9BC3-34B0B32740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843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3467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76700" y="1524000"/>
            <a:ext cx="34671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8707AF-5217-4B29-AEC5-B95084925B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14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3E999-4227-4AD1-9679-685A9FD78FA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2465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6511C-8402-4A17-B336-BC97743820F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686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9AE807-B5F5-4F20-8AD7-73D59EB3F8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7294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01E2A8-91E4-4596-9003-362B4B2B606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5237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ABAFFF-6AC0-4FD7-804F-C2E77D0C1F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52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76200"/>
            <a:ext cx="70866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70866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246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i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8956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i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0" y="6324600"/>
            <a:ext cx="1447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i="0">
                <a:solidFill>
                  <a:srgbClr val="FFFFFF"/>
                </a:solidFill>
              </a:defRPr>
            </a:lvl1pPr>
          </a:lstStyle>
          <a:p>
            <a:fld id="{17AB7860-BCE6-4207-A041-74E2E3C2E992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FFFFFF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rgbClr val="FFFFFF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rgbClr val="FFFFFF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rgbClr val="FFFFFF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495800" y="304800"/>
            <a:ext cx="4419599" cy="1222375"/>
          </a:xfrm>
          <a:ln>
            <a:miter lim="800000"/>
            <a:headEnd/>
            <a:tailEnd/>
          </a:ln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>
              <a:defRPr/>
            </a:pPr>
            <a:r>
              <a:rPr lang="sr-Latn-RS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Matematika – šta će to meni?</a:t>
            </a:r>
            <a:endParaRPr lang="en-US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47044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 cstate="print">
            <a:lum bright="10000" contrast="20000"/>
          </a:blip>
          <a:srcRect/>
          <a:stretch>
            <a:fillRect/>
          </a:stretch>
        </p:blipFill>
        <p:spPr bwMode="auto">
          <a:xfrm>
            <a:off x="1371600" y="762000"/>
            <a:ext cx="5111750" cy="427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3977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/>
          </p:cNvPicPr>
          <p:nvPr/>
        </p:nvPicPr>
        <p:blipFill>
          <a:blip r:embed="rId2" cstate="print"/>
          <a:srcRect l="3106" t="7562" r="1491" b="7520"/>
          <a:stretch>
            <a:fillRect/>
          </a:stretch>
        </p:blipFill>
        <p:spPr bwMode="auto">
          <a:xfrm>
            <a:off x="1524000" y="1600200"/>
            <a:ext cx="4876800" cy="3200400"/>
          </a:xfrm>
          <a:prstGeom prst="rect">
            <a:avLst/>
          </a:prstGeom>
          <a:ln w="25400" cap="flat" cmpd="sng" algn="ctr">
            <a:solidFill>
              <a:schemeClr val="accent6"/>
            </a:solidFill>
            <a:prstDash val="solid"/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095621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 descr="C:\Documents and Settings\Zorica\Desktop\Zadaci prvi razred, reklame\IMG_1103.jpg"/>
          <p:cNvPicPr>
            <a:picLocks/>
          </p:cNvPicPr>
          <p:nvPr/>
        </p:nvPicPr>
        <p:blipFill>
          <a:blip r:embed="rId2" cstate="print"/>
          <a:srcRect l="18001" t="8636" r="3797" b="12531"/>
          <a:stretch>
            <a:fillRect/>
          </a:stretch>
        </p:blipFill>
        <p:spPr bwMode="auto">
          <a:xfrm>
            <a:off x="1524000" y="1219200"/>
            <a:ext cx="4876800" cy="3162666"/>
          </a:xfrm>
          <a:prstGeom prst="rect">
            <a:avLst/>
          </a:prstGeom>
          <a:ln w="25400" cap="flat" cmpd="sng" algn="ctr">
            <a:solidFill>
              <a:schemeClr val="accent5">
                <a:shade val="50000"/>
              </a:schemeClr>
            </a:solidFill>
            <a:prstDash val="solid"/>
            <a:headEnd/>
            <a:tailEnd/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2514600" y="5181600"/>
            <a:ext cx="2895600" cy="1015663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6000" b="1" i="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25327.2</a:t>
            </a:r>
          </a:p>
        </p:txBody>
      </p:sp>
    </p:spTree>
    <p:extLst>
      <p:ext uri="{BB962C8B-B14F-4D97-AF65-F5344CB8AC3E}">
        <p14:creationId xmlns:p14="http://schemas.microsoft.com/office/powerpoint/2010/main" val="991441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219200"/>
            <a:ext cx="6800850" cy="45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731887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761" y="685800"/>
            <a:ext cx="7772400" cy="1295400"/>
          </a:xfrm>
          <a:ln>
            <a:miter lim="800000"/>
            <a:headEnd/>
            <a:tailEnd/>
          </a:ln>
        </p:spPr>
        <p:txBody>
          <a:bodyPr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>
              <a:defRPr/>
            </a:pPr>
            <a:r>
              <a:rPr lang="sr-Latn-RS" sz="4000" dirty="0">
                <a:ln/>
                <a:solidFill>
                  <a:schemeClr val="tx2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 li formule imaju emocije?</a:t>
            </a:r>
            <a:endParaRPr lang="en-US" sz="4000" dirty="0">
              <a:ln/>
              <a:solidFill>
                <a:schemeClr val="tx2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04800" y="2971800"/>
            <a:ext cx="7058214" cy="1786368"/>
            <a:chOff x="304800" y="2133600"/>
            <a:chExt cx="7058214" cy="1786368"/>
          </a:xfrm>
        </p:grpSpPr>
        <p:sp>
          <p:nvSpPr>
            <p:cNvPr id="3" name="TextBox 2"/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 bwMode="auto">
            <a:xfrm>
              <a:off x="304800" y="2133600"/>
              <a:ext cx="7058027" cy="784997"/>
            </a:xfrm>
            <a:prstGeom prst="rect">
              <a:avLst/>
            </a:prstGeom>
            <a:blipFill rotWithShape="1">
              <a:blip r:embed="rId2"/>
              <a:stretch>
                <a:fillRect/>
              </a:stretch>
            </a:blipFill>
          </p:spPr>
          <p:txBody>
            <a:bodyPr/>
            <a:lstStyle/>
            <a:p>
              <a:pPr>
                <a:defRPr/>
              </a:pPr>
              <a:r>
                <a:rPr lang="en-US">
                  <a:noFill/>
                </a:rPr>
                <a:t> 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304800" y="3135201"/>
                  <a:ext cx="7058214" cy="7847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𝑨</m:t>
                                </m:r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−</m:t>
                                </m:r>
                                <m:r>
                                  <a:rPr lang="en-US" sz="4400" b="1" i="1" smtClean="0">
                                    <a:effectLst>
                                      <a:outerShdw blurRad="38100" dist="38100" dir="2700000" algn="tl">
                                        <a:srgbClr val="000000">
                                          <a:alpha val="43137"/>
                                        </a:srgbClr>
                                      </a:outerShdw>
                                    </a:effectLst>
                                    <a:latin typeface="Cambria Math"/>
                                  </a:rPr>
                                  <m:t>𝑩</m:t>
                                </m:r>
                              </m:e>
                            </m:d>
                          </m:e>
                          <m: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=</m:t>
                        </m:r>
                        <m:sSup>
                          <m:sSup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𝑨</m:t>
                            </m:r>
                          </m:e>
                          <m: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𝟐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𝑨𝑩</m:t>
                        </m:r>
                        <m:r>
                          <a:rPr lang="en-US" sz="4400" b="1" i="1" smtClean="0">
                            <a:effectLst>
                              <a:outerShdw blurRad="38100" dist="38100" dir="2700000" algn="tl">
                                <a:srgbClr val="000000">
                                  <a:alpha val="43137"/>
                                </a:srgbClr>
                              </a:outerShdw>
                            </a:effectLst>
                            <a:latin typeface="Cambria Math"/>
                          </a:rPr>
                          <m:t>+</m:t>
                        </m:r>
                        <m:sSup>
                          <m:sSupPr>
                            <m:ctrlP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𝑩</m:t>
                            </m:r>
                          </m:e>
                          <m:sup>
                            <m:r>
                              <a:rPr lang="en-US" sz="4400" b="1" i="1" smtClean="0">
                                <a:effectLst>
                                  <a:outerShdw blurRad="38100" dist="38100" dir="2700000" algn="tl">
                                    <a:srgbClr val="000000">
                                      <a:alpha val="43137"/>
                                    </a:srgbClr>
                                  </a:outerShdw>
                                </a:effectLst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oMath>
                    </m:oMathPara>
                  </a14:m>
                  <a:endPara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4800" y="3135201"/>
                  <a:ext cx="7058214" cy="784767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446688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52400"/>
            <a:ext cx="8162876" cy="1080617"/>
          </a:xfrm>
          <a:prstGeom prst="rect">
            <a:avLst/>
          </a:prstGeom>
          <a:blipFill rotWithShape="1">
            <a:blip r:embed="rId2"/>
            <a:stretch>
              <a:fillRect r="-2763" b="-16384"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3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676216"/>
            <a:ext cx="8603189" cy="811184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4" name="TextBox 3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2819400"/>
            <a:ext cx="9137245" cy="901016"/>
          </a:xfrm>
          <a:prstGeom prst="rect">
            <a:avLst/>
          </a:prstGeom>
          <a:blipFill rotWithShape="1">
            <a:blip r:embed="rId4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413" y="3810000"/>
            <a:ext cx="3844899" cy="990784"/>
          </a:xfrm>
          <a:prstGeom prst="rect">
            <a:avLst/>
          </a:prstGeom>
          <a:blipFill rotWithShape="1">
            <a:blip r:embed="rId5"/>
            <a:stretch>
              <a:fillRect/>
            </a:stretch>
          </a:blipFill>
        </p:spPr>
        <p:txBody>
          <a:bodyPr/>
          <a:lstStyle/>
          <a:p>
            <a:pPr>
              <a:defRPr/>
            </a:pPr>
            <a:r>
              <a:rPr lang="en-US">
                <a:noFill/>
              </a:rPr>
              <a:t> </a:t>
            </a:r>
          </a:p>
        </p:txBody>
      </p:sp>
      <p:grpSp>
        <p:nvGrpSpPr>
          <p:cNvPr id="15" name="Group 14"/>
          <p:cNvGrpSpPr>
            <a:grpSpLocks/>
          </p:cNvGrpSpPr>
          <p:nvPr/>
        </p:nvGrpSpPr>
        <p:grpSpPr bwMode="auto">
          <a:xfrm>
            <a:off x="381000" y="228600"/>
            <a:ext cx="4800600" cy="1219200"/>
            <a:chOff x="381000" y="228600"/>
            <a:chExt cx="4800600" cy="1219200"/>
          </a:xfrm>
        </p:grpSpPr>
        <p:sp>
          <p:nvSpPr>
            <p:cNvPr id="5136" name="Rounded Rectangular Callout 11"/>
            <p:cNvSpPr>
              <a:spLocks noChangeArrowheads="1"/>
            </p:cNvSpPr>
            <p:nvPr/>
          </p:nvSpPr>
          <p:spPr bwMode="auto">
            <a:xfrm>
              <a:off x="381000" y="228600"/>
              <a:ext cx="2133600" cy="1219200"/>
            </a:xfrm>
            <a:prstGeom prst="wedgeRoundRectCallout">
              <a:avLst>
                <a:gd name="adj1" fmla="val 3361"/>
                <a:gd name="adj2" fmla="val 88889"/>
                <a:gd name="adj3" fmla="val 1666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/>
            <a:p>
              <a:r>
                <a:rPr lang="sr-Latn-RS" b="1"/>
                <a:t>Kvadrat binoma</a:t>
              </a:r>
              <a:endParaRPr lang="en-US" b="1"/>
            </a:p>
          </p:txBody>
        </p:sp>
        <p:sp>
          <p:nvSpPr>
            <p:cNvPr id="5137" name="Rounded Rectangular Callout 13"/>
            <p:cNvSpPr>
              <a:spLocks noChangeArrowheads="1"/>
            </p:cNvSpPr>
            <p:nvPr/>
          </p:nvSpPr>
          <p:spPr bwMode="auto">
            <a:xfrm>
              <a:off x="3048000" y="228600"/>
              <a:ext cx="2133600" cy="1219200"/>
            </a:xfrm>
            <a:prstGeom prst="wedgeRoundRectCallout">
              <a:avLst>
                <a:gd name="adj1" fmla="val 42069"/>
                <a:gd name="adj2" fmla="val 84051"/>
                <a:gd name="adj3" fmla="val 16667"/>
              </a:avLst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b"/>
            <a:lstStyle/>
            <a:p>
              <a:r>
                <a:rPr lang="sr-Latn-RS" b="1"/>
                <a:t>Kvadrat binoma</a:t>
              </a:r>
              <a:endParaRPr lang="en-US" b="1"/>
            </a:p>
          </p:txBody>
        </p:sp>
      </p:grpSp>
      <p:grpSp>
        <p:nvGrpSpPr>
          <p:cNvPr id="28" name="Group 27"/>
          <p:cNvGrpSpPr>
            <a:grpSpLocks/>
          </p:cNvGrpSpPr>
          <p:nvPr/>
        </p:nvGrpSpPr>
        <p:grpSpPr bwMode="auto">
          <a:xfrm>
            <a:off x="609600" y="4114800"/>
            <a:ext cx="1905000" cy="685800"/>
            <a:chOff x="609600" y="4114800"/>
            <a:chExt cx="1905000" cy="685984"/>
          </a:xfrm>
        </p:grpSpPr>
        <p:cxnSp>
          <p:nvCxnSpPr>
            <p:cNvPr id="5134" name="Straight Connector 17"/>
            <p:cNvCxnSpPr>
              <a:cxnSpLocks noChangeShapeType="1"/>
            </p:cNvCxnSpPr>
            <p:nvPr/>
          </p:nvCxnSpPr>
          <p:spPr bwMode="auto">
            <a:xfrm flipV="1">
              <a:off x="2209800" y="4365523"/>
              <a:ext cx="304800" cy="435261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5" name="Straight Connector 18"/>
            <p:cNvCxnSpPr>
              <a:cxnSpLocks noChangeShapeType="1"/>
            </p:cNvCxnSpPr>
            <p:nvPr/>
          </p:nvCxnSpPr>
          <p:spPr bwMode="auto">
            <a:xfrm flipV="1">
              <a:off x="609600" y="4114800"/>
              <a:ext cx="381000" cy="468354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762000" y="2965450"/>
            <a:ext cx="6096000" cy="638175"/>
            <a:chOff x="762000" y="2965108"/>
            <a:chExt cx="6096000" cy="638415"/>
          </a:xfrm>
        </p:grpSpPr>
        <p:cxnSp>
          <p:nvCxnSpPr>
            <p:cNvPr id="5130" name="Straight Connector 16"/>
            <p:cNvCxnSpPr>
              <a:cxnSpLocks noChangeShapeType="1"/>
            </p:cNvCxnSpPr>
            <p:nvPr/>
          </p:nvCxnSpPr>
          <p:spPr bwMode="auto">
            <a:xfrm flipV="1">
              <a:off x="762000" y="2971800"/>
              <a:ext cx="457200" cy="6096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1" name="Straight Connector 19"/>
            <p:cNvCxnSpPr>
              <a:cxnSpLocks noChangeShapeType="1"/>
            </p:cNvCxnSpPr>
            <p:nvPr/>
          </p:nvCxnSpPr>
          <p:spPr bwMode="auto">
            <a:xfrm flipV="1">
              <a:off x="4066690" y="2993923"/>
              <a:ext cx="457200" cy="6096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2" name="Straight Connector 20"/>
            <p:cNvCxnSpPr>
              <a:cxnSpLocks noChangeShapeType="1"/>
            </p:cNvCxnSpPr>
            <p:nvPr/>
          </p:nvCxnSpPr>
          <p:spPr bwMode="auto">
            <a:xfrm flipV="1">
              <a:off x="3032207" y="2993923"/>
              <a:ext cx="457200" cy="6096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133" name="Straight Connector 21"/>
            <p:cNvCxnSpPr>
              <a:cxnSpLocks noChangeShapeType="1"/>
            </p:cNvCxnSpPr>
            <p:nvPr/>
          </p:nvCxnSpPr>
          <p:spPr bwMode="auto">
            <a:xfrm flipV="1">
              <a:off x="6400800" y="2965108"/>
              <a:ext cx="457200" cy="609600"/>
            </a:xfrm>
            <a:prstGeom prst="line">
              <a:avLst/>
            </a:prstGeom>
            <a:noFill/>
            <a:ln w="28575" algn="ctr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76200" y="4953000"/>
                <a:ext cx="3024802" cy="13784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400" b="1" i="1" smtClean="0">
                              <a:latin typeface="Cambria Math"/>
                            </a:rPr>
                            <m:t>𝒗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𝒐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𝒍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𝒊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𝒎</m:t>
                          </m:r>
                        </m:num>
                        <m:den>
                          <m:r>
                            <a:rPr lang="en-US" sz="4400" b="1" i="1" smtClean="0">
                              <a:latin typeface="Cambria Math"/>
                            </a:rPr>
                            <m:t>𝒕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 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𝒆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6200" y="4953000"/>
                <a:ext cx="3024802" cy="13784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9780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sr-Latn-RS" sz="3600" dirty="0"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Šta se zgodi kada se emocije pomešaju sa matematikom?</a:t>
            </a:r>
            <a:endParaRPr lang="en-US" sz="3600" dirty="0"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163" y="2536825"/>
            <a:ext cx="7803675" cy="646331"/>
          </a:xfrm>
          <a:prstGeom prst="rect">
            <a:avLst/>
          </a:prstGeom>
          <a:solidFill>
            <a:schemeClr val="tx1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A</a:t>
            </a:r>
            <a:r>
              <a:rPr lang="sr-Cyrl-R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ко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je  A </a:t>
            </a:r>
            <a:r>
              <a:rPr lang="en-US" sz="3600" b="1" i="0" dirty="0">
                <a:solidFill>
                  <a:srgbClr val="FF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=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B   </a:t>
            </a:r>
            <a:r>
              <a:rPr lang="sr-Latn-R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  B </a:t>
            </a:r>
            <a:r>
              <a:rPr lang="en-US" sz="3600" b="1" i="0" dirty="0">
                <a:solidFill>
                  <a:srgbClr val="FF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=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C ,  </a:t>
            </a:r>
            <a:r>
              <a:rPr lang="sr-Latn-R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onda je </a:t>
            </a:r>
            <a:r>
              <a:rPr lang="sr-Cyrl-R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A </a:t>
            </a:r>
            <a:r>
              <a:rPr lang="en-US" sz="3600" b="1" i="0" dirty="0">
                <a:solidFill>
                  <a:srgbClr val="FF292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=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C.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348" y="1654175"/>
            <a:ext cx="2803140" cy="5847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sr-Latn-R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U matematici</a:t>
            </a:r>
            <a:r>
              <a:rPr lang="en-US" sz="3200" b="1" i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9525" y="3657600"/>
            <a:ext cx="7972054" cy="646331"/>
          </a:xfrm>
          <a:prstGeom prst="rect">
            <a:avLst/>
          </a:prstGeom>
          <a:solidFill>
            <a:schemeClr val="tx2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A</a:t>
            </a:r>
            <a:r>
              <a:rPr lang="sr-Cyrl-R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к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o   </a:t>
            </a:r>
            <a:r>
              <a:rPr lang="sr-Cyrl-R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A      </a:t>
            </a:r>
            <a:r>
              <a:rPr lang="sr-Cyrl-R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 </a:t>
            </a:r>
            <a:r>
              <a:rPr lang="sr-Latn-R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B</a:t>
            </a:r>
            <a:r>
              <a:rPr lang="sr-Latn-R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 </a:t>
            </a:r>
            <a:r>
              <a:rPr lang="sr-Latn-R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i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  <a:r>
              <a:rPr lang="sr-Cyrl-R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B       C , </a:t>
            </a:r>
            <a:r>
              <a:rPr lang="sr-Latn-R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onda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 </a:t>
            </a:r>
            <a:r>
              <a:rPr lang="sr-Cyrl-R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A       </a:t>
            </a:r>
            <a:r>
              <a:rPr lang="sr-Cyrl-R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 </a:t>
            </a:r>
            <a:r>
              <a:rPr lang="en-US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+mn-cs"/>
              </a:rPr>
              <a:t>C.</a:t>
            </a:r>
          </a:p>
        </p:txBody>
      </p:sp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1816331" y="3636064"/>
            <a:ext cx="5545796" cy="691362"/>
            <a:chOff x="1914850" y="3635074"/>
            <a:chExt cx="5546441" cy="691595"/>
          </a:xfrm>
        </p:grpSpPr>
        <p:sp>
          <p:nvSpPr>
            <p:cNvPr id="6" name="Heart 5"/>
            <p:cNvSpPr/>
            <p:nvPr/>
          </p:nvSpPr>
          <p:spPr bwMode="auto">
            <a:xfrm>
              <a:off x="1914850" y="3657600"/>
              <a:ext cx="640080" cy="640080"/>
            </a:xfrm>
            <a:prstGeom prst="heart">
              <a:avLst/>
            </a:prstGeom>
            <a:solidFill>
              <a:srgbClr val="FF292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Heart 6"/>
            <p:cNvSpPr/>
            <p:nvPr/>
          </p:nvSpPr>
          <p:spPr bwMode="auto">
            <a:xfrm>
              <a:off x="6821211" y="3686589"/>
              <a:ext cx="640080" cy="640080"/>
            </a:xfrm>
            <a:prstGeom prst="heart">
              <a:avLst/>
            </a:prstGeom>
            <a:solidFill>
              <a:srgbClr val="FF292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8" name="Heart 7"/>
            <p:cNvSpPr/>
            <p:nvPr/>
          </p:nvSpPr>
          <p:spPr bwMode="auto">
            <a:xfrm>
              <a:off x="3952084" y="3635074"/>
              <a:ext cx="640080" cy="640080"/>
            </a:xfrm>
            <a:prstGeom prst="heart">
              <a:avLst/>
            </a:prstGeom>
            <a:solidFill>
              <a:srgbClr val="FF292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76200" y="4495800"/>
            <a:ext cx="181972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sr-Latn-RS" sz="3200" b="1" i="0" dirty="0">
                <a:latin typeface="Cambria" pitchFamily="18" charset="0"/>
              </a:rPr>
              <a:t>U životu</a:t>
            </a:r>
            <a:r>
              <a:rPr lang="en-US" sz="3200" b="1" i="0" dirty="0">
                <a:latin typeface="Cambria" pitchFamily="18" charset="0"/>
              </a:rPr>
              <a:t>:</a:t>
            </a:r>
          </a:p>
        </p:txBody>
      </p:sp>
      <p:grpSp>
        <p:nvGrpSpPr>
          <p:cNvPr id="17" name="Group 16"/>
          <p:cNvGrpSpPr>
            <a:grpSpLocks/>
          </p:cNvGrpSpPr>
          <p:nvPr/>
        </p:nvGrpSpPr>
        <p:grpSpPr bwMode="auto">
          <a:xfrm>
            <a:off x="1" y="5257800"/>
            <a:ext cx="7696200" cy="1200329"/>
            <a:chOff x="1" y="5257800"/>
            <a:chExt cx="7801347" cy="1200508"/>
          </a:xfrm>
        </p:grpSpPr>
        <p:sp>
          <p:nvSpPr>
            <p:cNvPr id="9" name="TextBox 8"/>
            <p:cNvSpPr txBox="1"/>
            <p:nvPr/>
          </p:nvSpPr>
          <p:spPr>
            <a:xfrm>
              <a:off x="1" y="5257800"/>
              <a:ext cx="7801347" cy="1200508"/>
            </a:xfrm>
            <a:prstGeom prst="rect">
              <a:avLst/>
            </a:prstGeom>
            <a:solidFill>
              <a:schemeClr val="tx2"/>
            </a:solidFill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en-U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+mn-cs"/>
                </a:rPr>
                <a:t>A</a:t>
              </a:r>
              <a:r>
                <a:rPr lang="sr-Cyrl-R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+mn-cs"/>
                </a:rPr>
                <a:t>ко</a:t>
              </a:r>
              <a:r>
                <a:rPr lang="en-U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+mn-cs"/>
                </a:rPr>
                <a:t>  A</a:t>
              </a:r>
              <a:r>
                <a:rPr lang="sr-Latn-R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+mn-cs"/>
                </a:rPr>
                <a:t>na</a:t>
              </a:r>
              <a:r>
                <a:rPr lang="en-U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+mn-cs"/>
                </a:rPr>
                <a:t>      </a:t>
              </a:r>
              <a:r>
                <a:rPr lang="sr-Latn-R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+mn-cs"/>
                </a:rPr>
                <a:t> Baneta</a:t>
              </a:r>
              <a:r>
                <a:rPr lang="en-U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+mn-cs"/>
                </a:rPr>
                <a:t> </a:t>
              </a:r>
              <a:r>
                <a:rPr lang="sr-Latn-R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+mn-cs"/>
                </a:rPr>
                <a:t>i</a:t>
              </a:r>
              <a:r>
                <a:rPr lang="en-U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+mn-cs"/>
                </a:rPr>
                <a:t> </a:t>
              </a:r>
              <a:r>
                <a:rPr lang="sr-Latn-R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+mn-cs"/>
                </a:rPr>
                <a:t>Bane </a:t>
              </a:r>
              <a:r>
                <a:rPr lang="en-U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+mn-cs"/>
                </a:rPr>
                <a:t>     </a:t>
              </a:r>
              <a:r>
                <a:rPr lang="sr-Latn-R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+mn-cs"/>
                </a:rPr>
                <a:t>  Cecu</a:t>
              </a:r>
              <a:r>
                <a:rPr lang="en-U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+mn-cs"/>
                </a:rPr>
                <a:t>,</a:t>
              </a:r>
            </a:p>
            <a:p>
              <a:pPr algn="ctr">
                <a:defRPr/>
              </a:pPr>
              <a:r>
                <a:rPr lang="en-U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+mn-cs"/>
                </a:rPr>
                <a:t> </a:t>
              </a:r>
              <a:r>
                <a:rPr lang="sr-Latn-R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+mn-cs"/>
                </a:rPr>
                <a:t>onda Ana</a:t>
              </a:r>
              <a:r>
                <a:rPr lang="sr-Cyrl-R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+mn-cs"/>
                </a:rPr>
                <a:t> </a:t>
              </a:r>
              <a:r>
                <a:rPr lang="sr-Latn-R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+mn-cs"/>
                </a:rPr>
                <a:t>  </a:t>
              </a:r>
              <a:r>
                <a:rPr lang="en-U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+mn-cs"/>
                </a:rPr>
                <a:t>     </a:t>
              </a:r>
              <a:r>
                <a:rPr lang="sr-Latn-R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+mn-cs"/>
                </a:rPr>
                <a:t> Cecu</a:t>
              </a:r>
              <a:r>
                <a:rPr lang="en-US" sz="3600" b="1" dirty="0">
                  <a:solidFill>
                    <a:srgbClr val="0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mbria" pitchFamily="18" charset="0"/>
                  <a:cs typeface="+mn-cs"/>
                </a:rPr>
                <a:t>.</a:t>
              </a:r>
            </a:p>
          </p:txBody>
        </p:sp>
        <p:sp>
          <p:nvSpPr>
            <p:cNvPr id="11" name="Heart 10"/>
            <p:cNvSpPr/>
            <p:nvPr/>
          </p:nvSpPr>
          <p:spPr bwMode="auto">
            <a:xfrm>
              <a:off x="4092671" y="5818228"/>
              <a:ext cx="640080" cy="640080"/>
            </a:xfrm>
            <a:prstGeom prst="heart">
              <a:avLst/>
            </a:prstGeom>
            <a:solidFill>
              <a:srgbClr val="FF292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2" name="Heart 11"/>
            <p:cNvSpPr/>
            <p:nvPr/>
          </p:nvSpPr>
          <p:spPr bwMode="auto">
            <a:xfrm>
              <a:off x="1920240" y="5257800"/>
              <a:ext cx="640080" cy="640080"/>
            </a:xfrm>
            <a:prstGeom prst="heart">
              <a:avLst/>
            </a:prstGeom>
            <a:solidFill>
              <a:srgbClr val="FF292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13" name="Heart 12"/>
            <p:cNvSpPr/>
            <p:nvPr/>
          </p:nvSpPr>
          <p:spPr bwMode="auto">
            <a:xfrm>
              <a:off x="5545788" y="5289760"/>
              <a:ext cx="640080" cy="640080"/>
            </a:xfrm>
            <a:prstGeom prst="heart">
              <a:avLst/>
            </a:prstGeom>
            <a:solidFill>
              <a:srgbClr val="FF2929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234684" y="5722638"/>
            <a:ext cx="1593706" cy="1015663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defRPr/>
            </a:pPr>
            <a:r>
              <a:rPr lang="sr-Latn-RS" sz="6000" b="1" i="0" dirty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2929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cs typeface="+mn-cs"/>
              </a:rPr>
              <a:t>???</a:t>
            </a:r>
            <a:endParaRPr lang="en-US" sz="6000" b="1" i="0" dirty="0">
              <a:ln w="18415" cmpd="sng">
                <a:solidFill>
                  <a:srgbClr val="FF0000"/>
                </a:solidFill>
                <a:prstDash val="solid"/>
              </a:ln>
              <a:solidFill>
                <a:srgbClr val="FF2929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cs typeface="+mn-cs"/>
            </a:endParaRPr>
          </a:p>
        </p:txBody>
      </p: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1752600" y="2649538"/>
            <a:ext cx="731838" cy="1631950"/>
            <a:chOff x="1752600" y="2649792"/>
            <a:chExt cx="731520" cy="1631172"/>
          </a:xfrm>
        </p:grpSpPr>
        <p:sp>
          <p:nvSpPr>
            <p:cNvPr id="6155" name="Oval 17"/>
            <p:cNvSpPr>
              <a:spLocks noChangeArrowheads="1"/>
            </p:cNvSpPr>
            <p:nvPr/>
          </p:nvSpPr>
          <p:spPr bwMode="auto">
            <a:xfrm>
              <a:off x="1884163" y="2649792"/>
              <a:ext cx="457200" cy="457200"/>
            </a:xfrm>
            <a:prstGeom prst="ellips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56" name="Oval 18"/>
            <p:cNvSpPr>
              <a:spLocks noChangeArrowheads="1"/>
            </p:cNvSpPr>
            <p:nvPr/>
          </p:nvSpPr>
          <p:spPr bwMode="auto">
            <a:xfrm>
              <a:off x="1752600" y="3549444"/>
              <a:ext cx="731520" cy="731520"/>
            </a:xfrm>
            <a:prstGeom prst="ellipse">
              <a:avLst/>
            </a:prstGeom>
            <a:noFill/>
            <a:ln w="38100" algn="ctr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97179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>
            <a:spLocks noGrp="1"/>
          </p:cNvSpPr>
          <p:nvPr/>
        </p:nvSpPr>
        <p:spPr bwMode="auto">
          <a:xfrm>
            <a:off x="228598" y="4167266"/>
            <a:ext cx="746760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CS" sz="2400" b="1" i="0" dirty="0"/>
              <a:t>1. Ako je ovo učionica broj </a:t>
            </a:r>
            <a:r>
              <a:rPr lang="en-US" sz="2400" b="1" i="0" dirty="0"/>
              <a:t>1</a:t>
            </a:r>
            <a:r>
              <a:rPr lang="sr-Latn-CS" sz="2400" b="1" i="0" dirty="0"/>
              <a:t>9, onda </a:t>
            </a:r>
            <a:r>
              <a:rPr lang="en-US" sz="2400" b="1" i="0" dirty="0" err="1"/>
              <a:t>su</a:t>
            </a:r>
            <a:r>
              <a:rPr lang="en-US" sz="2400" b="1" i="0" dirty="0"/>
              <a:t> </a:t>
            </a:r>
            <a:r>
              <a:rPr lang="sr-Latn-CS" sz="2400" b="1" i="0" dirty="0"/>
              <a:t>t</a:t>
            </a:r>
            <a:r>
              <a:rPr lang="en-US" sz="2400" b="1" i="0" dirty="0"/>
              <a:t>u </a:t>
            </a:r>
            <a:r>
              <a:rPr lang="en-US" sz="2400" b="1" i="0" dirty="0" err="1"/>
              <a:t>studenti</a:t>
            </a:r>
            <a:r>
              <a:rPr lang="sr-Latn-CS" sz="2400" b="1" i="0" dirty="0"/>
              <a:t> </a:t>
            </a:r>
            <a:r>
              <a:rPr lang="en-US" sz="2400" b="1" i="0" dirty="0"/>
              <a:t>2</a:t>
            </a:r>
            <a:r>
              <a:rPr lang="sr-Latn-CS" sz="2400" b="1" i="0" dirty="0"/>
              <a:t>. </a:t>
            </a:r>
            <a:r>
              <a:rPr lang="en-US" sz="2400" b="1" i="0" dirty="0" err="1"/>
              <a:t>godine</a:t>
            </a:r>
            <a:r>
              <a:rPr lang="sr-Latn-CS" sz="2400" b="1" i="0" dirty="0"/>
              <a:t>. Ovo nije učionica broj </a:t>
            </a:r>
            <a:r>
              <a:rPr lang="en-US" sz="2400" b="1" i="0" dirty="0"/>
              <a:t>1</a:t>
            </a:r>
            <a:r>
              <a:rPr lang="sr-Latn-CS" sz="2400" b="1" i="0" dirty="0"/>
              <a:t>9. Da li </a:t>
            </a:r>
            <a:r>
              <a:rPr lang="en-US" sz="2400" b="1" i="0" dirty="0" err="1"/>
              <a:t>su</a:t>
            </a:r>
            <a:r>
              <a:rPr lang="en-US" sz="2400" b="1" i="0" dirty="0"/>
              <a:t> u </a:t>
            </a:r>
            <a:r>
              <a:rPr lang="en-US" sz="2400" b="1" i="0" dirty="0" err="1"/>
              <a:t>njoj</a:t>
            </a:r>
            <a:r>
              <a:rPr lang="en-US" sz="2400" b="1" i="0" dirty="0"/>
              <a:t> </a:t>
            </a:r>
            <a:r>
              <a:rPr lang="en-US" sz="2400" b="1" i="0" dirty="0" err="1"/>
              <a:t>studenti</a:t>
            </a:r>
            <a:r>
              <a:rPr lang="en-US" sz="2400" b="1" i="0" dirty="0"/>
              <a:t> 2</a:t>
            </a:r>
            <a:r>
              <a:rPr lang="sr-Latn-CS" sz="2400" b="1" i="0" dirty="0"/>
              <a:t>. </a:t>
            </a:r>
            <a:r>
              <a:rPr lang="en-US" sz="2400" b="1" i="0" dirty="0" err="1"/>
              <a:t>godine</a:t>
            </a:r>
            <a:r>
              <a:rPr lang="sr-Latn-CS" sz="2400" b="1" i="0" dirty="0"/>
              <a:t>? </a:t>
            </a:r>
            <a:endParaRPr lang="en-US" sz="2400" b="1" i="0" dirty="0"/>
          </a:p>
          <a:p>
            <a:pPr marL="0" indent="0">
              <a:buNone/>
            </a:pPr>
            <a:r>
              <a:rPr lang="sr-Latn-CS" sz="2400" dirty="0"/>
              <a:t>a)Da </a:t>
            </a:r>
            <a:endParaRPr lang="en-US" sz="2400" dirty="0"/>
          </a:p>
          <a:p>
            <a:pPr marL="0" indent="0">
              <a:buNone/>
            </a:pPr>
            <a:r>
              <a:rPr lang="sr-Latn-CS" sz="2400" dirty="0"/>
              <a:t>b) Ne </a:t>
            </a:r>
            <a:endParaRPr lang="en-US" sz="2400" dirty="0"/>
          </a:p>
          <a:p>
            <a:pPr marL="0" indent="0">
              <a:buNone/>
            </a:pPr>
            <a:r>
              <a:rPr lang="sr-Latn-CS" sz="2400" dirty="0"/>
              <a:t>c) Nema dovoljno podataka </a:t>
            </a:r>
            <a:endParaRPr lang="en-US" sz="24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645924" y="381000"/>
            <a:ext cx="248055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Latn-RS" sz="4000" b="1" i="0" dirty="0"/>
              <a:t>PITALICE</a:t>
            </a:r>
            <a:endParaRPr lang="en-US" sz="4000" b="1" i="0" dirty="0"/>
          </a:p>
        </p:txBody>
      </p:sp>
      <p:sp>
        <p:nvSpPr>
          <p:cNvPr id="4" name="Content Placeholder 2"/>
          <p:cNvSpPr>
            <a:spLocks noGrp="1"/>
          </p:cNvSpPr>
          <p:nvPr/>
        </p:nvSpPr>
        <p:spPr bwMode="auto">
          <a:xfrm>
            <a:off x="228599" y="1295400"/>
            <a:ext cx="7315200" cy="505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r-Latn-CS" sz="2400" b="1" i="0" dirty="0"/>
              <a:t>2. Ako bi svi psi bili roze boje  i  ti imao psa, da li bi tvoj pas bio roze boje? </a:t>
            </a:r>
            <a:endParaRPr lang="en-US" sz="2400" b="1" i="0" dirty="0"/>
          </a:p>
          <a:p>
            <a:pPr marL="0" indent="0">
              <a:buNone/>
            </a:pPr>
            <a:r>
              <a:rPr lang="sr-Latn-CS" sz="2400" dirty="0"/>
              <a:t>a)Da </a:t>
            </a:r>
            <a:endParaRPr lang="en-US" sz="2400" dirty="0"/>
          </a:p>
          <a:p>
            <a:pPr marL="0" indent="0">
              <a:buNone/>
            </a:pPr>
            <a:r>
              <a:rPr lang="sr-Latn-CS" sz="2400" dirty="0"/>
              <a:t>b) Ne </a:t>
            </a:r>
            <a:endParaRPr lang="en-US" sz="2400" dirty="0"/>
          </a:p>
          <a:p>
            <a:pPr marL="0" indent="0">
              <a:buNone/>
            </a:pPr>
            <a:r>
              <a:rPr lang="sr-Latn-CS" sz="2400" dirty="0"/>
              <a:t>c) Nema dovoljno podataka  </a:t>
            </a:r>
            <a:endParaRPr lang="en-US" sz="2400" dirty="0"/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1806573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7086600" cy="2209800"/>
          </a:xfrm>
        </p:spPr>
        <p:txBody>
          <a:bodyPr/>
          <a:lstStyle/>
          <a:p>
            <a:pPr algn="ctr"/>
            <a:r>
              <a:rPr lang="sr-Latn-RS" dirty="0"/>
              <a:t>ZAŠTO UČITI MATEMATIKU?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364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52400" y="1981200"/>
            <a:ext cx="7364412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en-US" altLang="en-US" sz="2400" dirty="0">
              <a:latin typeface="Calibri" panose="020F0502020204030204" pitchFamily="34" charset="0"/>
            </a:endParaRPr>
          </a:p>
          <a:p>
            <a:pPr algn="just">
              <a:spcAft>
                <a:spcPts val="0"/>
              </a:spcAft>
            </a:pPr>
            <a:r>
              <a:rPr lang="sr-Latn-C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Matematika i njen stil mišljenja moraju postati sastavni deo opšte kulture savremenog čoveka, tj. čoveka kojega obrazuju današnje škole, bez obzira da li će on vršiti posao koji koristi matematiku ili ne. 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sr-Latn-CS" sz="24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KONFERENCIJA UNESKO 1956.</a:t>
            </a:r>
            <a:endParaRPr lang="en-US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  <a:p>
            <a:pPr eaLnBrk="1" hangingPunct="1"/>
            <a:endParaRPr lang="en-US" alt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9272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228600" y="152400"/>
            <a:ext cx="7467600" cy="7140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Aft>
                <a:spcPts val="0"/>
              </a:spcAft>
            </a:pPr>
            <a:r>
              <a:rPr lang="sr-Latn-C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Priroda je velika knjiga pisana jezikom matematike.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sr-Latn-C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Galilej G.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Latn-CS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Latn-C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Sva delovanja prirode samo su matematičke posledice malog broja ustaljenih zakona.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sr-Latn-C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Laplas P. S.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Latn-CS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Latn-C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Ne postoji grana matematike, koliko god bila apstraktna, da jednog dana ne bi mogla biti primenjena u praksi.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sr-Latn-C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Lobačevski N. I.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Latn-C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Napretkom i razvitkom matematike uslovljeno je blagostanje države.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sr-Latn-C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Napoleon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Latn-CS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Latn-C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 koji učite, učite matematiku. Ne gradite bez temelja.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sr-Latn-C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Leonardo da Vinči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endParaRPr lang="sr-Latn-CS" sz="2000" b="1" dirty="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Latn-C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Zanemarivanje matematike šteti svakom znanju.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sr-Latn-C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Bekon F.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sr-Latn-CS" sz="2000" b="1" dirty="0">
                <a:latin typeface="Calibri" panose="020F0502020204030204" pitchFamily="34" charset="0"/>
                <a:cs typeface="Calibri" panose="020F0502020204030204" pitchFamily="34" charset="0"/>
              </a:rPr>
              <a:t>Matematika snažno vaspitava moralno.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sr-Latn-CS" sz="2000" b="1" dirty="0">
                <a:latin typeface="Calibri" panose="020F0502020204030204" pitchFamily="34" charset="0"/>
                <a:cs typeface="Calibri" panose="020F0502020204030204" pitchFamily="34" charset="0"/>
              </a:rPr>
              <a:t>Hinčin A. J. </a:t>
            </a:r>
            <a:endParaRPr lang="en-US" sz="2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sr-Latn-C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Mnogo više mašte bilo je u Arhimedovoj glavi, nego u Homerovoj. 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r">
              <a:spcAft>
                <a:spcPts val="0"/>
              </a:spcAft>
            </a:pPr>
            <a:r>
              <a:rPr lang="sr-Latn-CS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Volter F. M</a:t>
            </a:r>
            <a:r>
              <a:rPr lang="ru-RU" sz="2000" b="1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000" dirty="0">
                <a:latin typeface="Cambria" panose="02040503050406030204" pitchFamily="18" charset="0"/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6282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76200"/>
            <a:ext cx="7772400" cy="67056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 algn="ctr">
              <a:spcAft>
                <a:spcPts val="0"/>
              </a:spcAft>
              <a:buNone/>
            </a:pPr>
            <a:r>
              <a:rPr lang="sr-Latn-CS" sz="2400" b="1" i="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MATEMATIKA SE ČESTO NAZIVA “APSTRAKTNIM” PREDMETOM. ZAŠTO?</a:t>
            </a:r>
            <a:endParaRPr lang="en-US" sz="1200" i="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Latn-CS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matematika je apstrakcija stvarnosti 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Latn-CS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npr. “dva” ne možete shvatiti ako ne vidite puno parova (par očiju, par cipela...), dok ne izdvojite šta im je zajedničko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Latn-CS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ne možete shvatiti “broj” dok niste shvatili “dva”, “tri” i druge slične pojmove 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Latn-CS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“broj” je apstrakcija iz mnoštva apstrakcija; “sabiranje brojeva” je apstrakcija na još višem nivou od “broja”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Latn-CS" sz="2400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 matematici postoji hijerarhija apstrakcija (ne možemo razumeti nijedan matematički pojam ako ne razumemo podređene pojmove)</a:t>
            </a:r>
            <a:endParaRPr lang="en-US" sz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sr-Latn-CS" sz="2800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zadatak vaspitača i nastavnika: 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400050" lvl="1" indent="0"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P</a:t>
            </a:r>
            <a:r>
              <a:rPr lang="sr-Latn-CS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rovesti decu kroz tu hijerarhiju a da pritom 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n</a:t>
            </a:r>
            <a:r>
              <a:rPr lang="sr-Latn-CS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 izgube vezu sa stvarnim svetom</a:t>
            </a:r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hr-HR" altLang="en-US" sz="2400" i="0" kern="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4913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52400" y="533400"/>
            <a:ext cx="7391400" cy="5334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hr-HR" sz="28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KAKO DA SHVATIM</a:t>
            </a:r>
            <a:r>
              <a:rPr lang="en-US" sz="28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hr-HR" sz="28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 TU </a:t>
            </a:r>
            <a:r>
              <a:rPr lang="en-US" sz="28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APSTRAKCIJU I </a:t>
            </a:r>
            <a:r>
              <a:rPr lang="hr-HR" sz="28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HIJERARHIJU? </a:t>
            </a:r>
          </a:p>
          <a:p>
            <a:pPr marL="0" indent="0">
              <a:buNone/>
              <a:defRPr/>
            </a:pPr>
            <a:endParaRPr lang="en-US" sz="2000" b="1" i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r>
              <a:rPr lang="hr-HR" sz="20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KAD VIDIM</a:t>
            </a:r>
            <a:r>
              <a:rPr lang="en-US" sz="20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hr-HR" sz="20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 ZNAK “143”, NE ZAMIŠLJAM</a:t>
            </a:r>
            <a:r>
              <a:rPr lang="en-US" sz="20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hr-HR" sz="20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 STOTINU ČETRDESET TRI PREDMETA. JESM</a:t>
            </a:r>
            <a:r>
              <a:rPr lang="en-US" sz="20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O</a:t>
            </a:r>
            <a:r>
              <a:rPr lang="hr-HR" sz="20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 LI IZGUBI</a:t>
            </a:r>
            <a:r>
              <a:rPr lang="en-US" sz="20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LI</a:t>
            </a:r>
            <a:r>
              <a:rPr lang="hr-HR" sz="20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 VEZU SA STVARNOŠĆU?</a:t>
            </a:r>
            <a:endParaRPr lang="en-US" sz="2000" b="1" i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>
              <a:buNone/>
              <a:defRPr/>
            </a:pPr>
            <a:endParaRPr lang="hr-HR" sz="2000" b="1" i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hr-HR" sz="2400" i="0" kern="0" dirty="0">
                <a:latin typeface="Calibri" panose="020F0502020204030204" pitchFamily="34" charset="0"/>
                <a:cs typeface="Calibri" panose="020F0502020204030204" pitchFamily="34" charset="0"/>
              </a:rPr>
              <a:t>Nis</a:t>
            </a:r>
            <a:r>
              <a:rPr lang="en-US" sz="2400" i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hr-HR" sz="2400" i="0" kern="0" dirty="0"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</a:p>
          <a:p>
            <a:pPr lvl="1">
              <a:defRPr/>
            </a:pPr>
            <a:r>
              <a:rPr lang="en-US" sz="2400" i="0" kern="0" dirty="0"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hr-HR" sz="2400" i="0" kern="0" dirty="0">
                <a:latin typeface="Calibri" panose="020F0502020204030204" pitchFamily="34" charset="0"/>
                <a:cs typeface="Calibri" panose="020F0502020204030204" pitchFamily="34" charset="0"/>
              </a:rPr>
              <a:t>nakovi su bitan deo matematike – zbijaju pojmovnu hijerarhiju u oblike kojima se može “baratati”</a:t>
            </a:r>
            <a:r>
              <a:rPr lang="en-US" sz="2400" i="0" kern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hr-HR" sz="2400" i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defRPr/>
            </a:pPr>
            <a:r>
              <a:rPr lang="en-US" sz="2400" i="0" kern="0" dirty="0"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lang="hr-HR" sz="2400" i="0" kern="0" dirty="0">
                <a:latin typeface="Calibri" panose="020F0502020204030204" pitchFamily="34" charset="0"/>
                <a:cs typeface="Calibri" panose="020F0502020204030204" pitchFamily="34" charset="0"/>
              </a:rPr>
              <a:t>e treba</a:t>
            </a:r>
            <a:r>
              <a:rPr lang="en-US" sz="2400" i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hr-HR" sz="2400" i="0" kern="0" dirty="0">
                <a:latin typeface="Calibri" panose="020F0502020204030204" pitchFamily="34" charset="0"/>
                <a:cs typeface="Calibri" panose="020F0502020204030204" pitchFamily="34" charset="0"/>
              </a:rPr>
              <a:t> zamisliti stotinu četrdeset tri predmeta kad</a:t>
            </a:r>
            <a:r>
              <a:rPr lang="en-US" sz="2400" i="0" kern="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hr-HR" sz="2400" i="0" kern="0" dirty="0">
                <a:latin typeface="Calibri" panose="020F0502020204030204" pitchFamily="34" charset="0"/>
                <a:cs typeface="Calibri" panose="020F0502020204030204" pitchFamily="34" charset="0"/>
              </a:rPr>
              <a:t> vidi</a:t>
            </a:r>
            <a:r>
              <a:rPr lang="en-US" sz="2400" i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hr-HR" sz="2400" i="0" kern="0" dirty="0">
                <a:latin typeface="Calibri" panose="020F0502020204030204" pitchFamily="34" charset="0"/>
                <a:cs typeface="Calibri" panose="020F0502020204030204" pitchFamily="34" charset="0"/>
              </a:rPr>
              <a:t> znak 143 al</a:t>
            </a:r>
            <a:r>
              <a:rPr lang="en-US" sz="2400" i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r>
              <a:rPr lang="hr-HR" sz="2400" i="0" kern="0" dirty="0">
                <a:latin typeface="Calibri" panose="020F0502020204030204" pitchFamily="34" charset="0"/>
                <a:cs typeface="Calibri" panose="020F0502020204030204" pitchFamily="34" charset="0"/>
              </a:rPr>
              <a:t> treba</a:t>
            </a:r>
            <a:r>
              <a:rPr lang="en-US" sz="2400" i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mo</a:t>
            </a:r>
            <a:r>
              <a:rPr lang="hr-HR" sz="2400" i="0" kern="0" dirty="0">
                <a:latin typeface="Calibri" panose="020F0502020204030204" pitchFamily="34" charset="0"/>
                <a:cs typeface="Calibri" panose="020F0502020204030204" pitchFamily="34" charset="0"/>
              </a:rPr>
              <a:t> znati s</a:t>
            </a:r>
            <a:r>
              <a:rPr lang="sr-Latn-RS" sz="2400" i="0" kern="0" dirty="0">
                <a:latin typeface="Calibri" panose="020F0502020204030204" pitchFamily="34" charset="0"/>
                <a:cs typeface="Calibri" panose="020F0502020204030204" pitchFamily="34" charset="0"/>
              </a:rPr>
              <a:t>istem zapisivanja brojeva</a:t>
            </a:r>
            <a:r>
              <a:rPr lang="en-US" sz="2400" i="0" kern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sr-Latn-RS" sz="2400" i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0163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26B55-267E-45ED-AF41-541D3A9A5445}"/>
              </a:ext>
            </a:extLst>
          </p:cNvPr>
          <p:cNvSpPr txBox="1">
            <a:spLocks/>
          </p:cNvSpPr>
          <p:nvPr/>
        </p:nvSpPr>
        <p:spPr>
          <a:xfrm>
            <a:off x="36226" y="838200"/>
            <a:ext cx="8077200" cy="4495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FFFF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FFFFFF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FFFFFF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FFFF"/>
                </a:solidFill>
                <a:latin typeface="+mn-lt"/>
              </a:defRPr>
            </a:lvl9pPr>
          </a:lstStyle>
          <a:p>
            <a:pPr marL="0" indent="0">
              <a:buNone/>
              <a:defRPr/>
            </a:pPr>
            <a:r>
              <a:rPr lang="hr-HR" sz="28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 KAKO DETE RAZVIJA APSTRAKTNO MIŠLJENJE?</a:t>
            </a:r>
          </a:p>
          <a:p>
            <a:pPr marL="57150" indent="0">
              <a:buNone/>
              <a:defRPr/>
            </a:pPr>
            <a:endParaRPr lang="en-US" sz="2800" i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" indent="0">
              <a:buNone/>
              <a:defRPr/>
            </a:pPr>
            <a:r>
              <a:rPr lang="hr-HR" sz="2800" i="0" kern="0" dirty="0">
                <a:latin typeface="Calibri" panose="020F0502020204030204" pitchFamily="34" charset="0"/>
                <a:cs typeface="Calibri" panose="020F0502020204030204" pitchFamily="34" charset="0"/>
              </a:rPr>
              <a:t>Detetovo matematičko iskustvo razvija se kroz niz apstrakcija</a:t>
            </a:r>
            <a:r>
              <a:rPr lang="en-US" sz="2800" i="0" kern="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r>
              <a:rPr lang="hr-HR" sz="2800" i="0" kern="0" dirty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US" sz="2800" i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" indent="0">
              <a:buNone/>
              <a:defRPr/>
            </a:pPr>
            <a:endParaRPr lang="hr-HR" sz="2800" i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" indent="0">
              <a:buNone/>
              <a:defRPr/>
            </a:pPr>
            <a:r>
              <a:rPr lang="hr-HR" sz="24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– iskustvo </a:t>
            </a:r>
            <a:r>
              <a:rPr lang="en-US" sz="2400" b="1" i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nastalo</a:t>
            </a:r>
            <a:r>
              <a:rPr lang="en-US" sz="24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manipulacijom</a:t>
            </a:r>
            <a:r>
              <a:rPr lang="en-US" sz="24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4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fizički</a:t>
            </a:r>
            <a:r>
              <a:rPr lang="en-US" sz="24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m</a:t>
            </a:r>
            <a:r>
              <a:rPr lang="hr-HR" sz="24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 predmet</a:t>
            </a:r>
            <a:r>
              <a:rPr lang="en-US" sz="2400" b="1" i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ima</a:t>
            </a:r>
            <a:endParaRPr lang="hr-HR" sz="2400" b="1" i="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" indent="0">
              <a:buNone/>
              <a:defRPr/>
            </a:pPr>
            <a:r>
              <a:rPr lang="hr-HR" sz="24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– govorni jezik koji opisuje to iskustvo</a:t>
            </a:r>
          </a:p>
          <a:p>
            <a:pPr marL="57150" indent="0">
              <a:buNone/>
              <a:defRPr/>
            </a:pPr>
            <a:r>
              <a:rPr lang="hr-HR" sz="24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– slike koje p</a:t>
            </a:r>
            <a:r>
              <a:rPr lang="en-US" sz="2400" b="1" i="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ri</a:t>
            </a:r>
            <a:r>
              <a:rPr lang="hr-HR" sz="24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kazuju to iskustvo</a:t>
            </a:r>
          </a:p>
          <a:p>
            <a:pPr marL="57150" indent="0">
              <a:buNone/>
              <a:defRPr/>
            </a:pPr>
            <a:r>
              <a:rPr lang="hr-HR" sz="24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– pismeni znakovi </a:t>
            </a:r>
            <a:r>
              <a:rPr lang="sr-Latn-RS" sz="24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(simboli) </a:t>
            </a:r>
            <a:r>
              <a:rPr lang="hr-HR" sz="2400" b="1" i="0" kern="0" dirty="0">
                <a:latin typeface="Calibri" panose="020F0502020204030204" pitchFamily="34" charset="0"/>
                <a:cs typeface="Calibri" panose="020F0502020204030204" pitchFamily="34" charset="0"/>
              </a:rPr>
              <a:t>koji generaliziraju to iskustvo</a:t>
            </a:r>
          </a:p>
        </p:txBody>
      </p:sp>
    </p:spTree>
    <p:extLst>
      <p:ext uri="{BB962C8B-B14F-4D97-AF65-F5344CB8AC3E}">
        <p14:creationId xmlns:p14="http://schemas.microsoft.com/office/powerpoint/2010/main" val="3528226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057400"/>
            <a:ext cx="7086600" cy="2209800"/>
          </a:xfrm>
        </p:spPr>
        <p:txBody>
          <a:bodyPr/>
          <a:lstStyle/>
          <a:p>
            <a:pPr algn="ctr"/>
            <a:r>
              <a:rPr lang="sr-Latn-RS" dirty="0"/>
              <a:t>MATEMATIKA </a:t>
            </a:r>
            <a:br>
              <a:rPr lang="sr-Latn-RS" dirty="0"/>
            </a:br>
            <a:r>
              <a:rPr lang="sr-Latn-RS" dirty="0"/>
              <a:t>I</a:t>
            </a:r>
            <a:br>
              <a:rPr lang="sr-Latn-RS" dirty="0"/>
            </a:br>
            <a:r>
              <a:rPr lang="sr-Latn-RS" dirty="0"/>
              <a:t>STVARNOST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050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 rotWithShape="1">
          <a:blip r:embed="rId2" cstate="print">
            <a:lum bright="10000" contrast="20000"/>
          </a:blip>
          <a:srcRect l="26832" r="26957" b="32287"/>
          <a:stretch/>
        </p:blipFill>
        <p:spPr bwMode="auto">
          <a:xfrm>
            <a:off x="2057400" y="685800"/>
            <a:ext cx="3810000" cy="4670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82057613"/>
      </p:ext>
    </p:extLst>
  </p:cSld>
  <p:clrMapOvr>
    <a:masterClrMapping/>
  </p:clrMapOvr>
</p:sld>
</file>

<file path=ppt/theme/theme1.xml><?xml version="1.0" encoding="utf-8"?>
<a:theme xmlns:a="http://schemas.openxmlformats.org/drawingml/2006/main" name="Questions_Mark_People_Powerpoint_Template_0910">
  <a:themeElements>
    <a:clrScheme name="Radar_am_25 11">
      <a:dk1>
        <a:srgbClr val="3E3E5C"/>
      </a:dk1>
      <a:lt1>
        <a:srgbClr val="FFFFFF"/>
      </a:lt1>
      <a:dk2>
        <a:srgbClr val="666699"/>
      </a:dk2>
      <a:lt2>
        <a:srgbClr val="FFFFFF"/>
      </a:lt2>
      <a:accent1>
        <a:srgbClr val="60597B"/>
      </a:accent1>
      <a:accent2>
        <a:srgbClr val="6666FF"/>
      </a:accent2>
      <a:accent3>
        <a:srgbClr val="B8B8CA"/>
      </a:accent3>
      <a:accent4>
        <a:srgbClr val="DADADA"/>
      </a:accent4>
      <a:accent5>
        <a:srgbClr val="B6B5BF"/>
      </a:accent5>
      <a:accent6>
        <a:srgbClr val="5C5CE7"/>
      </a:accent6>
      <a:hlink>
        <a:srgbClr val="99CCFF"/>
      </a:hlink>
      <a:folHlink>
        <a:srgbClr val="FFFF99"/>
      </a:folHlink>
    </a:clrScheme>
    <a:fontScheme name="Radar_am_25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Radar_am_2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ar_am_2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ar_am_2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Questions_Mark_People_Powerpoint_Template_0910</Template>
  <TotalTime>269</TotalTime>
  <Words>585</Words>
  <Application>Microsoft Office PowerPoint</Application>
  <PresentationFormat>On-screen Show (4:3)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3" baseType="lpstr">
      <vt:lpstr>Arial</vt:lpstr>
      <vt:lpstr>Calibri</vt:lpstr>
      <vt:lpstr>Cambria</vt:lpstr>
      <vt:lpstr>Cambria Math</vt:lpstr>
      <vt:lpstr>Times New Roman</vt:lpstr>
      <vt:lpstr>Questions_Mark_People_Powerpoint_Template_0910</vt:lpstr>
      <vt:lpstr>Matematika – šta će to meni?</vt:lpstr>
      <vt:lpstr>ZAŠTO UČITI MATEMATIKU?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MATEMATIKA  I STVARNOST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Da li formule imaju emocije?</vt:lpstr>
      <vt:lpstr>PowerPoint Presentation</vt:lpstr>
      <vt:lpstr>Šta se zgodi kada se emocije pomešaju sa matematikom?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Matematika, šta će to meni?</dc:title>
  <dc:creator>Vanja</dc:creator>
  <cp:lastModifiedBy>Dusan Kostic</cp:lastModifiedBy>
  <cp:revision>28</cp:revision>
  <dcterms:created xsi:type="dcterms:W3CDTF">2014-05-20T15:56:32Z</dcterms:created>
  <dcterms:modified xsi:type="dcterms:W3CDTF">2020-02-20T07:33:16Z</dcterms:modified>
</cp:coreProperties>
</file>