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82" r:id="rId4"/>
    <p:sldId id="267" r:id="rId5"/>
    <p:sldId id="283" r:id="rId6"/>
    <p:sldId id="268" r:id="rId7"/>
    <p:sldId id="284" r:id="rId8"/>
    <p:sldId id="269" r:id="rId9"/>
    <p:sldId id="285" r:id="rId10"/>
    <p:sldId id="286" r:id="rId11"/>
    <p:sldId id="288" r:id="rId12"/>
    <p:sldId id="270" r:id="rId13"/>
    <p:sldId id="28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60DBE-1455-4B18-99F4-0009EDC66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BCE319-DA6A-4EEA-9E5D-D0249335E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F39CD4A9-CBE8-40BE-919F-A027C292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D768E44-7E93-400D-B9DC-DD94D7CA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DE476BD-0B12-40BC-A664-588CCD60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578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3F2D8F-10EA-4B57-A051-6839B549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6208A631-E2D8-457B-A422-03A9797DA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FB046BA-5913-4CEC-8DB8-11159C75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6784894-ED8A-469D-A3A9-F892F239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44B048D-1F1D-472C-B077-33E0C671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331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0C89D44A-35C6-46C3-B6F8-BD5F5FCD3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A97F90D8-E3B1-4913-85C5-C48CFFE59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CF18034-DFAF-44DF-8146-064EC2D7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6D240A0-F4D0-41C2-9E61-FF21A21A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EACF45A7-7E6B-4F34-A2EC-8E56B5BA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085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3D47B7-8034-4EC9-86DD-D0CBFAE3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771FF32-CB8D-4B96-92F4-2210D90E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5510C4F-A599-47D7-83E8-96A9C2FF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A2269C7-3DD6-4541-9AEA-098DE9E0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C0FB4D5-779B-43FE-8EC8-3DF3679D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57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F2464E-2CB8-46A2-B906-1EA25575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73E5FC4-CDC6-4418-8765-C2906392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0C21C0E2-7119-4877-AF2A-FA3F755F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05CD474-AB41-4840-B44D-4B9E73AD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CC9B470-D2F6-406E-8524-CC23A32C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135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AA72B5-2A08-4A61-BB2B-57C1DA9D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2900438-4820-4999-A23A-262F40410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2E9AC6A-1D7D-4D89-BF50-7AB9921A5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00EC9AD6-CEAB-44EF-BBC7-4585F242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5B4F3154-A368-45B7-A109-ECD0338F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97BEB1A-9EC7-4103-AFF7-7714266C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215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1F82F4-2711-44FD-9DAE-5B50AF9D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444395D8-0344-4311-AFE0-7C0F0D58A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F37E527E-A136-4C69-B656-65401A808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96619DEB-ADAF-4BF3-B710-1A7CB20CC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132CFB04-3B2D-478D-BA49-23A056AF6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18028E58-7911-4669-BA60-6A82E5B1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ACE3E135-F1AE-42BE-AF90-A9843E0B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D42D3FCE-A7D1-4630-BACE-481F7AA9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660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07FFF-57A8-4BFF-9954-DE7D2B74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6F345458-AC6C-4FBD-87B4-1DC4DBE7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5C27A738-6899-46E1-8AE3-74BE84B7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2218421D-AE8E-44F6-9ECE-B3BB2839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222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9A476CB1-7256-4E51-9299-6A362633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0998D1E6-89FA-4E38-BDB1-38ED3A0F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D5B6A3F4-6BB4-469D-87E0-F582248F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59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37A72F-92BB-46C6-8FCA-9CC82D1D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FC5CE78-76F6-4664-88BA-E0EE6C87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106E5F7C-32C8-41C7-9665-171C5E8A0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97983FD-36AC-443E-9CC8-CC95713B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9C5B5B-6735-4DEA-9FF2-D7E8CC34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004646D-250B-47D4-96FC-39A0CC20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3685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E0E33C-9C20-4C95-9DD0-7863D7AF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67534B80-385C-44D7-BF58-3FDF9EA79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47C66952-BDD0-4135-A496-B4F908CD6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74D9DD4-4B58-462F-8ECE-BA3CDE62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A88CBFB4-ACBA-4B1F-B092-446D8323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ADBD8D3-D0FE-43A0-88A2-DD92977A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29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156D190C-013F-47B3-BC51-4F2C64C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6D2F0C5-C717-48BC-ABFF-353D751E7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B03F24D1-8613-448F-AFA4-3FF280F88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0AFA-267A-4405-B042-A05D7A4B30E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FDC2645-5226-4E63-87BF-E776CE143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9D393F8-1CFF-4B12-9B5A-F28E3FC93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1580-E936-4CC8-9407-D9B418513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75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/>
              <a:t>ПОСЕБНЕ СПЕЦИФИЧНОСТИ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CS" dirty="0"/>
              <a:t>односе се на психофизичке могућности деце зависно од узраста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1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96900"/>
            <a:ext cx="76200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0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82600"/>
            <a:ext cx="762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CS" dirty="0"/>
              <a:t>узајамна сарадња деце – спремност на </a:t>
            </a:r>
            <a:r>
              <a:rPr lang="sr-Cyrl-CS" i="1" dirty="0"/>
              <a:t>колективни рад</a:t>
            </a:r>
            <a:r>
              <a:rPr lang="sr-Cyrl-CS" dirty="0"/>
              <a:t> ( колективни цртежи, слике, осликавање зида, уређење паноа, заједничка сликовница итд, ...подела активности у групи)</a:t>
            </a:r>
            <a:endParaRPr lang="en-US" dirty="0"/>
          </a:p>
          <a:p>
            <a:pPr lvl="0"/>
            <a:r>
              <a:rPr lang="sr-Cyrl-CS" dirty="0"/>
              <a:t>васпитач нема доминантну улогу у ликовним активностима, већ само технички припомаже (додаје материјал, причвршћује,и др); главна је иницијатива деце</a:t>
            </a:r>
            <a:endParaRPr lang="en-US" dirty="0"/>
          </a:p>
          <a:p>
            <a:pPr lvl="0"/>
            <a:r>
              <a:rPr lang="sr-Cyrl-CS" dirty="0"/>
              <a:t>њихова зрелост се показује не само кроз ликовна решења, већ и кроз социјалне односе у току заједничког рада</a:t>
            </a:r>
            <a:endParaRPr lang="en-US" dirty="0"/>
          </a:p>
          <a:p>
            <a:pPr lvl="0"/>
            <a:r>
              <a:rPr lang="sr-Cyrl-CS" dirty="0"/>
              <a:t>основа за даљи развој и стваралачких и социјалних квалитета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2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0"/>
            <a:ext cx="8730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b="1" dirty="0"/>
              <a:t>МЛАЂА ГРУПА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r-Cyrl-CS" dirty="0"/>
              <a:t>деца се тек сусрећу са неким ликовним средствима и почињу да уобличавају свој ликовни израз</a:t>
            </a:r>
            <a:endParaRPr lang="en-US" dirty="0"/>
          </a:p>
          <a:p>
            <a:pPr lvl="0"/>
            <a:r>
              <a:rPr lang="sr-Cyrl-CS" dirty="0"/>
              <a:t>период интензивнијег развоја, па интервенције васпитача треба да прате ритам развоја детета</a:t>
            </a:r>
            <a:endParaRPr lang="en-US" dirty="0"/>
          </a:p>
          <a:p>
            <a:pPr lvl="0"/>
            <a:r>
              <a:rPr lang="sr-Cyrl-CS" dirty="0"/>
              <a:t>деликатан утицај на ликовно васпитање детета, може </a:t>
            </a:r>
            <a:r>
              <a:rPr lang="sr-Cyrl-CS" i="1" dirty="0"/>
              <a:t>бити пресудан</a:t>
            </a:r>
            <a:r>
              <a:rPr lang="sr-Cyrl-CS" dirty="0"/>
              <a:t> за даљи ликовни развој</a:t>
            </a:r>
            <a:endParaRPr lang="en-US" dirty="0"/>
          </a:p>
          <a:p>
            <a:pPr lvl="0"/>
            <a:r>
              <a:rPr lang="sr-Cyrl-CS" i="1" dirty="0"/>
              <a:t>спонтана игра у материјалу</a:t>
            </a:r>
            <a:r>
              <a:rPr lang="sr-Cyrl-CS" dirty="0"/>
              <a:t>, без инсистирања да се оствари задата тема или мотив</a:t>
            </a:r>
            <a:endParaRPr lang="en-US" dirty="0"/>
          </a:p>
          <a:p>
            <a:pPr lvl="0"/>
            <a:r>
              <a:rPr lang="sr-Cyrl-CS" dirty="0"/>
              <a:t>краткотрајна пажња деце (свега 15-ак минута у извођењу рада)</a:t>
            </a:r>
            <a:endParaRPr lang="en-US" dirty="0"/>
          </a:p>
          <a:p>
            <a:pPr lvl="0"/>
            <a:r>
              <a:rPr lang="sr-Cyrl-CS" dirty="0"/>
              <a:t>индивидуални и групни облик рада, ређе фронтални</a:t>
            </a:r>
            <a:endParaRPr lang="en-US" dirty="0"/>
          </a:p>
          <a:p>
            <a:r>
              <a:rPr lang="sr-Cyrl-CS" dirty="0"/>
              <a:t>Васпитач поступно, са стрпљењем, кроз игру, води дете ка сталном развоју.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0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7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b="1" dirty="0"/>
              <a:t>СРЕДЊА ГРУПА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CS" dirty="0"/>
              <a:t>међуетапа у развоју – значајна у ликовном погледу – суштинске промене у ликовном изражавању су евидентне, откривајуће и креативне у односу на претходну фазу; такође у односу на следећи ниво кад више долази до изражаја техничка спретност</a:t>
            </a:r>
            <a:endParaRPr lang="en-US" dirty="0"/>
          </a:p>
          <a:p>
            <a:pPr lvl="0"/>
            <a:r>
              <a:rPr lang="sr-Cyrl-CS" dirty="0"/>
              <a:t>време откривања сопствене личности, индивидуалитета, сугестивности сопственог ликовног језика, његових изражајних могућности</a:t>
            </a:r>
            <a:endParaRPr lang="en-US" dirty="0"/>
          </a:p>
          <a:p>
            <a:pPr lvl="0"/>
            <a:r>
              <a:rPr lang="sr-Cyrl-CS" dirty="0"/>
              <a:t>индивидуалне разлике долазе више до изражаја – већа разноликост деце, како у темпу овладавања изразом, тако и у погледу ликовних варијанти до којих долазе на исти подстицај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1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76" y="1256945"/>
            <a:ext cx="8329719" cy="40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6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CS" dirty="0"/>
              <a:t>дете поклања пажњу ликовном раду и постигнутом резултату повезујући процес рада са постигнутим решењима </a:t>
            </a:r>
            <a:endParaRPr lang="en-US" dirty="0"/>
          </a:p>
          <a:p>
            <a:pPr lvl="0"/>
            <a:r>
              <a:rPr lang="sr-Cyrl-CS" dirty="0"/>
              <a:t>естетско процењивање се постепено издваја као посебна делатност детета</a:t>
            </a:r>
            <a:endParaRPr lang="en-US" dirty="0"/>
          </a:p>
          <a:p>
            <a:pPr lvl="0"/>
            <a:r>
              <a:rPr lang="sr-Cyrl-CS" dirty="0"/>
              <a:t>прелаз из спонтане активности ка усмереном раду – спонтан и логичан, тема или ликовни проблем се не намећу деци</a:t>
            </a:r>
            <a:endParaRPr lang="en-US" dirty="0"/>
          </a:p>
          <a:p>
            <a:pPr lvl="0"/>
            <a:r>
              <a:rPr lang="sr-Cyrl-CS" dirty="0"/>
              <a:t>суштина је у правој мотивацији за рад и дететовој потреби да се изрази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7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51251"/>
            <a:ext cx="8775042" cy="43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8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/>
              <a:t> </a:t>
            </a:r>
            <a:br>
              <a:rPr lang="en-US" dirty="0"/>
            </a:br>
            <a:r>
              <a:rPr lang="sr-Cyrl-CS" b="1" dirty="0"/>
              <a:t>СТАРИЈА ГРУПА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CS" dirty="0"/>
              <a:t>дете показује изузетну радозналост, ширину интересовања за своје окружење, сугестивно је, весели се сваком новом успеху</a:t>
            </a:r>
            <a:endParaRPr lang="en-US" dirty="0"/>
          </a:p>
          <a:p>
            <a:pPr lvl="0"/>
            <a:r>
              <a:rPr lang="sr-Cyrl-CS" dirty="0"/>
              <a:t>довољно психички и физички сазрело, поседује техничку умешност да се успешно ликовно изрази, свој доживљај света и сазнања о њему</a:t>
            </a:r>
            <a:endParaRPr lang="en-US" dirty="0"/>
          </a:p>
          <a:p>
            <a:pPr lvl="0"/>
            <a:r>
              <a:rPr lang="sr-Cyrl-CS" dirty="0"/>
              <a:t>ликовне активности су дуже и учесталије – кроз слободне и усмерене активности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5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143000"/>
            <a:ext cx="635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4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Široki ekran</PresentationFormat>
  <Paragraphs>26</Paragraphs>
  <Slides>13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Office</vt:lpstr>
      <vt:lpstr>ПОСЕБНЕ СПЕЦИФИЧНОСТИ </vt:lpstr>
      <vt:lpstr>МЛАЂА ГРУПА  </vt:lpstr>
      <vt:lpstr>PowerPoint prezentacija</vt:lpstr>
      <vt:lpstr>СРЕДЊА ГРУПА </vt:lpstr>
      <vt:lpstr>PowerPoint prezentacija</vt:lpstr>
      <vt:lpstr>PowerPoint prezentacija</vt:lpstr>
      <vt:lpstr>PowerPoint prezentacija</vt:lpstr>
      <vt:lpstr>  СТАРИЈА ГРУПА 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ПОСЕБНЕ СПЕЦИФИЧНОСТИ </dc:title>
  <dc:creator>Boban</dc:creator>
  <cp:lastModifiedBy>Boban</cp:lastModifiedBy>
  <cp:revision>1</cp:revision>
  <dcterms:created xsi:type="dcterms:W3CDTF">2020-03-17T10:59:13Z</dcterms:created>
  <dcterms:modified xsi:type="dcterms:W3CDTF">2020-03-17T11:00:09Z</dcterms:modified>
</cp:coreProperties>
</file>