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75" r:id="rId5"/>
    <p:sldId id="276" r:id="rId6"/>
    <p:sldId id="259" r:id="rId7"/>
    <p:sldId id="260" r:id="rId8"/>
    <p:sldId id="261" r:id="rId9"/>
    <p:sldId id="262" r:id="rId10"/>
    <p:sldId id="278" r:id="rId11"/>
    <p:sldId id="263" r:id="rId12"/>
    <p:sldId id="271" r:id="rId13"/>
    <p:sldId id="272" r:id="rId14"/>
    <p:sldId id="273" r:id="rId15"/>
    <p:sldId id="264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C35172-D3C9-43E8-80A5-4B5137E61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AB084E-A2FE-4683-BBC2-042CB5358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C000570-564D-4564-A267-76DB5D61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503-2885-4667-B03A-BC836B5A64FC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53D1A66-C294-4B01-BB4A-56551BDB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C90D86-7342-4702-826B-29C72E8C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C8F-4CE6-4DE4-82F8-EE590CA9423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526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14DBC3-E49B-4EB9-9A79-066D763E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77E7B8BE-F3AA-4BDC-B569-4DE97B875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D3D2642-68A5-46D9-9A55-A299F34C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503-2885-4667-B03A-BC836B5A64FC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B1A14C8-FB4A-4205-90C5-B3867900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4AD45C8-5E05-41D5-9870-C2569F2D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C8F-4CE6-4DE4-82F8-EE590CA9423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620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96FC9F0F-6C52-4A48-B597-76B728D8C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93ACDCE0-D85F-4191-9181-6A8F8FDC0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9641D21-3053-470B-8BF3-908E47C5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503-2885-4667-B03A-BC836B5A64FC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8567AC1-EEAB-4562-80B1-C8D094AB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541C3AC-2072-45E0-BE43-74285A6E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C8F-4CE6-4DE4-82F8-EE590CA9423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1028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50849-B249-4059-97CA-943EBB21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385A921-9BDD-4CA2-908A-1889EE33C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B769F199-C235-4A21-9AB4-A7838A08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503-2885-4667-B03A-BC836B5A64FC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60AB11F-682C-4EC3-AC79-81E2CD51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FEFCADBC-7529-4613-8D06-F53E98C0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C8F-4CE6-4DE4-82F8-EE590CA9423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123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E47D1A-79EA-4A89-A614-715A3F0D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642748B7-CC22-4B39-BF3D-8C333FF43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A5FECF7-591F-499D-AD92-48E4DB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503-2885-4667-B03A-BC836B5A64FC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F0A85EB-76D8-479A-A0F3-C60496DE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FA5811AD-E222-48E7-9875-086A8430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C8F-4CE6-4DE4-82F8-EE590CA9423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280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C383D6-241D-4D06-BABA-8DD17414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45E4B33B-2730-40D9-A878-267E066EB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9C295E7-F3E6-4A83-8E65-15110E95A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4D2EE02F-E36A-4C17-82FF-A5F57EAD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503-2885-4667-B03A-BC836B5A64FC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DDE29793-B66F-452B-9E24-B62C5FCC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02A4D4F9-56F5-4BC1-8326-2349294D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C8F-4CE6-4DE4-82F8-EE590CA9423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9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AE4E0A-7857-4133-B752-5B3E6700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00255658-A91D-4835-9876-40E63F79F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FB6E267A-AED6-459F-B80C-CED8357F7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933B983A-36D1-40EA-9D32-8C43DCA3F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E8DCD60D-E4D4-492B-9909-82C0DCEF3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74C4A09B-CE66-4D32-AAE5-F496F222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503-2885-4667-B03A-BC836B5A64FC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8E6207F7-5D04-489E-A562-4276BA7E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91D478DE-105C-4760-B219-BBD79A25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C8F-4CE6-4DE4-82F8-EE590CA9423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054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1ECA2-DDF7-4A03-A957-CA0AB6DE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FC0F4188-5D02-44CE-AAC1-C954CFCE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503-2885-4667-B03A-BC836B5A64FC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EB7C62A8-DFCA-48E6-8E89-BA30B0E8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6A7B718F-C969-45C1-897E-86886272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C8F-4CE6-4DE4-82F8-EE590CA9423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945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AB522EB-B794-4532-B2D4-0618EE04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503-2885-4667-B03A-BC836B5A64FC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F78B37BA-DCA0-4B22-B116-889D390D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5651820-3458-4608-8625-BF845B96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C8F-4CE6-4DE4-82F8-EE590CA9423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83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4D12AC-7595-46F2-B834-F3FB0B48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4D8F7D5F-1090-4AD7-8CBA-CF48F6748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3BCA6DDA-6ACE-421C-870F-FC71D5006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21C0D26A-93E7-4474-8C05-D015F70E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503-2885-4667-B03A-BC836B5A64FC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367806F2-CFA4-4493-90A1-8F522AE9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92341F44-4C44-4D3B-BED8-2A3B7702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C8F-4CE6-4DE4-82F8-EE590CA9423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47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B02939-EF5B-42C4-9ED1-CDBCDB34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FECF31C1-739B-447F-AC7A-94CABF6A3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060FC79-244B-41DE-A317-04FF115CA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9A403A19-8E90-4810-8450-829244D9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503-2885-4667-B03A-BC836B5A64FC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302C1BD3-710A-4D67-B7D1-4928A2D7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D6E87BA7-0A36-4519-93FB-C8CD7A6A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1C8F-4CE6-4DE4-82F8-EE590CA9423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204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D5B3AA4-8B83-47BA-AE8D-A70CA3AC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4A55436-4F21-4C71-ABD5-7E99C53C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9709A2D0-C088-44B8-B3C2-52602BA03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6503-2885-4667-B03A-BC836B5A64FC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ED75A61-2A21-4118-956C-79451C7DD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93F32B56-BF4B-4766-9245-D0C0947E7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21C8F-4CE6-4DE4-82F8-EE590CA9423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826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42553"/>
            <a:ext cx="7772400" cy="2157898"/>
          </a:xfrm>
        </p:spPr>
        <p:txBody>
          <a:bodyPr>
            <a:normAutofit fontScale="90000"/>
          </a:bodyPr>
          <a:lstStyle/>
          <a:p>
            <a:r>
              <a:rPr lang="sr-Cyrl-CS" b="1" dirty="0"/>
              <a:t>СПЕЦИФИЧНОСТ ЛИКОВНОГ ВАСПИТАЊА ДЕЦЕ РАНОГ УЗРАСТА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37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076" y="1280784"/>
            <a:ext cx="7867720" cy="47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CS" b="1" dirty="0"/>
              <a:t>5. присан однос васпитача и деце</a:t>
            </a:r>
            <a:r>
              <a:rPr lang="sr-Cyrl-CS" dirty="0"/>
              <a:t>, пун поверења </a:t>
            </a:r>
            <a:r>
              <a:rPr lang="sr-Cyrl-CS" dirty="0">
                <a:sym typeface="Symbol"/>
              </a:rPr>
              <a:t></a:t>
            </a:r>
            <a:r>
              <a:rPr lang="sr-Cyrl-CS" dirty="0"/>
              <a:t>ослобађање детета, непосредност, искрен стваралачки осећај</a:t>
            </a:r>
            <a:endParaRPr lang="en-US" dirty="0"/>
          </a:p>
          <a:p>
            <a:r>
              <a:rPr lang="sr-Cyrl-CS" dirty="0"/>
              <a:t>типови васпитача:	</a:t>
            </a:r>
            <a:r>
              <a:rPr lang="sr-Cyrl-CS" b="1" dirty="0"/>
              <a:t>ауторитаран</a:t>
            </a:r>
            <a:endParaRPr lang="en-US" dirty="0"/>
          </a:p>
          <a:p>
            <a:r>
              <a:rPr lang="sr-Cyrl-CS" b="1" dirty="0"/>
              <a:t>анархичан</a:t>
            </a:r>
            <a:endParaRPr lang="en-US" dirty="0"/>
          </a:p>
          <a:p>
            <a:r>
              <a:rPr lang="sr-Cyrl-CS" b="1" dirty="0"/>
              <a:t>демократски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139" y="461957"/>
            <a:ext cx="7607589" cy="57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98" y="715030"/>
            <a:ext cx="8375795" cy="55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7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3201"/>
            <a:ext cx="9144000" cy="64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6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CS" b="1" dirty="0"/>
              <a:t>6. лични пример васпитача</a:t>
            </a:r>
            <a:r>
              <a:rPr lang="sr-Cyrl-CS" dirty="0"/>
              <a:t>, његова сугестивност, љубав према раду, наступ, начин одевања итд, има одређен педагошки утицај</a:t>
            </a:r>
            <a:endParaRPr lang="en-US" dirty="0"/>
          </a:p>
          <a:p>
            <a:pPr marL="0" indent="0">
              <a:buNone/>
            </a:pPr>
            <a:r>
              <a:rPr lang="sr-Cyrl-CS" dirty="0"/>
              <a:t>7. задатак л. в. је </a:t>
            </a:r>
            <a:r>
              <a:rPr lang="sr-Cyrl-CS" b="1" dirty="0"/>
              <a:t>стицање</a:t>
            </a:r>
            <a:r>
              <a:rPr lang="sr-Cyrl-CS" dirty="0"/>
              <a:t> </a:t>
            </a:r>
            <a:r>
              <a:rPr lang="sr-Cyrl-CS" b="1" dirty="0"/>
              <a:t>ликовне културе</a:t>
            </a:r>
            <a:r>
              <a:rPr lang="sr-Cyrl-CS" dirty="0"/>
              <a:t> – битно, </a:t>
            </a:r>
            <a:endParaRPr lang="en-US" dirty="0"/>
          </a:p>
          <a:p>
            <a:pPr marL="0" indent="0">
              <a:buNone/>
            </a:pPr>
            <a:r>
              <a:rPr lang="sr-Cyrl-CS" b="1" dirty="0"/>
              <a:t>маргинални моменти не смеју да буду важнији (нпр. педантност, прецизност) од ослобођеног емотивног и стваралачког квалитета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5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571500"/>
            <a:ext cx="8128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9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850900"/>
            <a:ext cx="6362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1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51" y="787683"/>
            <a:ext cx="7999700" cy="53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0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dirty="0"/>
              <a:t>ликовно васпитање разликује се од других васпитно-образовних области због карактера грађе, специфичних садржаја и начина обраде тих садржаја</a:t>
            </a:r>
          </a:p>
          <a:p>
            <a:r>
              <a:rPr lang="sr-Cyrl-CS" b="1" dirty="0"/>
              <a:t>грађа</a:t>
            </a:r>
            <a:r>
              <a:rPr lang="sr-Cyrl-CS" dirty="0"/>
              <a:t> из ликовне уметности има </a:t>
            </a:r>
            <a:r>
              <a:rPr lang="sr-Cyrl-CS" b="1" i="1" dirty="0"/>
              <a:t>радни карактер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18" y="909435"/>
            <a:ext cx="7053345" cy="52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4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i="1" dirty="0"/>
              <a:t>стваралачки карактер активности</a:t>
            </a:r>
            <a:r>
              <a:rPr lang="sr-Cyrl-CS" dirty="0"/>
              <a:t> – развијају се стваралачке способности и емоције.</a:t>
            </a:r>
            <a:endParaRPr lang="en-US" dirty="0"/>
          </a:p>
          <a:p>
            <a:r>
              <a:rPr lang="sr-Cyrl-CS" dirty="0"/>
              <a:t>Kвалитет односа детета и васпитача</a:t>
            </a:r>
            <a:endParaRPr lang="en-US" dirty="0"/>
          </a:p>
          <a:p>
            <a:r>
              <a:rPr lang="sr-Cyrl-CS" dirty="0"/>
              <a:t>Систематичност, заснована на одговарајућим законитостима развоја креативности и ликовне осетљивости узраста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3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49424"/>
            <a:ext cx="9173849" cy="40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2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70398"/>
            <a:ext cx="8229600" cy="56557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r>
              <a:rPr lang="sr-Latn-CS" dirty="0"/>
              <a:t> </a:t>
            </a:r>
            <a:r>
              <a:rPr lang="sr-Cyrl-CS" b="1" dirty="0"/>
              <a:t>УЧЕЊЕ – ИГРА – СТВАРАЛАШТВО – РАД – ПРОЦЕЊИВАЊЕ </a:t>
            </a:r>
            <a:endParaRPr lang="en-US" dirty="0"/>
          </a:p>
          <a:p>
            <a:pPr marL="0" indent="0">
              <a:buNone/>
            </a:pPr>
            <a:r>
              <a:rPr lang="sr-Cyrl-CS" dirty="0"/>
              <a:t>   комплексан процес који се дешава током ликовне активности деце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Д</a:t>
            </a:r>
            <a:r>
              <a:rPr lang="sr-Cyrl-CS" dirty="0">
                <a:solidFill>
                  <a:srgbClr val="FF0000"/>
                </a:solidFill>
              </a:rPr>
              <a:t>еца се уче ликовном језику постепено, као кад проговарају.</a:t>
            </a:r>
          </a:p>
          <a:p>
            <a:pPr marL="0" indent="0">
              <a:buNone/>
            </a:pPr>
            <a:endParaRPr lang="sr-Cyrl-CS" dirty="0"/>
          </a:p>
          <a:p>
            <a:pPr marL="0" indent="0">
              <a:buNone/>
            </a:pPr>
            <a:r>
              <a:rPr lang="sr-Cyrl-CS" sz="2600" b="1" dirty="0"/>
              <a:t>(ликовни садржаји</a:t>
            </a:r>
            <a:r>
              <a:rPr lang="sr-Cyrl-CS" sz="2600" dirty="0"/>
              <a:t> – одговарајући су да представе и духовни и материјални садржај  било које теме, па могу бити пратећи другим (нпр. литерарним) садржајима, или носећи, самостални садржаји)</a:t>
            </a:r>
            <a:endParaRPr lang="en-US" sz="2600" dirty="0"/>
          </a:p>
          <a:p>
            <a:pPr marL="0" indent="0">
              <a:buNone/>
            </a:pPr>
            <a:endParaRPr lang="sr-Cyrl-C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7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066235"/>
            <a:ext cx="7772400" cy="2534216"/>
          </a:xfrm>
        </p:spPr>
        <p:txBody>
          <a:bodyPr>
            <a:normAutofit fontScale="90000"/>
          </a:bodyPr>
          <a:lstStyle/>
          <a:p>
            <a:r>
              <a:rPr lang="sr-Cyrl-CS" dirty="0"/>
              <a:t>ОПШТЕВАЖЕЋЕ СПЕЦИФИЧНОСТИ ликовног васпитања деце раног узраста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sr-Cyrl-CS" dirty="0"/>
              <a:t>важе увек, тичу се специфичности ликовне грађе и самог процеса ликовне активности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CS" dirty="0"/>
              <a:t>1. л. в. радни процес усмерава на развој </a:t>
            </a:r>
            <a:r>
              <a:rPr lang="sr-Cyrl-CS" b="1" dirty="0"/>
              <a:t>стваралачких</a:t>
            </a:r>
            <a:r>
              <a:rPr lang="sr-Cyrl-CS" dirty="0"/>
              <a:t> </a:t>
            </a:r>
            <a:r>
              <a:rPr lang="sr-Cyrl-CS" b="1" dirty="0"/>
              <a:t>способности</a:t>
            </a:r>
            <a:r>
              <a:rPr lang="sr-Cyrl-CS" dirty="0"/>
              <a:t>, ангажујући </a:t>
            </a:r>
            <a:r>
              <a:rPr lang="sr-Cyrl-CS" b="1" dirty="0"/>
              <a:t>целокупну личност детета</a:t>
            </a:r>
            <a:endParaRPr lang="en-US" dirty="0"/>
          </a:p>
          <a:p>
            <a:pPr marL="0" indent="0">
              <a:buNone/>
            </a:pPr>
            <a:r>
              <a:rPr lang="sr-Cyrl-CS" dirty="0"/>
              <a:t>2. л. в. има све карактеристике </a:t>
            </a:r>
            <a:r>
              <a:rPr lang="sr-Cyrl-CS" b="1" dirty="0"/>
              <a:t>радног процеса</a:t>
            </a:r>
            <a:r>
              <a:rPr lang="sr-Cyrl-CS" dirty="0"/>
              <a:t> (припрема и распремање материјала, извођење, време и ток рада, процена резултата...)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5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CS" b="1" dirty="0"/>
              <a:t>3. индивидуалан рад</a:t>
            </a:r>
            <a:r>
              <a:rPr lang="sr-Cyrl-CS" dirty="0"/>
              <a:t> са децом је доминантан приступ у л</a:t>
            </a:r>
            <a:r>
              <a:rPr lang="sr-Latn-CS" dirty="0"/>
              <a:t>иковном</a:t>
            </a:r>
            <a:r>
              <a:rPr lang="sr-Cyrl-CS" dirty="0"/>
              <a:t> васпитању због неуједначених почетних способности, индивидуалних разлика у развоју, субјективног – емоционалног става према мотиву итд.</a:t>
            </a:r>
            <a:endParaRPr lang="en-US" dirty="0"/>
          </a:p>
          <a:p>
            <a:pPr marL="0" indent="0">
              <a:buNone/>
            </a:pPr>
            <a:r>
              <a:rPr lang="sr-Cyrl-CS" dirty="0"/>
              <a:t>(повремено укључен и групни и колективни рад)</a:t>
            </a:r>
            <a:endParaRPr lang="en-US" dirty="0"/>
          </a:p>
          <a:p>
            <a:pPr marL="0" indent="0">
              <a:buNone/>
            </a:pPr>
            <a:r>
              <a:rPr lang="sr-Cyrl-CS" dirty="0"/>
              <a:t>4. због индивидуалног рада, пожељно да буде </a:t>
            </a:r>
            <a:r>
              <a:rPr lang="sr-Cyrl-CS" b="1" dirty="0"/>
              <a:t>што мањи број деце у групи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02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Široki ekran</PresentationFormat>
  <Paragraphs>27</Paragraphs>
  <Slides>18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Office</vt:lpstr>
      <vt:lpstr>СПЕЦИФИЧНОСТ ЛИКОВНОГ ВАСПИТАЊА ДЕЦЕ РАНОГ УЗРАСТА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ОПШТЕВАЖЕЋЕ СПЕЦИФИЧНОСТИ ликовног васпитања деце раног узраста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СПЕЦИФИЧНОСТ ЛИКОВНОГ ВАСПИТАЊА ДЕЦЕ РАНОГ УЗРАСТА </dc:title>
  <dc:creator>Boban</dc:creator>
  <cp:lastModifiedBy>Boban</cp:lastModifiedBy>
  <cp:revision>1</cp:revision>
  <dcterms:created xsi:type="dcterms:W3CDTF">2020-03-17T10:31:50Z</dcterms:created>
  <dcterms:modified xsi:type="dcterms:W3CDTF">2020-03-17T10:32:33Z</dcterms:modified>
</cp:coreProperties>
</file>