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3A1E-5A5C-41A6-B3EA-635908ED152C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41AD5-4734-40E5-8155-C54541283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b="1" dirty="0" smtClean="0">
                <a:latin typeface="+mn-lt"/>
              </a:rPr>
              <a:t/>
            </a:r>
            <a:br>
              <a:rPr lang="en-US" sz="3100" b="1" dirty="0" smtClean="0">
                <a:latin typeface="+mn-lt"/>
              </a:rPr>
            </a:b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Припремни </a:t>
            </a:r>
            <a:r>
              <a:rPr lang="sr-Cyrl-CS" sz="3600" b="1" dirty="0">
                <a:latin typeface="Arial" pitchFamily="34" charset="0"/>
                <a:cs typeface="Arial" pitchFamily="34" charset="0"/>
              </a:rPr>
              <a:t>део (фаза)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минута </a:t>
            </a:r>
            <a:r>
              <a:rPr lang="sr-Cyrl-CS" sz="3600" b="1" i="1" dirty="0">
                <a:latin typeface="Arial" pitchFamily="34" charset="0"/>
                <a:cs typeface="Arial" pitchFamily="34" charset="0"/>
              </a:rPr>
              <a:t>или око </a:t>
            </a:r>
            <a:r>
              <a:rPr lang="sr-Cyrl-CS" sz="3600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Cyrl-CS" sz="3600" b="1" i="1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u="sng" dirty="0">
                <a:latin typeface="Arial" pitchFamily="34" charset="0"/>
                <a:cs typeface="Arial" pitchFamily="34" charset="0"/>
              </a:rPr>
              <a:t>Има циљ </a:t>
            </a:r>
            <a:r>
              <a:rPr lang="sr-Cyrl-C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 </a:t>
            </a: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загреје и припреми апарат за кретање, одређене мишићне регије (групе), тетиве, лигаменте користећи (вежбе загревања), које ће бити најзаступљеније  у главном и завршном делу активности.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u="sng" dirty="0">
                <a:latin typeface="Arial" pitchFamily="34" charset="0"/>
                <a:cs typeface="Arial" pitchFamily="34" charset="0"/>
              </a:rPr>
              <a:t>Задатак</a:t>
            </a: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овог дела активности се пре свега огледа у функцији правилног раста и развоја и правилног држања тела.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9737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r-Cyrl-CS" sz="3200" b="1" dirty="0" smtClean="0">
                <a:latin typeface="Arial" pitchFamily="34" charset="0"/>
                <a:cs typeface="Arial" pitchFamily="34" charset="0"/>
              </a:rPr>
              <a:t>Средство за рад су, физичке вежбе које могу бити: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загревање   			</a:t>
            </a:r>
            <a:r>
              <a:rPr lang="sr-Cyrl-CS" sz="3200" b="1" dirty="0" smtClean="0">
                <a:latin typeface="Arial" pitchFamily="34" charset="0"/>
                <a:cs typeface="Arial" pitchFamily="34" charset="0"/>
              </a:rPr>
              <a:t>уводни део</a:t>
            </a:r>
            <a: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јачанје </a:t>
            </a:r>
            <a:r>
              <a:rPr lang="sr-Cyrl-CS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(еутонију)		</a:t>
            </a:r>
            <a:r>
              <a:rPr lang="sr-Cyrl-CS" sz="2800" b="1" dirty="0" smtClean="0">
                <a:latin typeface="Arial" pitchFamily="34" charset="0"/>
                <a:cs typeface="Arial" pitchFamily="34" charset="0"/>
              </a:rPr>
              <a:t>уводни, главни део</a:t>
            </a:r>
            <a: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Истезање </a:t>
            </a:r>
            <a:r>
              <a:rPr lang="sr-Cyrl-CS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(елонгацију)	</a:t>
            </a:r>
            <a:r>
              <a:rPr lang="sr-Cyrl-CS" sz="2800" b="1" dirty="0" smtClean="0">
                <a:latin typeface="Arial" pitchFamily="34" charset="0"/>
                <a:cs typeface="Arial" pitchFamily="34" charset="0"/>
              </a:rPr>
              <a:t>завршни, после 						већих напора у току 					активности</a:t>
            </a:r>
            <a: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Лабављење </a:t>
            </a:r>
            <a:r>
              <a:rPr lang="sr-Cyrl-CS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(релаксацију)</a:t>
            </a:r>
            <a:r>
              <a:rPr lang="sr-Cyrl-C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b="1" dirty="0" smtClean="0">
                <a:latin typeface="Arial" pitchFamily="34" charset="0"/>
                <a:cs typeface="Arial" pitchFamily="34" charset="0"/>
              </a:rPr>
              <a:t>завршни</a:t>
            </a:r>
            <a:r>
              <a:rPr lang="sr-Cyrl-CS" sz="2800" b="1" dirty="0" smtClean="0">
                <a:latin typeface="Arial" pitchFamily="34" charset="0"/>
                <a:cs typeface="Arial" pitchFamily="34" charset="0"/>
              </a:rPr>
              <a:t>, после 						већих напора у току 					активности.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Избор </a:t>
            </a:r>
            <a:r>
              <a:rPr lang="sr-Cyrl-CS" sz="3600" b="1" dirty="0">
                <a:latin typeface="Arial" pitchFamily="34" charset="0"/>
                <a:cs typeface="Arial" pitchFamily="34" charset="0"/>
              </a:rPr>
              <a:t>вежби:</a:t>
            </a:r>
            <a:r>
              <a:rPr lang="sr-Cyrl-CS" sz="3600" dirty="0">
                <a:latin typeface="Arial" pitchFamily="34" charset="0"/>
                <a:cs typeface="Arial" pitchFamily="34" charset="0"/>
              </a:rPr>
              <a:t>	</a:t>
            </a: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Увек треба радити вежбе за горње и доње екстремитете, леђа и трбух (глава и врат, руке и рамени појас, труп, </a:t>
            </a:r>
            <a:r>
              <a:rPr lang="sr-Cyrl-C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карлични </a:t>
            </a: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појас, ноге) </a:t>
            </a:r>
            <a:r>
              <a:rPr lang="sr-Cyrl-CS" sz="3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неким случајевима може и обрнутим редом.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latin typeface="Arial" pitchFamily="34" charset="0"/>
                <a:cs typeface="Arial" pitchFamily="34" charset="0"/>
              </a:rPr>
              <a:t>Распоред деце (формација):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- Врста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- Две врсте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- Три, четри врсте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- Полукруг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- Круг...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3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Напомена</a:t>
            </a:r>
            <a:r>
              <a:rPr lang="sr-Cyrl-CS" sz="3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sr-Cyrl-C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уколико се ради на отвореном простору, деца увек морају леђима да буду окренута Сунцу (уколико је сунчано време). А васпитач мора да заузме позицију да га сви активни учесници могу видети (неке вежбе демонстрирати фронтално, а неке сагитално). Ово се односи на комплетну активност и све њене делове.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latin typeface="Arial" pitchFamily="34" charset="0"/>
                <a:cs typeface="Arial" pitchFamily="34" charset="0"/>
              </a:rPr>
              <a:t>У припремној фази радимо од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4-5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вежби са најмлађом г. 6-7 са средњом и 8 -10 са најстаријом.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FF0000"/>
                </a:solidFill>
              </a:rPr>
              <a:t/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latin typeface="+mn-lt"/>
              </a:rPr>
              <a:t/>
            </a:r>
            <a:br>
              <a:rPr lang="en-US" sz="3100" dirty="0" smtClean="0">
                <a:latin typeface="+mn-lt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Свака </a:t>
            </a:r>
            <a:r>
              <a:rPr lang="sr-Cyrl-CS" sz="3100" dirty="0">
                <a:latin typeface="Arial" pitchFamily="34" charset="0"/>
                <a:cs typeface="Arial" pitchFamily="34" charset="0"/>
              </a:rPr>
              <a:t>вежба мора да садржи</a:t>
            </a:r>
            <a:r>
              <a:rPr lang="sr-Cyrl-CS" sz="31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Cyrl-CS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Опис вежбе </a:t>
            </a:r>
            <a: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Намена  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јачање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, истезање, 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лабављење</a:t>
            </a:r>
            <a:r>
              <a:rPr lang="en-US" sz="31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развијање покретљ...</a:t>
            </a:r>
            <a: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Амплитуда покрета 	</a:t>
            </a:r>
            <a:r>
              <a:rPr lang="sr-Cyrl-CS" sz="3100" i="1" dirty="0">
                <a:latin typeface="Arial" pitchFamily="34" charset="0"/>
                <a:cs typeface="Arial" pitchFamily="34" charset="0"/>
              </a:rPr>
              <a:t>велика, мала оптимална</a:t>
            </a:r>
            <a: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Интензитет		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брз</a:t>
            </a:r>
            <a:r>
              <a:rPr lang="sr-Cyrl-CS" sz="3100" i="1" dirty="0">
                <a:latin typeface="Arial" pitchFamily="34" charset="0"/>
                <a:cs typeface="Arial" pitchFamily="34" charset="0"/>
              </a:rPr>
              <a:t>, спор, умерен темпо</a:t>
            </a:r>
            <a:r>
              <a:rPr lang="en-US" sz="31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Дозирање 		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6 до 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7... 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пута</a:t>
            </a:r>
            <a:r>
              <a:rPr lang="en-US" sz="31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Слике са почетним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прелазним и </a:t>
            </a: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завршним положајем (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сл.1А </a:t>
            </a:r>
            <a:r>
              <a:rPr lang="sr-Cyrl-CS" sz="3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сл.1Б сл.1Ц)</a:t>
            </a:r>
            <a:r>
              <a:rPr lang="sr-Cyrl-C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sz="3100" i="1" dirty="0">
                <a:latin typeface="Arial" pitchFamily="34" charset="0"/>
                <a:cs typeface="Arial" pitchFamily="34" charset="0"/>
              </a:rPr>
              <a:t>на десној половини странице у нивоу текста</a:t>
            </a:r>
            <a:r>
              <a:rPr lang="sr-Cyrl-CS" sz="31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CS" sz="3100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r-Cyrl-CS" sz="3100" i="1" dirty="0" smtClean="0">
                <a:solidFill>
                  <a:srgbClr val="FF0000"/>
                </a:solidFill>
                <a:latin typeface="+mn-lt"/>
              </a:rPr>
            </a:br>
            <a:r>
              <a:rPr lang="en-US" sz="3100" dirty="0">
                <a:solidFill>
                  <a:srgbClr val="FF0000"/>
                </a:solidFill>
              </a:rPr>
              <a:t/>
            </a:r>
            <a:br>
              <a:rPr lang="en-US" sz="31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Вежбе се могу изводити: 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индивидуално са и без реквизита, на справама или без справа, уз помоћ партнера у  паровима тројкама, четворкама...</a:t>
            </a:r>
            <a:b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Акценат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увек треба да буде на мишићну регију која ће бити ангажована у глвном делу активности</a:t>
            </a:r>
            <a:b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Истезање 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увек радити у складу са загревањем.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3300" b="1" dirty="0" smtClean="0">
                <a:latin typeface="+mn-lt"/>
              </a:rPr>
              <a:t/>
            </a:r>
            <a:br>
              <a:rPr lang="sr-Cyrl-CS" sz="3300" b="1" dirty="0" smtClean="0">
                <a:latin typeface="+mn-lt"/>
              </a:rPr>
            </a:br>
            <a:r>
              <a:rPr lang="sr-Cyrl-CS" sz="3300" b="1" dirty="0" smtClean="0">
                <a:latin typeface="Arial" pitchFamily="34" charset="0"/>
                <a:cs typeface="Arial" pitchFamily="34" charset="0"/>
              </a:rPr>
              <a:t>Главни </a:t>
            </a:r>
            <a:r>
              <a:rPr lang="sr-Cyrl-CS" sz="3300" b="1" dirty="0">
                <a:latin typeface="Arial" pitchFamily="34" charset="0"/>
                <a:cs typeface="Arial" pitchFamily="34" charset="0"/>
              </a:rPr>
              <a:t>део (фаза) </a:t>
            </a:r>
            <a:r>
              <a:rPr lang="sr-Cyrl-CS" sz="3300" b="1" dirty="0" smtClean="0">
                <a:latin typeface="Arial" pitchFamily="34" charset="0"/>
                <a:cs typeface="Arial" pitchFamily="34" charset="0"/>
              </a:rPr>
              <a:t>15-18 </a:t>
            </a:r>
            <a:r>
              <a:rPr lang="sr-Cyrl-CS" sz="3300" b="1" dirty="0">
                <a:latin typeface="Arial" pitchFamily="34" charset="0"/>
                <a:cs typeface="Arial" pitchFamily="34" charset="0"/>
              </a:rPr>
              <a:t>минута </a:t>
            </a:r>
            <a:r>
              <a:rPr lang="sr-Cyrl-CS" sz="3300" b="1" i="1" dirty="0">
                <a:latin typeface="Arial" pitchFamily="34" charset="0"/>
                <a:cs typeface="Arial" pitchFamily="34" charset="0"/>
              </a:rPr>
              <a:t>или око </a:t>
            </a:r>
            <a:r>
              <a:rPr lang="sr-Cyrl-CS" sz="3300" b="1" i="1" dirty="0" smtClean="0">
                <a:latin typeface="Arial" pitchFamily="34" charset="0"/>
                <a:cs typeface="Arial" pitchFamily="34" charset="0"/>
              </a:rPr>
              <a:t>50-60%</a:t>
            </a:r>
            <a:r>
              <a:rPr lang="sr-Cyrl-CS" sz="3300" b="1" i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 главном делу се обрађује задата тема која мора бити укратко описана или скицирана</a:t>
            </a:r>
            <a: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300" dirty="0">
                <a:latin typeface="Arial" pitchFamily="34" charset="0"/>
                <a:cs typeface="Arial" pitchFamily="34" charset="0"/>
              </a:rPr>
              <a:t>Број вежби </a:t>
            </a:r>
            <a:r>
              <a:rPr lang="sr-Cyrl-C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несме бити превелик (преобиман), али ни премали.</a:t>
            </a:r>
            <a: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300" dirty="0">
                <a:latin typeface="Arial" pitchFamily="34" charset="0"/>
                <a:cs typeface="Arial" pitchFamily="34" charset="0"/>
              </a:rPr>
              <a:t>А интензификација и рационализација </a:t>
            </a:r>
            <a:r>
              <a:rPr lang="sr-Cyrl-C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мора бити на нејвишем могућем нивоу. ( Сва деца у складу са темом, расположивим простором, справама и реквизитима морају бити мах. ангажована).</a:t>
            </a:r>
            <a: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3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Акоје је велики број деце користити обавезно више радних места.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2800" b="1" dirty="0" smtClean="0">
                <a:latin typeface="Arial" pitchFamily="34" charset="0"/>
                <a:cs typeface="Arial" pitchFamily="34" charset="0"/>
              </a:rPr>
              <a:t>Завршна део (фаза) до 5 минута </a:t>
            </a:r>
            <a:r>
              <a:rPr lang="sr-Cyrl-CS" sz="2800" b="1" i="1" dirty="0" smtClean="0">
                <a:latin typeface="Arial" pitchFamily="34" charset="0"/>
                <a:cs typeface="Arial" pitchFamily="34" charset="0"/>
              </a:rPr>
              <a:t>или око 15%</a:t>
            </a:r>
            <a:r>
              <a:rPr lang="en-US" sz="2800" b="1" i="1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n-US" sz="2800" b="1" i="1" dirty="0" smtClean="0">
                <a:solidFill>
                  <a:srgbClr val="FFFF00"/>
                </a:solidFill>
                <a:latin typeface="+mn-lt"/>
              </a:rPr>
            </a:b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200" u="sng" dirty="0" smtClean="0">
                <a:latin typeface="Arial" pitchFamily="34" charset="0"/>
                <a:cs typeface="Arial" pitchFamily="34" charset="0"/>
              </a:rPr>
              <a:t>Има циљ 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опоравка и смиривања свих функција организма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200" u="sng" dirty="0" smtClean="0">
                <a:latin typeface="Arial" pitchFamily="34" charset="0"/>
                <a:cs typeface="Arial" pitchFamily="34" charset="0"/>
              </a:rPr>
              <a:t>Задатак</a:t>
            </a:r>
            <a:r>
              <a:rPr lang="sr-Cyrl-C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је да се применом средстава мање динамике и слабијег интензитета организам доведе на почетни ниво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организовано заврши активност.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3100" dirty="0" smtClean="0">
                <a:latin typeface="Arial" pitchFamily="34" charset="0"/>
                <a:cs typeface="Arial" pitchFamily="34" charset="0"/>
              </a:rPr>
              <a:t>У завршном  делу можемо на више начина одрадити активност:</a:t>
            </a:r>
            <a:r>
              <a:rPr lang="sr-Cyrl-CS" sz="3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sr-Cyrl-CS" sz="3000" dirty="0" smtClean="0">
                <a:solidFill>
                  <a:srgbClr val="FFFF00"/>
                </a:solidFill>
                <a:latin typeface="+mn-lt"/>
              </a:rPr>
            </a:br>
            <a:r>
              <a:rPr lang="en-US" sz="3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000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Вежбе истезања или лабављења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Ходањем у комбинацији са вежбама дисања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Разним елементарним игрицама за завршни део активности („Дан-ноћ“, „Поплава-суша“, „Чија је медицинка најбржа?“, „Бацање кругова на чуњеве“...).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Враћањем справа и реквизита на своја места.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1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sr-Cyrl-C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Разговором и кратком анализом активности  </a:t>
            </a:r>
            <a:r>
              <a:rPr lang="sr-Cyrl-CS" sz="31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уколико је реч о старијој узрасној групи.</a:t>
            </a:r>
            <a: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3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59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Припремни део (фаза) 4-5минута или око 15%  Има циљ да загреје и припреми апарат за кретање, одређене мишићне регије (групе), тетиве, лигаменте користећи (вежбе загревања), које ће бити најзаступљеније  у главном и завршном делу активности. Задатак овог дела активности се пре свега огледа у функцији правилног раста и развоја и правилног држања тела. </vt:lpstr>
      <vt:lpstr>Средство за рад су, физичке вежбе које могу бити:  За загревање      уводни део  За јачанје (еутонију)  уводни, главни део  Истезање (елонгацију) завршни, после       већих напора у току      активности Лабављење (релаксацију) завршни, после       већих напора у току      активности. </vt:lpstr>
      <vt:lpstr> Избор вежби: Увек треба радити вежбе за горње и доње екстремитете, леђа и трбух (глава и врат, руке и рамени појас, труп, карлични појас, ноге) у неким случајевима може и обрнутим редом.   Распоред деце (формација):   - Врста  - Две врсте  - Три, четри врсте  - Полукруг  - Круг... </vt:lpstr>
      <vt:lpstr> Напомена: уколико се ради на отвореном простору, деца увек морају леђима да буду окренута Сунцу (уколико је сунчано време). А васпитач мора да заузме позицију да га сви активни учесници могу видети (неке вежбе демонстрирати фронтално, а неке сагитално). Ово се односи на комплетну активност и све њене делове. У припремној фази радимо од 4-5 вежби са најмлађом г. 6-7 са средњом и 8 -10 са најстаријом. </vt:lpstr>
      <vt:lpstr>  Свака вежба мора да садржи:  Опис вежбе  Намена  јачање, истезање, лабављење, развијање покретљ... Амплитуда покрета  велика, мала оптимална Интензитет  брз, спор, умерен темпо Дозирање    6 до 7... пута  Слике са почетним прелазним и завршним положајем (сл.1А и сл.1Б сл.1Ц) на десној половини странице у нивоу текста.   </vt:lpstr>
      <vt:lpstr>Вежбе се могу изводити: индивидуално са и без реквизита, на справама или без справа, уз помоћ партнера у  паровима тројкама, четворкама... Акценат увек треба да буде на мишићну регију која ће бити ангажована у глвном делу активности Истезање увек радити у складу са загревањем.</vt:lpstr>
      <vt:lpstr> Главни део (фаза) 15-18 минута или око 50-60%  У главном делу се обрађује задата тема која мора бити укратко описана или скицирана Број вежби несме бити превелик (преобиман), али ни премали. А интензификација и рационализација мора бити на нејвишем могућем нивоу. ( Сва деца у складу са темом, расположивим простором, справама и реквизитима морају бити мах. ангажована). Акоје је велики број деце користити обавезно више радних места. </vt:lpstr>
      <vt:lpstr>Завршна део (фаза) до 5 минута или око 15%  Има циљ опоравка и смиривања свих функција организма  Задатак је да се применом средстава мање динамике и слабијег интензитета организам доведе на почетни ниво и организовано заврши активност. </vt:lpstr>
      <vt:lpstr>У завршном  делу можемо на више начина одрадити активност:  1. Вежбе истезања или лабављења 2. Ходањем у комбинацији са вежбама дисања 3. Разним елементарним игрицама за завршни део активности („Дан-ноћ“, „Поплава-суша“, „Чија је медицинка најбржа?“, „Бацање кругова на чуњеве“...). 4. Враћањем справа и реквизита на своја места. 5. Разговором и кратком анализом активности  уколико је реч о старијој узрасној групи.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Припремни део (фаза) 4-5минута или око 15%  Има циљ да загреје и припреми апарат за кретање, одређене мишићне регије (групе), тетиве, лигаменте користећи (вежбе загревања), које ће бити најзаступљеније  у главном и завршном делу активности. Задатак овог дела активности се пре свега огледа у функцији правилног раста и развоја и правилног држања тела.</dc:title>
  <dc:creator>Korisnik</dc:creator>
  <cp:lastModifiedBy>Korisnik</cp:lastModifiedBy>
  <cp:revision>2</cp:revision>
  <dcterms:created xsi:type="dcterms:W3CDTF">2018-01-22T19:27:28Z</dcterms:created>
  <dcterms:modified xsi:type="dcterms:W3CDTF">2020-03-15T12:29:27Z</dcterms:modified>
</cp:coreProperties>
</file>