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2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840AE3-A5B2-44EB-9000-F6C1CC62FFD7}" type="datetimeFigureOut">
              <a:rPr lang="en-US"/>
              <a:pPr>
                <a:defRPr/>
              </a:pPr>
              <a:t>3/14/2020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C7C4CA-B54B-4396-86C4-06329A0A00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3E173D-A10F-4B72-A2EE-CE7971806B1E}" type="datetimeFigureOut">
              <a:rPr lang="en-US"/>
              <a:pPr>
                <a:defRPr/>
              </a:pPr>
              <a:t>3/14/2020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7A0A62-B6B4-4BFB-84D6-D1F5951791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BF3463-8893-4F77-8C57-5760D209FB47}" type="datetimeFigureOut">
              <a:rPr lang="en-US"/>
              <a:pPr>
                <a:defRPr/>
              </a:pPr>
              <a:t>3/14/2020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F55ABD-1A8A-4652-A79E-583FBB737E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8B2354-17BA-4B6E-86F4-9DE2A3968D5E}" type="datetimeFigureOut">
              <a:rPr lang="en-US"/>
              <a:pPr>
                <a:defRPr/>
              </a:pPr>
              <a:t>3/14/2020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D87AB6-E31F-4237-B42F-F1C0D98166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804540-2D92-4B43-BBC8-7C28113645AE}" type="datetimeFigureOut">
              <a:rPr lang="en-US"/>
              <a:pPr>
                <a:defRPr/>
              </a:pPr>
              <a:t>3/14/2020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91AE9D-9935-4214-B706-8A7417F70B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A4F3C5-A703-46DE-B5D0-88A7406B0A2C}" type="datetimeFigureOut">
              <a:rPr lang="en-US"/>
              <a:pPr>
                <a:defRPr/>
              </a:pPr>
              <a:t>3/14/2020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F514CC-0E8B-4AE0-A864-00DB37285D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4A6F06-CEAA-4BE3-A383-4AA62F597442}" type="datetimeFigureOut">
              <a:rPr lang="en-US"/>
              <a:pPr>
                <a:defRPr/>
              </a:pPr>
              <a:t>3/14/2020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A84F0C-2848-4D0C-BE8C-93C2393192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16FEBD-0F4F-4FD3-80B8-A6B137C32350}" type="datetimeFigureOut">
              <a:rPr lang="en-US"/>
              <a:pPr>
                <a:defRPr/>
              </a:pPr>
              <a:t>3/14/2020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40CBE5-B728-48CA-8046-A7972324B5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903352-6489-41EC-922D-13A36030FBBE}" type="datetimeFigureOut">
              <a:rPr lang="en-US"/>
              <a:pPr>
                <a:defRPr/>
              </a:pPr>
              <a:t>3/14/2020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42752E-97BC-43D2-90FC-C9E16A9F7B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F75C92-0A9D-4288-AFB9-C15A8BAD18C0}" type="datetimeFigureOut">
              <a:rPr lang="en-US"/>
              <a:pPr>
                <a:defRPr/>
              </a:pPr>
              <a:t>3/14/2020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47E7B2-AF49-4F9B-B2AA-9CD1E4F013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FE076F-C0DA-4941-9457-956191F279B2}" type="datetimeFigureOut">
              <a:rPr lang="en-US"/>
              <a:pPr>
                <a:defRPr/>
              </a:pPr>
              <a:t>3/14/2020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A52CD0-152C-48D0-8F00-65CDE0FCA9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FF28AFA-116E-4333-ADB4-CEF8195D1FDA}" type="datetimeFigureOut">
              <a:rPr lang="en-US"/>
              <a:pPr>
                <a:defRPr/>
              </a:pPr>
              <a:t>3/14/2020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4AAD696-A54D-40C5-ACA4-C32ED1470F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54762"/>
          </a:xfrm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pPr eaLnBrk="1" hangingPunct="1">
              <a:defRPr/>
            </a:pPr>
            <a:r>
              <a:rPr lang="sr-Cyrl-CS" b="1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Методе и принципи </a:t>
            </a:r>
            <a:br>
              <a:rPr lang="sr-Cyrl-CS" b="1" dirty="0" smtClean="0">
                <a:solidFill>
                  <a:srgbClr val="FF0000"/>
                </a:solidFill>
                <a:latin typeface="Arial" charset="0"/>
                <a:cs typeface="Arial" charset="0"/>
              </a:rPr>
            </a:br>
            <a:r>
              <a:rPr lang="sr-Cyrl-CS" b="1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физичког васпитања</a:t>
            </a:r>
            <a:endParaRPr lang="en-US" b="1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 spd="slow"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78562"/>
          </a:xfrm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pPr algn="l" eaLnBrk="1" hangingPunct="1">
              <a:defRPr/>
            </a:pPr>
            <a:r>
              <a:rPr lang="sr-Cyrl-CS" b="1" dirty="0" smtClean="0">
                <a:latin typeface="Arial" charset="0"/>
                <a:cs typeface="Arial" charset="0"/>
              </a:rPr>
              <a:t>Метод рада:</a:t>
            </a:r>
            <a:r>
              <a:rPr lang="sr-Cyrl-CS" dirty="0" smtClean="0">
                <a:latin typeface="Arial" charset="0"/>
                <a:cs typeface="Arial" charset="0"/>
              </a:rPr>
              <a:t> </a:t>
            </a:r>
            <a:r>
              <a:rPr lang="sr-Cyrl-CS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/>
            </a:r>
            <a:br>
              <a:rPr lang="sr-Cyrl-CS" dirty="0" smtClean="0">
                <a:solidFill>
                  <a:srgbClr val="FF0000"/>
                </a:solidFill>
                <a:latin typeface="Arial" charset="0"/>
                <a:cs typeface="Arial" charset="0"/>
              </a:rPr>
            </a:br>
            <a:r>
              <a:rPr lang="sr-Cyrl-CS" u="sng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вербални метод </a:t>
            </a:r>
            <a:r>
              <a:rPr lang="en-US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				</a:t>
            </a:r>
            <a:br>
              <a:rPr lang="en-US" dirty="0" smtClean="0">
                <a:solidFill>
                  <a:srgbClr val="FF0000"/>
                </a:solidFill>
                <a:latin typeface="Arial" charset="0"/>
                <a:cs typeface="Arial" charset="0"/>
              </a:rPr>
            </a:br>
            <a:r>
              <a:rPr lang="sr-Cyrl-CS" dirty="0" smtClean="0">
                <a:latin typeface="Arial" charset="0"/>
                <a:cs typeface="Arial" charset="0"/>
              </a:rPr>
              <a:t>(живе речи, објашњавања, разговора), </a:t>
            </a:r>
            <a:r>
              <a:rPr lang="sr-Cyrl-CS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/>
            </a:r>
            <a:br>
              <a:rPr lang="sr-Cyrl-CS" dirty="0" smtClean="0">
                <a:solidFill>
                  <a:srgbClr val="FF0000"/>
                </a:solidFill>
                <a:latin typeface="Arial" charset="0"/>
                <a:cs typeface="Arial" charset="0"/>
              </a:rPr>
            </a:br>
            <a:r>
              <a:rPr lang="sr-Cyrl-CS" u="sng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демонстративни метод </a:t>
            </a:r>
            <a:r>
              <a:rPr lang="sr-Cyrl-CS" dirty="0" smtClean="0">
                <a:latin typeface="Arial" charset="0"/>
                <a:cs typeface="Arial" charset="0"/>
              </a:rPr>
              <a:t>(показивња, имитације, практичног рада), </a:t>
            </a:r>
            <a:r>
              <a:rPr lang="sr-Cyrl-CS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/>
            </a:r>
            <a:br>
              <a:rPr lang="sr-Cyrl-CS" dirty="0" smtClean="0">
                <a:solidFill>
                  <a:srgbClr val="FF0000"/>
                </a:solidFill>
                <a:latin typeface="Arial" charset="0"/>
                <a:cs typeface="Arial" charset="0"/>
              </a:rPr>
            </a:br>
            <a:r>
              <a:rPr lang="sr-Cyrl-CS" u="sng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комбиновани </a:t>
            </a:r>
            <a:r>
              <a:rPr lang="sr-Cyrl-CS" dirty="0" smtClean="0">
                <a:latin typeface="Arial" charset="0"/>
                <a:cs typeface="Arial" charset="0"/>
              </a:rPr>
              <a:t>(вербално-демонстративни), </a:t>
            </a:r>
            <a:endParaRPr lang="en-US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 spd="slow">
    <p:wedg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54762"/>
          </a:xfrm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pPr algn="l" eaLnBrk="1" hangingPunct="1">
              <a:defRPr/>
            </a:pPr>
            <a:r>
              <a:rPr lang="sr-Cyrl-CS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аналитички метод, </a:t>
            </a:r>
            <a:br>
              <a:rPr lang="sr-Cyrl-CS" dirty="0" smtClean="0">
                <a:solidFill>
                  <a:srgbClr val="FF0000"/>
                </a:solidFill>
                <a:latin typeface="Arial" charset="0"/>
                <a:cs typeface="Arial" charset="0"/>
              </a:rPr>
            </a:br>
            <a:r>
              <a:rPr lang="sr-Cyrl-CS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/>
            </a:r>
            <a:br>
              <a:rPr lang="sr-Cyrl-CS" dirty="0" smtClean="0">
                <a:solidFill>
                  <a:srgbClr val="FF0000"/>
                </a:solidFill>
                <a:latin typeface="Arial" charset="0"/>
                <a:cs typeface="Arial" charset="0"/>
              </a:rPr>
            </a:br>
            <a:r>
              <a:rPr lang="sr-Cyrl-CS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синтетички метод,</a:t>
            </a:r>
            <a:br>
              <a:rPr lang="sr-Cyrl-CS" dirty="0" smtClean="0">
                <a:solidFill>
                  <a:srgbClr val="FF0000"/>
                </a:solidFill>
                <a:latin typeface="Arial" charset="0"/>
                <a:cs typeface="Arial" charset="0"/>
              </a:rPr>
            </a:br>
            <a:r>
              <a:rPr lang="sr-Cyrl-CS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/>
            </a:r>
            <a:br>
              <a:rPr lang="sr-Cyrl-CS" dirty="0" smtClean="0">
                <a:solidFill>
                  <a:srgbClr val="FF0000"/>
                </a:solidFill>
                <a:latin typeface="Arial" charset="0"/>
                <a:cs typeface="Arial" charset="0"/>
              </a:rPr>
            </a:br>
            <a:r>
              <a:rPr lang="sr-Cyrl-CS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ситуациони метод.</a:t>
            </a:r>
            <a:endParaRPr lang="en-US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 spd="slow">
    <p:wheel spokes="8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54762"/>
          </a:xfrm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pPr eaLnBrk="1" hangingPunct="1">
              <a:defRPr/>
            </a:pPr>
            <a:r>
              <a:rPr lang="sr-Cyrl-CS" b="1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Принципи физичког васпитања</a:t>
            </a:r>
            <a:endParaRPr lang="en-US" b="1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 spd="slow">
    <p:newsflash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54762"/>
          </a:xfrm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pPr algn="l" eaLnBrk="1" hangingPunct="1">
              <a:defRPr/>
            </a:pPr>
            <a:r>
              <a:rPr lang="sr-Cyrl-CS" dirty="0" smtClean="0">
                <a:latin typeface="Arial" charset="0"/>
                <a:cs typeface="Arial" charset="0"/>
              </a:rPr>
              <a:t>Принципи су општа начела(смернице )којима се руководимо у организацији рада са предшколском децом.</a:t>
            </a:r>
            <a:endParaRPr lang="en-US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 spd="slow">
    <p:blinds dir="vert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54762"/>
          </a:xfrm>
          <a:solidFill>
            <a:schemeClr val="accent6">
              <a:lumMod val="40000"/>
              <a:lumOff val="60000"/>
            </a:schemeClr>
          </a:solidFill>
        </p:spPr>
        <p:txBody>
          <a:bodyPr rtlCol="0">
            <a:normAutofit fontScale="90000"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sr-Cyrl-CS" dirty="0" smtClean="0">
                <a:solidFill>
                  <a:srgbClr val="FFFF00"/>
                </a:solidFill>
              </a:rPr>
              <a:t/>
            </a:r>
            <a:br>
              <a:rPr lang="sr-Cyrl-CS" dirty="0" smtClean="0">
                <a:solidFill>
                  <a:srgbClr val="FFFF00"/>
                </a:solidFill>
              </a:rPr>
            </a:br>
            <a:r>
              <a:rPr lang="sr-Cyrl-CS" dirty="0" smtClean="0">
                <a:solidFill>
                  <a:srgbClr val="FFFF00"/>
                </a:solidFill>
              </a:rPr>
              <a:t/>
            </a:r>
            <a:br>
              <a:rPr lang="sr-Cyrl-CS" dirty="0" smtClean="0">
                <a:solidFill>
                  <a:srgbClr val="FFFF00"/>
                </a:solidFill>
              </a:rPr>
            </a:br>
            <a:r>
              <a:rPr lang="sr-Cyrl-CS" dirty="0" smtClean="0">
                <a:solidFill>
                  <a:srgbClr val="FFFF00"/>
                </a:solidFill>
              </a:rPr>
              <a:t/>
            </a:r>
            <a:br>
              <a:rPr lang="sr-Cyrl-CS" dirty="0" smtClean="0">
                <a:solidFill>
                  <a:srgbClr val="FFFF00"/>
                </a:solidFill>
              </a:rPr>
            </a:br>
            <a:r>
              <a:rPr lang="sr-Cyrl-CS" sz="4900" dirty="0" smtClean="0">
                <a:latin typeface="Arial" pitchFamily="34" charset="0"/>
                <a:cs typeface="Arial" pitchFamily="34" charset="0"/>
              </a:rPr>
              <a:t>Принцип</a:t>
            </a:r>
            <a:r>
              <a:rPr lang="sr-Cyrl-CS" sz="49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sr-Cyrl-CS" sz="49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научности,</a:t>
            </a:r>
            <a:br>
              <a:rPr lang="sr-Cyrl-CS" sz="49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sr-Cyrl-CS" sz="49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sr-Cyrl-CS" sz="49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sr-Cyrl-CS" sz="4900" dirty="0" smtClean="0">
                <a:latin typeface="Arial" pitchFamily="34" charset="0"/>
                <a:cs typeface="Arial" pitchFamily="34" charset="0"/>
              </a:rPr>
              <a:t>Принцип </a:t>
            </a:r>
            <a:r>
              <a:rPr lang="sr-Cyrl-CS" sz="49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здравствено-				    васпитне 					    усмерености,</a:t>
            </a:r>
            <a:br>
              <a:rPr lang="sr-Cyrl-CS" sz="49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sr-Cyrl-CS" sz="4900" dirty="0" smtClean="0">
                <a:latin typeface="Arial" pitchFamily="34" charset="0"/>
                <a:cs typeface="Arial" pitchFamily="34" charset="0"/>
              </a:rPr>
              <a:t>Принцип</a:t>
            </a:r>
            <a:r>
              <a:rPr lang="sr-Cyrl-CS" sz="49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sr-Cyrl-CS" sz="49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узрасне 					    одмерености,</a:t>
            </a:r>
            <a:br>
              <a:rPr lang="sr-Cyrl-CS" sz="49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sr-Cyrl-CS" dirty="0" smtClean="0">
                <a:solidFill>
                  <a:srgbClr val="FF0000"/>
                </a:solidFill>
              </a:rPr>
              <a:t/>
            </a:r>
            <a:br>
              <a:rPr lang="sr-Cyrl-CS" dirty="0" smtClean="0">
                <a:solidFill>
                  <a:srgbClr val="FF0000"/>
                </a:solidFill>
              </a:rPr>
            </a:br>
            <a:r>
              <a:rPr lang="sr-Cyrl-CS" dirty="0" smtClean="0">
                <a:solidFill>
                  <a:srgbClr val="FF0000"/>
                </a:solidFill>
              </a:rPr>
              <a:t>	</a:t>
            </a:r>
            <a:br>
              <a:rPr lang="sr-Cyrl-CS" dirty="0" smtClean="0">
                <a:solidFill>
                  <a:srgbClr val="FF0000"/>
                </a:solidFill>
              </a:rPr>
            </a:br>
            <a:r>
              <a:rPr lang="sr-Cyrl-CS" dirty="0" smtClean="0">
                <a:solidFill>
                  <a:srgbClr val="FF0000"/>
                </a:solidFill>
              </a:rPr>
              <a:t>	</a:t>
            </a:r>
            <a:endParaRPr lang="en-US" dirty="0"/>
          </a:p>
        </p:txBody>
      </p:sp>
    </p:spTree>
  </p:cSld>
  <p:clrMapOvr>
    <a:masterClrMapping/>
  </p:clrMapOvr>
  <p:transition spd="slow">
    <p:checker dir="vert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49962"/>
          </a:xfrm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pPr algn="l" eaLnBrk="1" hangingPunct="1">
              <a:defRPr/>
            </a:pPr>
            <a:r>
              <a:rPr lang="sr-Cyrl-CS" smtClean="0">
                <a:latin typeface="Arial" charset="0"/>
                <a:cs typeface="Arial" charset="0"/>
              </a:rPr>
              <a:t/>
            </a:r>
            <a:br>
              <a:rPr lang="sr-Cyrl-CS" smtClean="0">
                <a:latin typeface="Arial" charset="0"/>
                <a:cs typeface="Arial" charset="0"/>
              </a:rPr>
            </a:br>
            <a:r>
              <a:rPr lang="sr-Cyrl-CS" smtClean="0">
                <a:latin typeface="Arial" charset="0"/>
                <a:cs typeface="Arial" charset="0"/>
              </a:rPr>
              <a:t>Принцип</a:t>
            </a:r>
            <a:r>
              <a:rPr lang="sr-Cyrl-CS" smtClean="0">
                <a:solidFill>
                  <a:srgbClr val="FF0000"/>
                </a:solidFill>
                <a:latin typeface="Arial" charset="0"/>
                <a:cs typeface="Arial" charset="0"/>
              </a:rPr>
              <a:t> систематичности и 		    поступности</a:t>
            </a:r>
            <a:br>
              <a:rPr lang="sr-Cyrl-CS" smtClean="0">
                <a:solidFill>
                  <a:srgbClr val="FF0000"/>
                </a:solidFill>
                <a:latin typeface="Arial" charset="0"/>
                <a:cs typeface="Arial" charset="0"/>
              </a:rPr>
            </a:br>
            <a:r>
              <a:rPr lang="sr-Cyrl-CS" smtClean="0">
                <a:solidFill>
                  <a:srgbClr val="FF0000"/>
                </a:solidFill>
                <a:latin typeface="Arial" charset="0"/>
                <a:cs typeface="Arial" charset="0"/>
              </a:rPr>
              <a:t/>
            </a:r>
            <a:br>
              <a:rPr lang="sr-Cyrl-CS" smtClean="0">
                <a:solidFill>
                  <a:srgbClr val="FF0000"/>
                </a:solidFill>
                <a:latin typeface="Arial" charset="0"/>
                <a:cs typeface="Arial" charset="0"/>
              </a:rPr>
            </a:br>
            <a:r>
              <a:rPr lang="sr-Cyrl-CS" smtClean="0">
                <a:latin typeface="Arial" charset="0"/>
                <a:cs typeface="Arial" charset="0"/>
              </a:rPr>
              <a:t>Принцип</a:t>
            </a:r>
            <a:r>
              <a:rPr lang="sr-Cyrl-CS" smtClean="0">
                <a:solidFill>
                  <a:srgbClr val="FF0000"/>
                </a:solidFill>
                <a:latin typeface="Arial" charset="0"/>
                <a:cs typeface="Arial" charset="0"/>
              </a:rPr>
              <a:t> свестраности</a:t>
            </a:r>
            <a:br>
              <a:rPr lang="sr-Cyrl-CS" smtClean="0">
                <a:solidFill>
                  <a:srgbClr val="FF0000"/>
                </a:solidFill>
                <a:latin typeface="Arial" charset="0"/>
                <a:cs typeface="Arial" charset="0"/>
              </a:rPr>
            </a:br>
            <a:r>
              <a:rPr lang="sr-Cyrl-CS" smtClean="0">
                <a:solidFill>
                  <a:srgbClr val="FF0000"/>
                </a:solidFill>
                <a:latin typeface="Arial" charset="0"/>
                <a:cs typeface="Arial" charset="0"/>
              </a:rPr>
              <a:t/>
            </a:r>
            <a:br>
              <a:rPr lang="sr-Cyrl-CS" smtClean="0">
                <a:solidFill>
                  <a:srgbClr val="FF0000"/>
                </a:solidFill>
                <a:latin typeface="Arial" charset="0"/>
                <a:cs typeface="Arial" charset="0"/>
              </a:rPr>
            </a:br>
            <a:r>
              <a:rPr lang="sr-Cyrl-CS" smtClean="0">
                <a:latin typeface="Arial" charset="0"/>
                <a:cs typeface="Arial" charset="0"/>
              </a:rPr>
              <a:t>Принцип </a:t>
            </a:r>
            <a:r>
              <a:rPr lang="sr-Cyrl-CS" smtClean="0">
                <a:solidFill>
                  <a:srgbClr val="FF0000"/>
                </a:solidFill>
                <a:latin typeface="Arial" charset="0"/>
                <a:cs typeface="Arial" charset="0"/>
              </a:rPr>
              <a:t>забаве и разоноде</a:t>
            </a:r>
            <a:endParaRPr lang="en-U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 spd="slow">
    <p:dissolv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534400" cy="6278562"/>
          </a:xfrm>
          <a:solidFill>
            <a:schemeClr val="accent6">
              <a:lumMod val="40000"/>
              <a:lumOff val="60000"/>
            </a:schemeClr>
          </a:solidFill>
        </p:spPr>
        <p:txBody>
          <a:bodyPr rtlCol="0">
            <a:normAutofit fontScale="90000"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sr-Cyrl-CS" sz="49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sr-Cyrl-CS" sz="49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sr-Cyrl-CS" sz="4900" dirty="0" smtClean="0">
                <a:latin typeface="Arial" pitchFamily="34" charset="0"/>
                <a:cs typeface="Arial" pitchFamily="34" charset="0"/>
              </a:rPr>
              <a:t>Принцип</a:t>
            </a:r>
            <a:r>
              <a:rPr lang="sr-Cyrl-CS" sz="49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	очигледности</a:t>
            </a:r>
            <a:br>
              <a:rPr lang="sr-Cyrl-CS" sz="49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sr-Cyrl-CS" sz="49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sr-Cyrl-CS" sz="49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sr-Cyrl-CS" sz="4900" dirty="0" smtClean="0">
                <a:latin typeface="Arial" pitchFamily="34" charset="0"/>
                <a:cs typeface="Arial" pitchFamily="34" charset="0"/>
              </a:rPr>
              <a:t>Принцип</a:t>
            </a:r>
            <a:r>
              <a:rPr lang="sr-Cyrl-CS" sz="49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	индивидуализације</a:t>
            </a:r>
            <a:br>
              <a:rPr lang="sr-Cyrl-CS" sz="49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sr-Cyrl-CS" sz="49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sr-Cyrl-CS" sz="49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sr-Cyrl-CS" sz="4900" dirty="0" smtClean="0">
                <a:latin typeface="Arial" pitchFamily="34" charset="0"/>
                <a:cs typeface="Arial" pitchFamily="34" charset="0"/>
              </a:rPr>
              <a:t>Принцип</a:t>
            </a:r>
            <a:r>
              <a:rPr lang="sr-Cyrl-CS" sz="49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	разноврсности</a:t>
            </a:r>
            <a:br>
              <a:rPr lang="sr-Cyrl-CS" sz="49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sr-Cyrl-CS" sz="49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sr-Cyrl-CS" sz="49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sr-Cyrl-CS" sz="4900" dirty="0" smtClean="0">
                <a:latin typeface="Arial" pitchFamily="34" charset="0"/>
                <a:cs typeface="Arial" pitchFamily="34" charset="0"/>
              </a:rPr>
              <a:t>Принцип</a:t>
            </a:r>
            <a:r>
              <a:rPr lang="sr-Cyrl-CS" sz="49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	трајности и прогресије 					 </a:t>
            </a:r>
            <a:r>
              <a:rPr lang="sr-Cyrl-CS" dirty="0" smtClean="0">
                <a:solidFill>
                  <a:srgbClr val="FF0000"/>
                </a:solidFill>
              </a:rPr>
              <a:t>					</a:t>
            </a:r>
            <a:br>
              <a:rPr lang="sr-Cyrl-CS" dirty="0" smtClean="0">
                <a:solidFill>
                  <a:srgbClr val="FF0000"/>
                </a:solidFill>
              </a:rPr>
            </a:br>
            <a:r>
              <a:rPr lang="sr-Cyrl-CS" dirty="0" smtClean="0">
                <a:solidFill>
                  <a:srgbClr val="FF0000"/>
                </a:solidFill>
              </a:rPr>
              <a:t>	</a:t>
            </a:r>
            <a:endParaRPr lang="en-US" dirty="0"/>
          </a:p>
        </p:txBody>
      </p:sp>
    </p:spTree>
  </p:cSld>
  <p:clrMapOvr>
    <a:masterClrMapping/>
  </p:clrMapOvr>
  <p:transition spd="slow">
    <p:wedge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27</Words>
  <Application>Microsoft Office PowerPoint</Application>
  <PresentationFormat>On-screen Show (4:3)</PresentationFormat>
  <Paragraphs>8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Методе и принципи  физичког васпитања</vt:lpstr>
      <vt:lpstr>Метод рада:  вербални метод      (живе речи, објашњавања, разговора),  демонстративни метод (показивња, имитације, практичног рада),  комбиновани (вербално-демонстративни), </vt:lpstr>
      <vt:lpstr>аналитички метод,   синтетички метод,  ситуациони метод.</vt:lpstr>
      <vt:lpstr>Принципи физичког васпитања</vt:lpstr>
      <vt:lpstr>Принципи су општа начела(смернице )којима се руководимо у организацији рада са предшколском децом.</vt:lpstr>
      <vt:lpstr>   Принцип научности,  Принцип здравствено-        васпитне          усмерености, Принцип узрасне          одмерености,     </vt:lpstr>
      <vt:lpstr> Принцип систематичности и       поступности  Принцип свестраности  Принцип забаве и разоноде</vt:lpstr>
      <vt:lpstr> Принцип  очигледности  Принцип  индивидуализације  Принцип  разноврсности  Принцип  трајности и прогресије            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Методе и принципи  физичког васпитања</dc:title>
  <dc:creator>XP GOLD</dc:creator>
  <cp:lastModifiedBy>Korisnik</cp:lastModifiedBy>
  <cp:revision>13</cp:revision>
  <dcterms:created xsi:type="dcterms:W3CDTF">2011-03-14T08:24:07Z</dcterms:created>
  <dcterms:modified xsi:type="dcterms:W3CDTF">2020-03-14T21:58:46Z</dcterms:modified>
</cp:coreProperties>
</file>