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697" autoAdjust="0"/>
    <p:restoredTop sz="94660"/>
  </p:normalViewPr>
  <p:slideViewPr>
    <p:cSldViewPr>
      <p:cViewPr>
        <p:scale>
          <a:sx n="66" d="100"/>
          <a:sy n="66" d="100"/>
        </p:scale>
        <p:origin x="-1908" y="-144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6975740-3546-47C9-87E5-75C4C4F2E5DE}" type="datetimeFigureOut">
              <a:rPr lang="en-US"/>
              <a:pPr>
                <a:defRPr/>
              </a:pPr>
              <a:t>3/15/2020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724681A-0998-405A-9B17-C13739E61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26FB23A-ECFB-4226-BF16-D97A5C3F1CC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162AB-9BD2-4D03-B41E-B12EB65FFB93}" type="datetimeFigureOut">
              <a:rPr lang="en-US"/>
              <a:pPr>
                <a:defRPr/>
              </a:pPr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2C57D-938B-479C-B313-B449B3E8A0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BBA4F-94A3-4246-8D06-8DA56C461A68}" type="datetimeFigureOut">
              <a:rPr lang="en-US"/>
              <a:pPr>
                <a:defRPr/>
              </a:pPr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3601D-29AC-4995-9609-1B49311E43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2F762-6C7B-4DDF-B995-71C9E4922F57}" type="datetimeFigureOut">
              <a:rPr lang="en-US"/>
              <a:pPr>
                <a:defRPr/>
              </a:pPr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DBB73-ABF9-4D30-8A64-9E7ACAC357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DB65B-E4BE-4E7A-B519-A1C2D5ED9931}" type="datetimeFigureOut">
              <a:rPr lang="en-US"/>
              <a:pPr>
                <a:defRPr/>
              </a:pPr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10441-B921-4693-A08F-0872A0D51F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0BC20-3C2A-43AF-ACC1-0D7FEB30EF78}" type="datetimeFigureOut">
              <a:rPr lang="en-US"/>
              <a:pPr>
                <a:defRPr/>
              </a:pPr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BBDDD-852B-4920-9CA7-709F107433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31DFC-4F3F-4541-817B-74C8C126B1BB}" type="datetimeFigureOut">
              <a:rPr lang="en-US"/>
              <a:pPr>
                <a:defRPr/>
              </a:pPr>
              <a:t>3/15/2020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8EC34-674A-49B9-8FBF-F8D0D1E9F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B08C8-72FA-48A4-AD12-6E90EB2F5C4F}" type="datetimeFigureOut">
              <a:rPr lang="en-US"/>
              <a:pPr>
                <a:defRPr/>
              </a:pPr>
              <a:t>3/15/2020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0480A-2E96-4926-A97B-6149628484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3D537-F788-4B45-92AB-45B050080192}" type="datetimeFigureOut">
              <a:rPr lang="en-US"/>
              <a:pPr>
                <a:defRPr/>
              </a:pPr>
              <a:t>3/15/2020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215EB-6236-410C-B5D6-87E12702CF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07B9D-B0C2-4F17-936D-78336FFB1843}" type="datetimeFigureOut">
              <a:rPr lang="en-US"/>
              <a:pPr>
                <a:defRPr/>
              </a:pPr>
              <a:t>3/15/2020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FC36D-4E5C-4A1A-80FA-BDE98063C6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93934-88B7-46F0-A301-5C9D4AD77B3B}" type="datetimeFigureOut">
              <a:rPr lang="en-US"/>
              <a:pPr>
                <a:defRPr/>
              </a:pPr>
              <a:t>3/15/2020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66287-B689-429D-9599-CCC52DE67E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89A23-2536-4BAC-B11F-E8C071419925}" type="datetimeFigureOut">
              <a:rPr lang="en-US"/>
              <a:pPr>
                <a:defRPr/>
              </a:pPr>
              <a:t>3/15/2020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36289-A6C6-40A4-914A-E7ECB65F08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87EE4FB-8708-411B-A505-FCADF4126A55}" type="datetimeFigureOut">
              <a:rPr lang="en-US"/>
              <a:pPr>
                <a:defRPr/>
              </a:pPr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616DAC-31DC-4525-BBF2-CCF697969B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48400"/>
          </a:xfrm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1600" dirty="0"/>
              <a:t/>
            </a:r>
            <a:br>
              <a:rPr lang="en-US" sz="1600" dirty="0"/>
            </a:b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sr-Cyrl-RS" sz="2200" dirty="0" smtClean="0">
                <a:solidFill>
                  <a:srgbClr val="FF0000"/>
                </a:solidFill>
                <a:latin typeface="+mn-lt"/>
              </a:rPr>
              <a:t>Академија васпитачко медицинских струковних студија, Одсек Алексинац  </a:t>
            </a:r>
            <a:r>
              <a:rPr lang="sr-Cyrl-CS" sz="2200" i="1" dirty="0" smtClean="0">
                <a:latin typeface="+mn-lt"/>
              </a:rPr>
              <a:t>ф </a:t>
            </a:r>
            <a:r>
              <a:rPr lang="sr-Cyrl-CS" sz="2200" i="1" dirty="0">
                <a:latin typeface="+mn-lt"/>
              </a:rPr>
              <a:t>14</a:t>
            </a:r>
            <a:r>
              <a:rPr lang="en-US" sz="2200" dirty="0">
                <a:solidFill>
                  <a:srgbClr val="FF0000"/>
                </a:solidFill>
                <a:latin typeface="+mn-lt"/>
              </a:rPr>
              <a:t/>
            </a:r>
            <a:br>
              <a:rPr lang="en-US" sz="2200" dirty="0">
                <a:solidFill>
                  <a:srgbClr val="FF0000"/>
                </a:solidFill>
                <a:latin typeface="+mn-lt"/>
              </a:rPr>
            </a:br>
            <a:r>
              <a:rPr lang="sr-Cyrl-CS" sz="2200" dirty="0">
                <a:solidFill>
                  <a:srgbClr val="FF0000"/>
                </a:solidFill>
                <a:latin typeface="+mn-lt"/>
              </a:rPr>
              <a:t> </a:t>
            </a:r>
            <a:r>
              <a:rPr lang="en-US" sz="2200" dirty="0">
                <a:solidFill>
                  <a:srgbClr val="FF0000"/>
                </a:solidFill>
                <a:latin typeface="+mn-lt"/>
              </a:rPr>
              <a:t/>
            </a:r>
            <a:br>
              <a:rPr lang="en-US" sz="2200" dirty="0">
                <a:solidFill>
                  <a:srgbClr val="FF0000"/>
                </a:solidFill>
                <a:latin typeface="+mn-lt"/>
              </a:rPr>
            </a:br>
            <a:r>
              <a:rPr lang="sr-Cyrl-CS" sz="2200" dirty="0">
                <a:solidFill>
                  <a:srgbClr val="FF0000"/>
                </a:solidFill>
                <a:latin typeface="+mn-lt"/>
              </a:rPr>
              <a:t> </a:t>
            </a:r>
            <a:r>
              <a:rPr lang="en-US" sz="1600" dirty="0">
                <a:solidFill>
                  <a:srgbClr val="FF0000"/>
                </a:solidFill>
                <a:latin typeface="+mn-lt"/>
              </a:rPr>
              <a:t/>
            </a:r>
            <a:br>
              <a:rPr lang="en-US" sz="1600" dirty="0">
                <a:solidFill>
                  <a:srgbClr val="FF0000"/>
                </a:solidFill>
                <a:latin typeface="+mn-lt"/>
              </a:rPr>
            </a:br>
            <a:r>
              <a:rPr lang="sr-Cyrl-CS" sz="1600" dirty="0">
                <a:solidFill>
                  <a:srgbClr val="FF0000"/>
                </a:solidFill>
                <a:latin typeface="+mn-lt"/>
              </a:rPr>
              <a:t> </a:t>
            </a:r>
            <a:r>
              <a:rPr lang="en-US" sz="1600" dirty="0">
                <a:solidFill>
                  <a:srgbClr val="FF0000"/>
                </a:solidFill>
                <a:latin typeface="+mn-lt"/>
              </a:rPr>
              <a:t/>
            </a:r>
            <a:br>
              <a:rPr lang="en-US" sz="1600" dirty="0">
                <a:solidFill>
                  <a:srgbClr val="FF0000"/>
                </a:solidFill>
                <a:latin typeface="+mn-lt"/>
              </a:rPr>
            </a:br>
            <a:r>
              <a:rPr lang="sr-Cyrl-CS" sz="3600" dirty="0">
                <a:solidFill>
                  <a:srgbClr val="FF0000"/>
                </a:solidFill>
                <a:latin typeface="+mn-lt"/>
              </a:rPr>
              <a:t>Методика физичког </a:t>
            </a:r>
            <a:r>
              <a:rPr lang="sr-Cyrl-CS" sz="3600" dirty="0" smtClean="0">
                <a:solidFill>
                  <a:srgbClr val="FF0000"/>
                </a:solidFill>
                <a:latin typeface="+mn-lt"/>
              </a:rPr>
              <a:t>васпитања </a:t>
            </a:r>
            <a:r>
              <a:rPr lang="en-US" sz="3600" dirty="0" smtClean="0">
                <a:solidFill>
                  <a:srgbClr val="FF0000"/>
                </a:solidFill>
                <a:latin typeface="+mn-lt"/>
              </a:rPr>
              <a:t>I</a:t>
            </a:r>
            <a:r>
              <a:rPr lang="sr-Cyrl-CS" sz="3600" dirty="0">
                <a:solidFill>
                  <a:srgbClr val="FF0000"/>
                </a:solidFill>
                <a:latin typeface="+mn-lt"/>
              </a:rPr>
              <a:t>	</a:t>
            </a:r>
            <a:r>
              <a:rPr lang="sr-Cyrl-CS" sz="3600" i="1" dirty="0" smtClean="0">
                <a:latin typeface="+mn-lt"/>
              </a:rPr>
              <a:t>ф20</a:t>
            </a:r>
            <a:br>
              <a:rPr lang="sr-Cyrl-CS" sz="3600" i="1" dirty="0" smtClean="0">
                <a:latin typeface="+mn-lt"/>
              </a:rPr>
            </a:br>
            <a:r>
              <a:rPr lang="sr-Cyrl-CS" sz="3600" dirty="0" smtClean="0">
                <a:solidFill>
                  <a:srgbClr val="FF0000"/>
                </a:solidFill>
                <a:latin typeface="+mn-lt"/>
              </a:rPr>
              <a:t>тема............</a:t>
            </a:r>
            <a:r>
              <a:rPr lang="en-US" sz="3600" dirty="0">
                <a:latin typeface="+mn-lt"/>
              </a:rPr>
              <a:t/>
            </a:r>
            <a:br>
              <a:rPr lang="en-US" sz="3600" dirty="0">
                <a:latin typeface="+mn-lt"/>
              </a:rPr>
            </a:br>
            <a:r>
              <a:rPr lang="sr-Cyrl-CS" sz="2200" dirty="0">
                <a:solidFill>
                  <a:srgbClr val="FF0000"/>
                </a:solidFill>
                <a:latin typeface="+mn-lt"/>
              </a:rPr>
              <a:t>(припрема за </a:t>
            </a:r>
            <a:r>
              <a:rPr lang="sr-Cyrl-CS" sz="2200" dirty="0" smtClean="0">
                <a:solidFill>
                  <a:srgbClr val="FF0000"/>
                </a:solidFill>
                <a:latin typeface="+mn-lt"/>
              </a:rPr>
              <a:t>активност)   </a:t>
            </a:r>
            <a:r>
              <a:rPr lang="sr-Cyrl-CS" sz="2200" dirty="0" smtClean="0">
                <a:latin typeface="+mn-lt"/>
              </a:rPr>
              <a:t>ф 14</a:t>
            </a:r>
            <a:r>
              <a:rPr lang="en-US" sz="36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US" sz="3600" dirty="0" smtClean="0">
                <a:solidFill>
                  <a:srgbClr val="FF0000"/>
                </a:solidFill>
                <a:latin typeface="+mn-lt"/>
              </a:rPr>
            </a:br>
            <a:r>
              <a:rPr lang="en-US" sz="36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US" sz="3600" dirty="0" smtClean="0">
                <a:solidFill>
                  <a:srgbClr val="FF0000"/>
                </a:solidFill>
                <a:latin typeface="+mn-lt"/>
              </a:rPr>
            </a:br>
            <a:r>
              <a:rPr lang="sr-Cyrl-CS" dirty="0">
                <a:solidFill>
                  <a:srgbClr val="FF0000"/>
                </a:solidFill>
                <a:latin typeface="+mn-lt"/>
              </a:rPr>
              <a:t> 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/>
            </a:r>
            <a:br>
              <a:rPr lang="en-US" dirty="0">
                <a:solidFill>
                  <a:srgbClr val="FF0000"/>
                </a:solidFill>
                <a:latin typeface="+mn-lt"/>
              </a:rPr>
            </a:br>
            <a:r>
              <a:rPr lang="sr-Cyrl-CS" sz="2200" dirty="0" smtClean="0">
                <a:solidFill>
                  <a:srgbClr val="FF0000"/>
                </a:solidFill>
                <a:latin typeface="+mn-lt"/>
              </a:rPr>
              <a:t>Ментор</a:t>
            </a:r>
            <a:r>
              <a:rPr lang="sr-Cyrl-CS" sz="2200" dirty="0">
                <a:solidFill>
                  <a:srgbClr val="FF0000"/>
                </a:solidFill>
                <a:latin typeface="+mn-lt"/>
              </a:rPr>
              <a:t>			</a:t>
            </a:r>
            <a:r>
              <a:rPr lang="en-US" sz="2200" dirty="0" smtClean="0">
                <a:solidFill>
                  <a:srgbClr val="FF0000"/>
                </a:solidFill>
                <a:latin typeface="+mn-lt"/>
              </a:rPr>
              <a:t>		</a:t>
            </a:r>
            <a:r>
              <a:rPr lang="sr-Cyrl-CS" sz="2200" dirty="0" smtClean="0">
                <a:solidFill>
                  <a:srgbClr val="FF0000"/>
                </a:solidFill>
                <a:latin typeface="+mn-lt"/>
              </a:rPr>
              <a:t>Студент</a:t>
            </a:r>
            <a:r>
              <a:rPr lang="en-US" sz="2200" dirty="0">
                <a:solidFill>
                  <a:srgbClr val="FF0000"/>
                </a:solidFill>
                <a:latin typeface="+mn-lt"/>
              </a:rPr>
              <a:t/>
            </a:r>
            <a:br>
              <a:rPr lang="en-US" sz="2200" dirty="0">
                <a:solidFill>
                  <a:srgbClr val="FF0000"/>
                </a:solidFill>
                <a:latin typeface="+mn-lt"/>
              </a:rPr>
            </a:br>
            <a:r>
              <a:rPr lang="sr-Cyrl-CS" sz="2200" dirty="0">
                <a:solidFill>
                  <a:srgbClr val="FF0000"/>
                </a:solidFill>
                <a:latin typeface="+mn-lt"/>
              </a:rPr>
              <a:t>д</a:t>
            </a:r>
            <a:r>
              <a:rPr lang="sr-Cyrl-CS" sz="2200" dirty="0" smtClean="0">
                <a:solidFill>
                  <a:srgbClr val="FF0000"/>
                </a:solidFill>
                <a:latin typeface="+mn-lt"/>
              </a:rPr>
              <a:t>р </a:t>
            </a:r>
            <a:r>
              <a:rPr lang="sr-Cyrl-CS" sz="2200" dirty="0">
                <a:solidFill>
                  <a:srgbClr val="FF0000"/>
                </a:solidFill>
                <a:latin typeface="+mn-lt"/>
              </a:rPr>
              <a:t>Иван Јанковић	</a:t>
            </a:r>
            <a:r>
              <a:rPr lang="en-US" sz="2200" dirty="0" smtClean="0">
                <a:solidFill>
                  <a:srgbClr val="FF0000"/>
                </a:solidFill>
                <a:latin typeface="+mn-lt"/>
              </a:rPr>
              <a:t>     </a:t>
            </a:r>
            <a:r>
              <a:rPr lang="sr-Cyrl-CS" sz="2200" dirty="0" smtClean="0">
                <a:solidFill>
                  <a:srgbClr val="FF0000"/>
                </a:solidFill>
                <a:latin typeface="+mn-lt"/>
              </a:rPr>
              <a:t>име </a:t>
            </a:r>
            <a:r>
              <a:rPr lang="sr-Cyrl-CS" sz="2200" dirty="0">
                <a:solidFill>
                  <a:srgbClr val="FF0000"/>
                </a:solidFill>
                <a:latin typeface="+mn-lt"/>
              </a:rPr>
              <a:t>и презиме  бр. инд</a:t>
            </a:r>
            <a:r>
              <a:rPr lang="sr-Cyrl-CS" sz="2200" dirty="0" smtClean="0">
                <a:solidFill>
                  <a:srgbClr val="FF0000"/>
                </a:solidFill>
                <a:latin typeface="+mn-lt"/>
              </a:rPr>
              <a:t>.</a:t>
            </a:r>
            <a:r>
              <a:rPr lang="en-US" sz="22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US" sz="2200" dirty="0" smtClean="0">
                <a:solidFill>
                  <a:srgbClr val="FF0000"/>
                </a:solidFill>
                <a:latin typeface="+mn-lt"/>
              </a:rPr>
            </a:br>
            <a:r>
              <a:rPr lang="en-US" sz="2200" dirty="0">
                <a:solidFill>
                  <a:srgbClr val="FF0000"/>
                </a:solidFill>
                <a:latin typeface="+mn-lt"/>
              </a:rPr>
              <a:t/>
            </a:r>
            <a:br>
              <a:rPr lang="en-US" sz="2200" dirty="0">
                <a:solidFill>
                  <a:srgbClr val="FF0000"/>
                </a:solidFill>
                <a:latin typeface="+mn-lt"/>
              </a:rPr>
            </a:br>
            <a:r>
              <a:rPr lang="sr-Cyrl-CS" sz="2200" dirty="0">
                <a:solidFill>
                  <a:srgbClr val="FF0000"/>
                </a:solidFill>
                <a:latin typeface="+mn-lt"/>
              </a:rPr>
              <a:t> </a:t>
            </a:r>
            <a:r>
              <a:rPr lang="en-US" sz="2200" dirty="0">
                <a:solidFill>
                  <a:srgbClr val="FF0000"/>
                </a:solidFill>
                <a:latin typeface="+mn-lt"/>
              </a:rPr>
              <a:t/>
            </a:r>
            <a:br>
              <a:rPr lang="en-US" sz="2200" dirty="0">
                <a:solidFill>
                  <a:srgbClr val="FF0000"/>
                </a:solidFill>
                <a:latin typeface="+mn-lt"/>
              </a:rPr>
            </a:br>
            <a:r>
              <a:rPr lang="sr-Cyrl-CS" sz="2200" dirty="0">
                <a:solidFill>
                  <a:srgbClr val="FF0000"/>
                </a:solidFill>
                <a:latin typeface="+mn-lt"/>
              </a:rPr>
              <a:t>Алексинац, </a:t>
            </a:r>
            <a:r>
              <a:rPr lang="en-US" sz="22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sr-Cyrl-CS" sz="2200" dirty="0" smtClean="0">
                <a:solidFill>
                  <a:srgbClr val="FF0000"/>
                </a:solidFill>
                <a:latin typeface="+mn-lt"/>
              </a:rPr>
              <a:t>20</a:t>
            </a:r>
            <a:r>
              <a:rPr lang="sr-Cyrl-RS" sz="2200" dirty="0" smtClean="0">
                <a:solidFill>
                  <a:srgbClr val="FF0000"/>
                </a:solidFill>
                <a:latin typeface="+mn-lt"/>
              </a:rPr>
              <a:t>.... </a:t>
            </a:r>
            <a:r>
              <a:rPr lang="sr-Cyrl-CS" sz="2200" dirty="0" smtClean="0">
                <a:solidFill>
                  <a:srgbClr val="FF0000"/>
                </a:solidFill>
                <a:latin typeface="+mn-lt"/>
              </a:rPr>
              <a:t>. </a:t>
            </a:r>
            <a:r>
              <a:rPr lang="sr-Cyrl-RS" sz="2200" dirty="0" smtClean="0">
                <a:solidFill>
                  <a:srgbClr val="FF0000"/>
                </a:solidFill>
                <a:latin typeface="+mn-lt"/>
              </a:rPr>
              <a:t>год.</a:t>
            </a:r>
            <a:r>
              <a:rPr lang="en-US" sz="2200" dirty="0">
                <a:solidFill>
                  <a:srgbClr val="FF0000"/>
                </a:solidFill>
                <a:latin typeface="+mn-lt"/>
              </a:rPr>
              <a:t/>
            </a:r>
            <a:br>
              <a:rPr lang="en-US" sz="2200" dirty="0">
                <a:solidFill>
                  <a:srgbClr val="FF0000"/>
                </a:solidFill>
                <a:latin typeface="+mn-lt"/>
              </a:rPr>
            </a:br>
            <a:r>
              <a:rPr lang="sr-Cyrl-CS" sz="2200" i="1" dirty="0">
                <a:solidFill>
                  <a:srgbClr val="FF0000"/>
                </a:solidFill>
                <a:latin typeface="+mn-lt"/>
              </a:rPr>
              <a:t> </a:t>
            </a:r>
            <a:r>
              <a:rPr lang="en-US" sz="1600" dirty="0">
                <a:solidFill>
                  <a:srgbClr val="FF0000"/>
                </a:solidFill>
                <a:latin typeface="+mn-lt"/>
              </a:rPr>
              <a:t/>
            </a:r>
            <a:br>
              <a:rPr lang="en-US" sz="1600" dirty="0">
                <a:solidFill>
                  <a:srgbClr val="FF0000"/>
                </a:solidFill>
                <a:latin typeface="+mn-lt"/>
              </a:rPr>
            </a:br>
            <a:r>
              <a:rPr lang="sr-Cyrl-CS" sz="1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 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200" i="1" dirty="0" smtClean="0">
                <a:latin typeface="+mn-lt"/>
              </a:rPr>
              <a:t> </a:t>
            </a:r>
            <a:r>
              <a:rPr lang="sr-Cyrl-CS" sz="3200" i="1" dirty="0" smtClean="0">
                <a:latin typeface="+mn-lt"/>
              </a:rPr>
              <a:t>ф 14</a:t>
            </a:r>
            <a:r>
              <a:rPr lang="en-US" sz="3200" i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US" sz="3200" i="1" dirty="0" smtClean="0">
                <a:solidFill>
                  <a:srgbClr val="FF0000"/>
                </a:solidFill>
                <a:latin typeface="+mn-lt"/>
              </a:rPr>
            </a:br>
            <a:r>
              <a:rPr lang="en-US" sz="3200" dirty="0">
                <a:solidFill>
                  <a:srgbClr val="FF0000"/>
                </a:solidFill>
                <a:latin typeface="+mn-lt"/>
              </a:rPr>
              <a:t/>
            </a:r>
            <a:br>
              <a:rPr lang="en-US" sz="3200" dirty="0">
                <a:solidFill>
                  <a:srgbClr val="FF0000"/>
                </a:solidFill>
                <a:latin typeface="+mn-lt"/>
              </a:rPr>
            </a:br>
            <a:r>
              <a:rPr lang="sr-Cyrl-CS" sz="3200" b="1" dirty="0">
                <a:solidFill>
                  <a:srgbClr val="FF0000"/>
                </a:solidFill>
                <a:latin typeface="+mn-lt"/>
              </a:rPr>
              <a:t>Предшколска установа:</a:t>
            </a:r>
            <a:r>
              <a:rPr lang="sr-Cyrl-CS" sz="3200" dirty="0">
                <a:solidFill>
                  <a:srgbClr val="FF0000"/>
                </a:solidFill>
                <a:latin typeface="+mn-lt"/>
              </a:rPr>
              <a:t>  </a:t>
            </a:r>
            <a:r>
              <a:rPr lang="sr-Cyrl-CS" sz="3200" dirty="0">
                <a:latin typeface="+mn-lt"/>
              </a:rPr>
              <a:t>„Лане</a:t>
            </a:r>
            <a:r>
              <a:rPr lang="sr-Cyrl-CS" sz="3200" dirty="0" smtClean="0">
                <a:latin typeface="+mn-lt"/>
              </a:rPr>
              <a:t>“</a:t>
            </a:r>
            <a:r>
              <a:rPr lang="en-US" sz="3200" dirty="0">
                <a:solidFill>
                  <a:srgbClr val="FF0000"/>
                </a:solidFill>
                <a:latin typeface="+mn-lt"/>
              </a:rPr>
              <a:t/>
            </a:r>
            <a:br>
              <a:rPr lang="en-US" sz="3200" dirty="0">
                <a:solidFill>
                  <a:srgbClr val="FF0000"/>
                </a:solidFill>
                <a:latin typeface="+mn-lt"/>
              </a:rPr>
            </a:br>
            <a:r>
              <a:rPr lang="sr-Cyrl-CS" sz="3200" b="1" dirty="0">
                <a:solidFill>
                  <a:srgbClr val="FF0000"/>
                </a:solidFill>
                <a:latin typeface="+mn-lt"/>
              </a:rPr>
              <a:t>Студент:</a:t>
            </a:r>
            <a:r>
              <a:rPr lang="sr-Cyrl-CS" sz="3200" dirty="0">
                <a:solidFill>
                  <a:srgbClr val="FF0000"/>
                </a:solidFill>
                <a:latin typeface="+mn-lt"/>
              </a:rPr>
              <a:t>  </a:t>
            </a:r>
            <a:r>
              <a:rPr lang="sr-Cyrl-CS" sz="3200" dirty="0">
                <a:latin typeface="+mn-lt"/>
              </a:rPr>
              <a:t>Име и презиме бр. </a:t>
            </a:r>
            <a:r>
              <a:rPr lang="sr-Cyrl-CS" sz="3200" dirty="0" smtClean="0">
                <a:latin typeface="+mn-lt"/>
              </a:rPr>
              <a:t>индекса</a:t>
            </a:r>
            <a:r>
              <a:rPr lang="en-US" sz="3200" dirty="0">
                <a:solidFill>
                  <a:srgbClr val="FF0000"/>
                </a:solidFill>
                <a:latin typeface="+mn-lt"/>
              </a:rPr>
              <a:t/>
            </a:r>
            <a:br>
              <a:rPr lang="en-US" sz="3200" dirty="0">
                <a:solidFill>
                  <a:srgbClr val="FF0000"/>
                </a:solidFill>
                <a:latin typeface="+mn-lt"/>
              </a:rPr>
            </a:br>
            <a:r>
              <a:rPr lang="sr-Cyrl-CS" sz="3200" b="1" dirty="0">
                <a:solidFill>
                  <a:srgbClr val="FF0000"/>
                </a:solidFill>
                <a:latin typeface="+mn-lt"/>
              </a:rPr>
              <a:t>Васпитач:</a:t>
            </a:r>
            <a:r>
              <a:rPr lang="sr-Cyrl-CS" sz="3200" dirty="0">
                <a:solidFill>
                  <a:srgbClr val="FF0000"/>
                </a:solidFill>
                <a:latin typeface="+mn-lt"/>
              </a:rPr>
              <a:t>  </a:t>
            </a:r>
            <a:r>
              <a:rPr lang="sr-Cyrl-CS" sz="3200" dirty="0">
                <a:latin typeface="+mn-lt"/>
              </a:rPr>
              <a:t>Име и </a:t>
            </a:r>
            <a:r>
              <a:rPr lang="sr-Cyrl-CS" sz="3200" dirty="0" smtClean="0">
                <a:latin typeface="+mn-lt"/>
              </a:rPr>
              <a:t>презиме</a:t>
            </a:r>
            <a:r>
              <a:rPr lang="en-US" sz="3200" dirty="0">
                <a:solidFill>
                  <a:srgbClr val="FF0000"/>
                </a:solidFill>
                <a:latin typeface="+mn-lt"/>
              </a:rPr>
              <a:t/>
            </a:r>
            <a:br>
              <a:rPr lang="en-US" sz="3200" dirty="0">
                <a:solidFill>
                  <a:srgbClr val="FF0000"/>
                </a:solidFill>
                <a:latin typeface="+mn-lt"/>
              </a:rPr>
            </a:br>
            <a:r>
              <a:rPr lang="sr-Cyrl-CS" sz="3200" b="1" dirty="0">
                <a:solidFill>
                  <a:srgbClr val="FF0000"/>
                </a:solidFill>
                <a:latin typeface="+mn-lt"/>
              </a:rPr>
              <a:t>Датум:</a:t>
            </a:r>
            <a:r>
              <a:rPr lang="sr-Cyrl-CS" sz="3200" dirty="0">
                <a:solidFill>
                  <a:srgbClr val="FF0000"/>
                </a:solidFill>
                <a:latin typeface="+mn-lt"/>
              </a:rPr>
              <a:t>  </a:t>
            </a:r>
            <a:r>
              <a:rPr lang="sr-Cyrl-CS" sz="3200" dirty="0" smtClean="0">
                <a:latin typeface="+mn-lt"/>
              </a:rPr>
              <a:t>12.12.20... . </a:t>
            </a:r>
            <a:r>
              <a:rPr lang="sr-Cyrl-CS" sz="3200" dirty="0">
                <a:latin typeface="+mn-lt"/>
              </a:rPr>
              <a:t>год</a:t>
            </a:r>
            <a:r>
              <a:rPr lang="sr-Cyrl-CS" sz="3200" dirty="0" smtClean="0">
                <a:latin typeface="+mn-lt"/>
              </a:rPr>
              <a:t>.</a:t>
            </a:r>
            <a:r>
              <a:rPr lang="en-US" sz="3200" dirty="0">
                <a:solidFill>
                  <a:srgbClr val="FF0000"/>
                </a:solidFill>
                <a:latin typeface="+mn-lt"/>
              </a:rPr>
              <a:t/>
            </a:r>
            <a:br>
              <a:rPr lang="en-US" sz="3200" dirty="0">
                <a:solidFill>
                  <a:srgbClr val="FF0000"/>
                </a:solidFill>
                <a:latin typeface="+mn-lt"/>
              </a:rPr>
            </a:br>
            <a:r>
              <a:rPr lang="sr-Cyrl-CS" sz="3200" b="1" dirty="0">
                <a:solidFill>
                  <a:srgbClr val="FF0000"/>
                </a:solidFill>
                <a:latin typeface="+mn-lt"/>
              </a:rPr>
              <a:t>Узрасна група:</a:t>
            </a:r>
            <a:r>
              <a:rPr lang="sr-Cyrl-CS" sz="3200" dirty="0">
                <a:solidFill>
                  <a:srgbClr val="FF0000"/>
                </a:solidFill>
                <a:latin typeface="+mn-lt"/>
              </a:rPr>
              <a:t> </a:t>
            </a:r>
            <a:r>
              <a:rPr lang="sr-Cyrl-CS" sz="3200" dirty="0">
                <a:latin typeface="+mn-lt"/>
              </a:rPr>
              <a:t> мешовита</a:t>
            </a:r>
            <a:r>
              <a:rPr lang="en-US" sz="3200" dirty="0">
                <a:solidFill>
                  <a:srgbClr val="FF0000"/>
                </a:solidFill>
                <a:latin typeface="+mn-lt"/>
              </a:rPr>
              <a:t/>
            </a:r>
            <a:br>
              <a:rPr lang="en-US" sz="3200" dirty="0">
                <a:solidFill>
                  <a:srgbClr val="FF0000"/>
                </a:solidFill>
                <a:latin typeface="+mn-lt"/>
              </a:rPr>
            </a:br>
            <a:r>
              <a:rPr lang="sr-Cyrl-CS" sz="3200" b="1" dirty="0">
                <a:solidFill>
                  <a:srgbClr val="FF0000"/>
                </a:solidFill>
                <a:latin typeface="+mn-lt"/>
              </a:rPr>
              <a:t>Место рада:</a:t>
            </a:r>
            <a:r>
              <a:rPr lang="sr-Cyrl-CS" sz="3200" dirty="0">
                <a:solidFill>
                  <a:srgbClr val="FF0000"/>
                </a:solidFill>
                <a:latin typeface="+mn-lt"/>
              </a:rPr>
              <a:t>  </a:t>
            </a:r>
            <a:r>
              <a:rPr lang="sr-Cyrl-CS" sz="3200" dirty="0">
                <a:latin typeface="+mn-lt"/>
              </a:rPr>
              <a:t>сала за физичко васп., </a:t>
            </a:r>
            <a:r>
              <a:rPr lang="sr-Cyrl-CS" sz="3200" dirty="0" smtClean="0">
                <a:latin typeface="+mn-lt"/>
              </a:rPr>
              <a:t>двориште</a:t>
            </a:r>
            <a:r>
              <a:rPr lang="sr-Cyrl-CS" sz="32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sr-Cyrl-CS" sz="3200" dirty="0" smtClean="0">
                <a:solidFill>
                  <a:srgbClr val="FF0000"/>
                </a:solidFill>
                <a:latin typeface="+mn-lt"/>
              </a:rPr>
            </a:br>
            <a:r>
              <a:rPr lang="sr-Cyrl-CS" sz="3200" b="1" dirty="0" smtClean="0">
                <a:solidFill>
                  <a:srgbClr val="FF0000"/>
                </a:solidFill>
                <a:latin typeface="+mn-lt"/>
              </a:rPr>
              <a:t>Тематска целина:  </a:t>
            </a:r>
            <a:r>
              <a:rPr lang="sr-Cyrl-CS" sz="3200" dirty="0" smtClean="0">
                <a:latin typeface="+mn-lt"/>
              </a:rPr>
              <a:t>„Живи свет“</a:t>
            </a:r>
            <a:r>
              <a:rPr lang="en-US" sz="32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US" sz="3200" dirty="0" smtClean="0">
                <a:solidFill>
                  <a:srgbClr val="FF0000"/>
                </a:solidFill>
                <a:latin typeface="+mn-lt"/>
              </a:rPr>
            </a:br>
            <a:r>
              <a:rPr lang="sr-Cyrl-CS" sz="3200" b="1" dirty="0" smtClean="0">
                <a:solidFill>
                  <a:srgbClr val="FF0000"/>
                </a:solidFill>
                <a:latin typeface="+mn-lt"/>
              </a:rPr>
              <a:t>Тематсака област:</a:t>
            </a:r>
            <a:r>
              <a:rPr lang="sr-Cyrl-CS" sz="3200" dirty="0" smtClean="0">
                <a:solidFill>
                  <a:srgbClr val="FF0000"/>
                </a:solidFill>
                <a:latin typeface="+mn-lt"/>
              </a:rPr>
              <a:t>  </a:t>
            </a:r>
            <a:r>
              <a:rPr lang="sr-Cyrl-CS" sz="3200" dirty="0" smtClean="0">
                <a:latin typeface="+mn-lt"/>
              </a:rPr>
              <a:t>Домаће животиње</a:t>
            </a:r>
            <a:r>
              <a:rPr lang="en-US" sz="32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US" sz="3200" dirty="0" smtClean="0">
                <a:solidFill>
                  <a:srgbClr val="FF0000"/>
                </a:solidFill>
                <a:latin typeface="+mn-lt"/>
              </a:rPr>
            </a:br>
            <a:r>
              <a:rPr lang="sr-Cyrl-CS" sz="3200" b="1" dirty="0" smtClean="0">
                <a:solidFill>
                  <a:srgbClr val="FF0000"/>
                </a:solidFill>
                <a:latin typeface="+mn-lt"/>
              </a:rPr>
              <a:t>Тематска јединица:</a:t>
            </a:r>
            <a:r>
              <a:rPr lang="sr-Cyrl-CS" sz="32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sr-Cyrl-CS" sz="3200" dirty="0" smtClean="0">
                <a:latin typeface="+mn-lt"/>
              </a:rPr>
              <a:t> Трчање </a:t>
            </a:r>
            <a:r>
              <a:rPr lang="en-US" sz="3200" dirty="0">
                <a:solidFill>
                  <a:srgbClr val="FFFF00"/>
                </a:solidFill>
              </a:rPr>
              <a:t/>
            </a:r>
            <a:br>
              <a:rPr lang="en-US" sz="3200" dirty="0">
                <a:solidFill>
                  <a:srgbClr val="FFFF00"/>
                </a:solidFill>
              </a:rPr>
            </a:br>
            <a:endParaRPr lang="en-US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sz="3200" b="1" dirty="0" smtClean="0">
                <a:solidFill>
                  <a:srgbClr val="FFFF00"/>
                </a:solidFill>
              </a:rPr>
              <a:t/>
            </a:r>
            <a:br>
              <a:rPr lang="sr-Cyrl-CS" sz="3200" b="1" dirty="0" smtClean="0">
                <a:solidFill>
                  <a:srgbClr val="FFFF00"/>
                </a:solidFill>
              </a:rPr>
            </a:br>
            <a:r>
              <a:rPr lang="sr-Cyrl-CS" sz="3200" b="1" dirty="0" smtClean="0">
                <a:latin typeface="+mn-lt"/>
              </a:rPr>
              <a:t>Методе рада:</a:t>
            </a:r>
            <a:r>
              <a:rPr lang="sr-Cyrl-CS" sz="3200" dirty="0" smtClean="0">
                <a:latin typeface="+mn-lt"/>
              </a:rPr>
              <a:t> </a:t>
            </a:r>
            <a:r>
              <a:rPr lang="sr-Cyrl-CS" sz="32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sr-Cyrl-CS" sz="3200" dirty="0" smtClean="0">
                <a:solidFill>
                  <a:srgbClr val="FF0000"/>
                </a:solidFill>
                <a:latin typeface="+mn-lt"/>
              </a:rPr>
            </a:br>
            <a:r>
              <a:rPr lang="sr-Cyrl-CS" sz="3200" u="sng" dirty="0" smtClean="0">
                <a:solidFill>
                  <a:srgbClr val="FF0000"/>
                </a:solidFill>
                <a:latin typeface="+mn-lt"/>
              </a:rPr>
              <a:t>вербални метод </a:t>
            </a:r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				</a:t>
            </a:r>
            <a:br>
              <a:rPr lang="en-US" sz="3200" dirty="0" smtClean="0">
                <a:solidFill>
                  <a:srgbClr val="FF0000"/>
                </a:solidFill>
                <a:latin typeface="+mn-lt"/>
              </a:rPr>
            </a:br>
            <a:r>
              <a:rPr lang="sr-Cyrl-CS" sz="3200" dirty="0" smtClean="0">
                <a:latin typeface="+mn-lt"/>
              </a:rPr>
              <a:t>(живе речи, објашњавања, разговора), </a:t>
            </a:r>
            <a:r>
              <a:rPr lang="sr-Cyrl-CS" sz="32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sr-Cyrl-CS" sz="3200" dirty="0" smtClean="0">
                <a:solidFill>
                  <a:srgbClr val="FF0000"/>
                </a:solidFill>
                <a:latin typeface="+mn-lt"/>
              </a:rPr>
            </a:br>
            <a:r>
              <a:rPr lang="sr-Cyrl-CS" sz="3200" u="sng" dirty="0" smtClean="0">
                <a:solidFill>
                  <a:srgbClr val="FF0000"/>
                </a:solidFill>
                <a:latin typeface="+mn-lt"/>
              </a:rPr>
              <a:t>демонстративни метод </a:t>
            </a:r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				</a:t>
            </a:r>
            <a:r>
              <a:rPr lang="sr-Cyrl-CS" sz="3200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sr-Cyrl-CS" sz="3200" dirty="0" smtClean="0">
                <a:latin typeface="+mn-lt"/>
              </a:rPr>
              <a:t>(показивња, имитације, практичног рада), </a:t>
            </a:r>
            <a:r>
              <a:rPr lang="sr-Cyrl-CS" sz="32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sr-Cyrl-CS" sz="3200" dirty="0" smtClean="0">
                <a:solidFill>
                  <a:srgbClr val="FF0000"/>
                </a:solidFill>
                <a:latin typeface="+mn-lt"/>
              </a:rPr>
            </a:br>
            <a:r>
              <a:rPr lang="sr-Cyrl-CS" sz="3200" u="sng" dirty="0" smtClean="0">
                <a:solidFill>
                  <a:srgbClr val="FF0000"/>
                </a:solidFill>
                <a:latin typeface="+mn-lt"/>
              </a:rPr>
              <a:t>комбиновани </a:t>
            </a:r>
            <a:br>
              <a:rPr lang="sr-Cyrl-CS" sz="3200" u="sng" dirty="0" smtClean="0">
                <a:solidFill>
                  <a:srgbClr val="FF0000"/>
                </a:solidFill>
                <a:latin typeface="+mn-lt"/>
              </a:rPr>
            </a:br>
            <a:r>
              <a:rPr lang="sr-Cyrl-CS" sz="3200" dirty="0" smtClean="0">
                <a:latin typeface="+mn-lt"/>
              </a:rPr>
              <a:t>(вербално-демонстративни), </a:t>
            </a:r>
            <a:r>
              <a:rPr lang="sr-Cyrl-CS" sz="32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sr-Cyrl-CS" sz="3200" dirty="0" smtClean="0">
                <a:solidFill>
                  <a:srgbClr val="FF0000"/>
                </a:solidFill>
                <a:latin typeface="+mn-lt"/>
              </a:rPr>
            </a:br>
            <a:r>
              <a:rPr lang="sr-Cyrl-CS" sz="3200" dirty="0" smtClean="0">
                <a:solidFill>
                  <a:srgbClr val="FF0000"/>
                </a:solidFill>
                <a:latin typeface="+mn-lt"/>
              </a:rPr>
              <a:t>метод игре,</a:t>
            </a:r>
            <a:br>
              <a:rPr lang="sr-Cyrl-CS" sz="3200" dirty="0" smtClean="0">
                <a:solidFill>
                  <a:srgbClr val="FF0000"/>
                </a:solidFill>
                <a:latin typeface="+mn-lt"/>
              </a:rPr>
            </a:br>
            <a:r>
              <a:rPr lang="sr-Cyrl-CS" sz="3200" dirty="0" smtClean="0">
                <a:solidFill>
                  <a:srgbClr val="FF0000"/>
                </a:solidFill>
                <a:latin typeface="+mn-lt"/>
              </a:rPr>
              <a:t>аналитички метод, </a:t>
            </a:r>
            <a:br>
              <a:rPr lang="sr-Cyrl-CS" sz="3200" dirty="0" smtClean="0">
                <a:solidFill>
                  <a:srgbClr val="FF0000"/>
                </a:solidFill>
                <a:latin typeface="+mn-lt"/>
              </a:rPr>
            </a:br>
            <a:r>
              <a:rPr lang="sr-Cyrl-CS" sz="3200" dirty="0" smtClean="0">
                <a:solidFill>
                  <a:srgbClr val="FF0000"/>
                </a:solidFill>
                <a:latin typeface="+mn-lt"/>
              </a:rPr>
              <a:t>синтетички метод</a:t>
            </a:r>
            <a:br>
              <a:rPr lang="sr-Cyrl-CS" sz="3200" dirty="0" smtClean="0">
                <a:solidFill>
                  <a:srgbClr val="FF0000"/>
                </a:solidFill>
                <a:latin typeface="+mn-lt"/>
              </a:rPr>
            </a:br>
            <a:r>
              <a:rPr lang="sr-Cyrl-CS" sz="3200" dirty="0" smtClean="0">
                <a:solidFill>
                  <a:srgbClr val="FF0000"/>
                </a:solidFill>
                <a:latin typeface="+mn-lt"/>
              </a:rPr>
              <a:t>ситуациони метод </a:t>
            </a:r>
            <a:r>
              <a:rPr lang="sr-Cyrl-CS" sz="3200" dirty="0" smtClean="0">
                <a:solidFill>
                  <a:srgbClr val="FF0000"/>
                </a:solidFill>
              </a:rPr>
              <a:t/>
            </a:r>
            <a:br>
              <a:rPr lang="sr-Cyrl-CS" sz="3200" dirty="0" smtClean="0">
                <a:solidFill>
                  <a:srgbClr val="FF0000"/>
                </a:solidFill>
              </a:rPr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 smtClean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5973763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sz="2400" b="1" dirty="0" smtClean="0">
                <a:solidFill>
                  <a:srgbClr val="FF0000"/>
                </a:solidFill>
                <a:latin typeface="+mn-lt"/>
              </a:rPr>
              <a:t>Облик рада:</a:t>
            </a:r>
            <a:r>
              <a:rPr lang="sr-Cyrl-CS" sz="24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sr-Cyrl-CS" sz="2400" dirty="0" smtClean="0">
                <a:latin typeface="+mn-lt"/>
              </a:rPr>
              <a:t>индивидуални, групни, екипни, фронтални.</a:t>
            </a:r>
            <a:r>
              <a:rPr lang="en-US" sz="24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US" sz="2400" dirty="0" smtClean="0">
                <a:solidFill>
                  <a:srgbClr val="FF0000"/>
                </a:solidFill>
                <a:latin typeface="+mn-lt"/>
              </a:rPr>
            </a:br>
            <a:r>
              <a:rPr lang="sr-Cyrl-CS" sz="2400" u="sng" dirty="0" smtClean="0">
                <a:solidFill>
                  <a:srgbClr val="FF0000"/>
                </a:solidFill>
                <a:latin typeface="+mn-lt"/>
              </a:rPr>
              <a:t>Фронтални</a:t>
            </a:r>
            <a:r>
              <a:rPr lang="sr-Cyrl-CS" sz="2400" dirty="0" smtClean="0">
                <a:solidFill>
                  <a:srgbClr val="FF0000"/>
                </a:solidFill>
                <a:latin typeface="+mn-lt"/>
              </a:rPr>
              <a:t> – </a:t>
            </a:r>
            <a:r>
              <a:rPr lang="sr-Cyrl-CS" sz="2400" dirty="0" smtClean="0">
                <a:latin typeface="+mn-lt"/>
              </a:rPr>
              <a:t>истовренмени или симултани, наизменични, ланчани(један за другим) или у таласима (група за групом).</a:t>
            </a:r>
            <a:r>
              <a:rPr lang="en-US" sz="24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US" sz="2400" dirty="0" smtClean="0">
                <a:solidFill>
                  <a:srgbClr val="FF0000"/>
                </a:solidFill>
                <a:latin typeface="+mn-lt"/>
              </a:rPr>
            </a:br>
            <a:r>
              <a:rPr lang="sr-Cyrl-CS" sz="2400" u="sng" dirty="0" smtClean="0">
                <a:solidFill>
                  <a:srgbClr val="FF0000"/>
                </a:solidFill>
                <a:latin typeface="+mn-lt"/>
              </a:rPr>
              <a:t>Екипни </a:t>
            </a:r>
            <a:r>
              <a:rPr lang="sr-Cyrl-CS" sz="2400" dirty="0" smtClean="0">
                <a:solidFill>
                  <a:srgbClr val="FF0000"/>
                </a:solidFill>
                <a:latin typeface="+mn-lt"/>
              </a:rPr>
              <a:t>– </a:t>
            </a:r>
            <a:r>
              <a:rPr lang="sr-Cyrl-CS" sz="2400" dirty="0" smtClean="0">
                <a:latin typeface="+mn-lt"/>
              </a:rPr>
              <a:t>или такмичарски метод (две екипе се такмиче међусобно)</a:t>
            </a:r>
            <a:r>
              <a:rPr lang="en-US" sz="24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US" sz="2400" dirty="0" smtClean="0">
                <a:solidFill>
                  <a:srgbClr val="FF0000"/>
                </a:solidFill>
                <a:latin typeface="+mn-lt"/>
              </a:rPr>
            </a:br>
            <a:r>
              <a:rPr lang="sr-Cyrl-CS" sz="2400" u="sng" dirty="0" smtClean="0">
                <a:solidFill>
                  <a:srgbClr val="FF0000"/>
                </a:solidFill>
                <a:latin typeface="+mn-lt"/>
              </a:rPr>
              <a:t>Групни </a:t>
            </a:r>
            <a:r>
              <a:rPr lang="sr-Cyrl-CS" sz="2400" dirty="0" smtClean="0">
                <a:solidFill>
                  <a:srgbClr val="FF0000"/>
                </a:solidFill>
                <a:latin typeface="+mn-lt"/>
              </a:rPr>
              <a:t>– </a:t>
            </a:r>
            <a:r>
              <a:rPr lang="sr-Cyrl-CS" sz="2400" dirty="0" smtClean="0">
                <a:latin typeface="+mn-lt"/>
              </a:rPr>
              <a:t>рад у паровима , тројкама, четворкама</a:t>
            </a:r>
            <a:r>
              <a:rPr lang="en-US" sz="24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US" sz="2400" dirty="0" smtClean="0">
                <a:solidFill>
                  <a:srgbClr val="FF0000"/>
                </a:solidFill>
                <a:latin typeface="+mn-lt"/>
              </a:rPr>
            </a:br>
            <a:r>
              <a:rPr lang="sr-Cyrl-CS" sz="2400" dirty="0" smtClean="0">
                <a:solidFill>
                  <a:srgbClr val="FF0000"/>
                </a:solidFill>
                <a:latin typeface="+mn-lt"/>
              </a:rPr>
              <a:t>Паралелни облик рада</a:t>
            </a:r>
            <a:r>
              <a:rPr lang="en-US" sz="24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US" sz="2400" dirty="0" smtClean="0">
                <a:solidFill>
                  <a:srgbClr val="FF0000"/>
                </a:solidFill>
                <a:latin typeface="+mn-lt"/>
              </a:rPr>
            </a:br>
            <a:r>
              <a:rPr lang="sr-Cyrl-CS" sz="2400" dirty="0" smtClean="0">
                <a:solidFill>
                  <a:srgbClr val="FF0000"/>
                </a:solidFill>
                <a:latin typeface="+mn-lt"/>
              </a:rPr>
              <a:t>Рад са врстом</a:t>
            </a:r>
            <a:r>
              <a:rPr lang="en-US" sz="24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US" sz="2400" dirty="0" smtClean="0">
                <a:solidFill>
                  <a:srgbClr val="FF0000"/>
                </a:solidFill>
                <a:latin typeface="+mn-lt"/>
              </a:rPr>
            </a:br>
            <a:r>
              <a:rPr lang="sr-Cyrl-CS" sz="2400" dirty="0" smtClean="0">
                <a:solidFill>
                  <a:srgbClr val="FF0000"/>
                </a:solidFill>
                <a:latin typeface="+mn-lt"/>
              </a:rPr>
              <a:t>Рад са допунским вежбама</a:t>
            </a:r>
            <a:r>
              <a:rPr lang="en-US" sz="24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US" sz="2400" dirty="0" smtClean="0">
                <a:solidFill>
                  <a:srgbClr val="FF0000"/>
                </a:solidFill>
                <a:latin typeface="+mn-lt"/>
              </a:rPr>
            </a:br>
            <a:r>
              <a:rPr lang="sr-Cyrl-CS" sz="2400" dirty="0" smtClean="0">
                <a:solidFill>
                  <a:srgbClr val="FF0000"/>
                </a:solidFill>
                <a:latin typeface="+mn-lt"/>
              </a:rPr>
              <a:t>Рад у станицама</a:t>
            </a:r>
            <a:r>
              <a:rPr lang="en-US" sz="24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US" sz="2400" dirty="0" smtClean="0">
                <a:solidFill>
                  <a:srgbClr val="FF0000"/>
                </a:solidFill>
                <a:latin typeface="+mn-lt"/>
              </a:rPr>
            </a:br>
            <a:r>
              <a:rPr lang="sr-Cyrl-CS" sz="2400" dirty="0" smtClean="0">
                <a:solidFill>
                  <a:srgbClr val="FF0000"/>
                </a:solidFill>
                <a:latin typeface="+mn-lt"/>
              </a:rPr>
              <a:t>Полигон препрека и стаза.</a:t>
            </a:r>
            <a:r>
              <a:rPr lang="en-US" sz="24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US" sz="2400" dirty="0" smtClean="0">
                <a:solidFill>
                  <a:srgbClr val="FF0000"/>
                </a:solidFill>
                <a:latin typeface="+mn-lt"/>
              </a:rPr>
            </a:br>
            <a:r>
              <a:rPr lang="sr-Cyrl-CS" sz="2400" u="sng" dirty="0" smtClean="0">
                <a:solidFill>
                  <a:srgbClr val="FF0000"/>
                </a:solidFill>
                <a:latin typeface="+mn-lt"/>
              </a:rPr>
              <a:t>Индивидуални облик рада</a:t>
            </a:r>
            <a:r>
              <a:rPr lang="en-US" sz="24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US" sz="2400" dirty="0" smtClean="0">
                <a:solidFill>
                  <a:srgbClr val="FF0000"/>
                </a:solidFill>
                <a:latin typeface="+mn-lt"/>
              </a:rPr>
            </a:br>
            <a:r>
              <a:rPr lang="sr-Cyrl-CS" sz="2400" dirty="0" smtClean="0">
                <a:latin typeface="+mn-lt"/>
              </a:rPr>
              <a:t>Кружни облик рада</a:t>
            </a:r>
            <a:endParaRPr lang="en-US" sz="2400" dirty="0" smtClean="0">
              <a:latin typeface="+mn-lt"/>
            </a:endParaRP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61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sz="3600" b="1" dirty="0" smtClean="0"/>
              <a:t/>
            </a:r>
            <a:br>
              <a:rPr lang="sr-Cyrl-CS" sz="3600" b="1" dirty="0" smtClean="0"/>
            </a:br>
            <a:r>
              <a:rPr lang="sr-Cyrl-CS" sz="3600" b="1" dirty="0"/>
              <a:t/>
            </a:r>
            <a:br>
              <a:rPr lang="sr-Cyrl-CS" sz="3600" b="1" dirty="0"/>
            </a:br>
            <a:r>
              <a:rPr lang="sr-Cyrl-CS" sz="3600" b="1" dirty="0" smtClean="0"/>
              <a:t/>
            </a:r>
            <a:br>
              <a:rPr lang="sr-Cyrl-CS" sz="3600" b="1" dirty="0" smtClean="0"/>
            </a:br>
            <a:r>
              <a:rPr lang="sr-Cyrl-CS" sz="3600" b="1" dirty="0"/>
              <a:t/>
            </a:r>
            <a:br>
              <a:rPr lang="sr-Cyrl-CS" sz="3600" b="1" dirty="0"/>
            </a:br>
            <a:r>
              <a:rPr lang="sr-Cyrl-CS" sz="3600" b="1" dirty="0" smtClean="0"/>
              <a:t/>
            </a:r>
            <a:br>
              <a:rPr lang="sr-Cyrl-CS" sz="3600" b="1" dirty="0" smtClean="0"/>
            </a:br>
            <a:r>
              <a:rPr lang="sr-Cyrl-CS" sz="3600" b="1" dirty="0"/>
              <a:t/>
            </a:r>
            <a:br>
              <a:rPr lang="sr-Cyrl-CS" sz="3600" b="1" dirty="0"/>
            </a:br>
            <a:r>
              <a:rPr lang="sr-Cyrl-CS" sz="3600" b="1" dirty="0" smtClean="0"/>
              <a:t/>
            </a:r>
            <a:br>
              <a:rPr lang="sr-Cyrl-CS" sz="3600" b="1" dirty="0" smtClean="0"/>
            </a:br>
            <a:r>
              <a:rPr lang="sr-Cyrl-CS" sz="3600" b="1" dirty="0" smtClean="0"/>
              <a:t/>
            </a:r>
            <a:br>
              <a:rPr lang="sr-Cyrl-CS" sz="3600" b="1" dirty="0" smtClean="0"/>
            </a:br>
            <a:r>
              <a:rPr lang="sr-Cyrl-CS" sz="3600" b="1" dirty="0" smtClean="0"/>
              <a:t/>
            </a:r>
            <a:br>
              <a:rPr lang="sr-Cyrl-CS" sz="3600" b="1" dirty="0" smtClean="0"/>
            </a:br>
            <a:r>
              <a:rPr lang="sr-Cyrl-CS" sz="3600" b="1" dirty="0" smtClean="0"/>
              <a:t/>
            </a:r>
            <a:br>
              <a:rPr lang="sr-Cyrl-CS" sz="3600" b="1" dirty="0" smtClean="0"/>
            </a:br>
            <a:r>
              <a:rPr lang="sr-Cyrl-CS" sz="3600" b="1" dirty="0" smtClean="0"/>
              <a:t/>
            </a:r>
            <a:br>
              <a:rPr lang="sr-Cyrl-CS" sz="3600" b="1" dirty="0" smtClean="0"/>
            </a:br>
            <a:r>
              <a:rPr lang="sr-Cyrl-CS" sz="3600" b="1" dirty="0" smtClean="0"/>
              <a:t/>
            </a:r>
            <a:br>
              <a:rPr lang="sr-Cyrl-CS" sz="3600" b="1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sr-Cyrl-CS" sz="3200" dirty="0" smtClean="0"/>
              <a:t/>
            </a:r>
            <a:br>
              <a:rPr lang="sr-Cyrl-CS" sz="3200" dirty="0" smtClean="0"/>
            </a:br>
            <a:r>
              <a:rPr lang="sr-Cyrl-CS" sz="3200" dirty="0" smtClean="0"/>
              <a:t/>
            </a:r>
            <a:br>
              <a:rPr lang="sr-Cyrl-CS" sz="3200" dirty="0" smtClean="0"/>
            </a:br>
            <a:r>
              <a:rPr lang="sr-Cyrl-CS" sz="3200" dirty="0" smtClean="0"/>
              <a:t/>
            </a:r>
            <a:br>
              <a:rPr lang="sr-Cyrl-CS" sz="3200" dirty="0" smtClean="0"/>
            </a:br>
            <a:r>
              <a:rPr lang="sr-Cyrl-CS" sz="3200" dirty="0" smtClean="0"/>
              <a:t/>
            </a:r>
            <a:br>
              <a:rPr lang="sr-Cyrl-CS" sz="3200" dirty="0" smtClean="0"/>
            </a:br>
            <a:r>
              <a:rPr lang="sr-Cyrl-CS" sz="3200" dirty="0" smtClean="0"/>
              <a:t/>
            </a:r>
            <a:br>
              <a:rPr lang="sr-Cyrl-CS" sz="3200" dirty="0" smtClean="0"/>
            </a:br>
            <a:r>
              <a:rPr lang="sr-Cyrl-CS" sz="3200" dirty="0" smtClean="0"/>
              <a:t/>
            </a:r>
            <a:br>
              <a:rPr lang="sr-Cyrl-CS" sz="3200" dirty="0" smtClean="0"/>
            </a:br>
            <a:r>
              <a:rPr lang="sr-Cyrl-CS" sz="3200" dirty="0" smtClean="0"/>
              <a:t/>
            </a:r>
            <a:br>
              <a:rPr lang="sr-Cyrl-CS" sz="3200" dirty="0" smtClean="0"/>
            </a:br>
            <a:r>
              <a:rPr lang="sr-Cyrl-CS" sz="3200" dirty="0" smtClean="0"/>
              <a:t/>
            </a:r>
            <a:br>
              <a:rPr lang="sr-Cyrl-CS" sz="3200" dirty="0" smtClean="0"/>
            </a:br>
            <a:r>
              <a:rPr lang="sr-Cyrl-CS" sz="3200" dirty="0" smtClean="0"/>
              <a:t/>
            </a:r>
            <a:br>
              <a:rPr lang="sr-Cyrl-CS" sz="3200" dirty="0" smtClean="0"/>
            </a:br>
            <a:r>
              <a:rPr lang="sr-Cyrl-CS" sz="3200" dirty="0" smtClean="0"/>
              <a:t/>
            </a:r>
            <a:br>
              <a:rPr lang="sr-Cyrl-CS" sz="3200" dirty="0" smtClean="0"/>
            </a:br>
            <a:r>
              <a:rPr lang="sr-Cyrl-CS" sz="3200" dirty="0" smtClean="0"/>
              <a:t/>
            </a:r>
            <a:br>
              <a:rPr lang="sr-Cyrl-CS" sz="3200" dirty="0" smtClean="0"/>
            </a:br>
            <a:r>
              <a:rPr lang="sr-Cyrl-CS" sz="3200" dirty="0" smtClean="0"/>
              <a:t/>
            </a:r>
            <a:br>
              <a:rPr lang="sr-Cyrl-CS" sz="3200" dirty="0" smtClean="0"/>
            </a:br>
            <a:r>
              <a:rPr lang="sr-Cyrl-CS" sz="3200" dirty="0" smtClean="0"/>
              <a:t/>
            </a:r>
            <a:br>
              <a:rPr lang="sr-Cyrl-CS" sz="3200" dirty="0" smtClean="0"/>
            </a:br>
            <a:r>
              <a:rPr lang="sr-Cyrl-CS" sz="3200" dirty="0" smtClean="0"/>
              <a:t/>
            </a:r>
            <a:br>
              <a:rPr lang="sr-Cyrl-CS" sz="3200" dirty="0" smtClean="0"/>
            </a:br>
            <a:r>
              <a:rPr lang="sr-Cyrl-CS" sz="3200" dirty="0" smtClean="0"/>
              <a:t/>
            </a:r>
            <a:br>
              <a:rPr lang="sr-Cyrl-CS" sz="3200" dirty="0" smtClean="0"/>
            </a:br>
            <a:r>
              <a:rPr lang="sr-Cyrl-CS" sz="3200" dirty="0" smtClean="0"/>
              <a:t/>
            </a:r>
            <a:br>
              <a:rPr lang="sr-Cyrl-CS" sz="3200" dirty="0" smtClean="0"/>
            </a:br>
            <a:r>
              <a:rPr lang="sr-Cyrl-CS" sz="3600" dirty="0" smtClean="0"/>
              <a:t/>
            </a:r>
            <a:br>
              <a:rPr lang="sr-Cyrl-CS" sz="3600" dirty="0" smtClean="0"/>
            </a:br>
            <a:r>
              <a:rPr lang="sr-Cyrl-CS" sz="3600" dirty="0" smtClean="0"/>
              <a:t/>
            </a:r>
            <a:br>
              <a:rPr lang="sr-Cyrl-CS" sz="3600" dirty="0" smtClean="0"/>
            </a:br>
            <a:r>
              <a:rPr lang="sr-Cyrl-CS" sz="3600" dirty="0" smtClean="0"/>
              <a:t/>
            </a:r>
            <a:br>
              <a:rPr lang="sr-Cyrl-C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sr-Cyrl-CS" sz="3600" b="1" dirty="0" smtClean="0"/>
              <a:t/>
            </a:r>
            <a:br>
              <a:rPr lang="sr-Cyrl-CS" sz="3600" b="1" dirty="0" smtClean="0"/>
            </a:br>
            <a:r>
              <a:rPr lang="sr-Cyrl-CS" sz="3600" b="1" dirty="0" smtClean="0"/>
              <a:t/>
            </a:r>
            <a:br>
              <a:rPr lang="sr-Cyrl-CS" sz="3600" b="1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33400" y="533400"/>
            <a:ext cx="8305800" cy="5632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3000" b="1" dirty="0">
                <a:solidFill>
                  <a:srgbClr val="FF0000"/>
                </a:solidFill>
                <a:latin typeface="+mn-lt"/>
                <a:cs typeface="+mn-cs"/>
              </a:rPr>
              <a:t>Средства за рад:</a:t>
            </a:r>
            <a:r>
              <a:rPr lang="sr-Cyrl-CS" sz="3000" dirty="0">
                <a:solidFill>
                  <a:srgbClr val="FF0000"/>
                </a:solidFill>
                <a:latin typeface="+mn-lt"/>
                <a:cs typeface="+mn-cs"/>
              </a:rPr>
              <a:t>  </a:t>
            </a:r>
            <a:r>
              <a:rPr lang="sr-Cyrl-CS" sz="3000" dirty="0">
                <a:latin typeface="+mn-lt"/>
                <a:cs typeface="+mn-cs"/>
              </a:rPr>
              <a:t>клупе, обручи, вијаче, лестве, конопи, палице, чуњеви, мердевине, лопте, струњаче...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dirty="0">
                <a:solidFill>
                  <a:srgbClr val="FF0000"/>
                </a:solidFill>
                <a:latin typeface="+mn-lt"/>
                <a:cs typeface="+mn-cs"/>
              </a:rPr>
              <a:t/>
            </a:r>
            <a:br>
              <a:rPr lang="en-US" sz="3000" dirty="0">
                <a:solidFill>
                  <a:srgbClr val="FF0000"/>
                </a:solidFill>
                <a:latin typeface="+mn-lt"/>
                <a:cs typeface="+mn-cs"/>
              </a:rPr>
            </a:br>
            <a:r>
              <a:rPr lang="sr-Cyrl-CS" sz="3000" b="1" dirty="0">
                <a:solidFill>
                  <a:srgbClr val="FF0000"/>
                </a:solidFill>
                <a:latin typeface="+mn-lt"/>
                <a:cs typeface="+mn-cs"/>
              </a:rPr>
              <a:t>Корелација са:</a:t>
            </a:r>
            <a:r>
              <a:rPr lang="sr-Cyrl-CS" sz="3000" dirty="0">
                <a:solidFill>
                  <a:srgbClr val="FF0000"/>
                </a:solidFill>
                <a:latin typeface="+mn-lt"/>
                <a:cs typeface="+mn-cs"/>
              </a:rPr>
              <a:t>  </a:t>
            </a:r>
            <a:r>
              <a:rPr lang="sr-Cyrl-CS" sz="3000" dirty="0">
                <a:latin typeface="+mn-lt"/>
                <a:cs typeface="+mn-cs"/>
              </a:rPr>
              <a:t>Методиком развоја говора, Методиком музичког васпитања, Методиком </a:t>
            </a:r>
            <a:r>
              <a:rPr lang="sr-Cyrl-RS" sz="3000" dirty="0">
                <a:latin typeface="+mn-lt"/>
                <a:cs typeface="+mn-cs"/>
              </a:rPr>
              <a:t>ликовне културе</a:t>
            </a:r>
            <a:r>
              <a:rPr lang="sr-Cyrl-CS" sz="3000" dirty="0">
                <a:latin typeface="+mn-lt"/>
                <a:cs typeface="+mn-cs"/>
              </a:rPr>
              <a:t>...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dirty="0">
                <a:solidFill>
                  <a:srgbClr val="FF0000"/>
                </a:solidFill>
                <a:latin typeface="+mn-lt"/>
                <a:cs typeface="+mn-cs"/>
              </a:rPr>
              <a:t/>
            </a:r>
            <a:br>
              <a:rPr lang="en-US" sz="3000" dirty="0">
                <a:solidFill>
                  <a:srgbClr val="FF0000"/>
                </a:solidFill>
                <a:latin typeface="+mn-lt"/>
                <a:cs typeface="+mn-cs"/>
              </a:rPr>
            </a:br>
            <a:r>
              <a:rPr lang="sr-Cyrl-CS" sz="3000" b="1" dirty="0">
                <a:solidFill>
                  <a:srgbClr val="FF0000"/>
                </a:solidFill>
                <a:latin typeface="+mn-lt"/>
                <a:cs typeface="+mn-cs"/>
              </a:rPr>
              <a:t>Циљеви и задаци:</a:t>
            </a:r>
            <a:r>
              <a:rPr lang="sr-Cyrl-CS" sz="3000" dirty="0">
                <a:solidFill>
                  <a:srgbClr val="FF0000"/>
                </a:solidFill>
                <a:latin typeface="+mn-lt"/>
                <a:cs typeface="+mn-cs"/>
              </a:rPr>
              <a:t> </a:t>
            </a:r>
            <a:r>
              <a:rPr lang="sr-Cyrl-CS" sz="3000" dirty="0">
                <a:latin typeface="+mn-lt"/>
                <a:cs typeface="+mn-cs"/>
              </a:rPr>
              <a:t> Развој физичких (моторичких ) способности:</a:t>
            </a:r>
            <a:r>
              <a:rPr lang="en-US" sz="3000" dirty="0">
                <a:latin typeface="+mn-lt"/>
                <a:cs typeface="+mn-cs"/>
              </a:rPr>
              <a:t/>
            </a:r>
            <a:br>
              <a:rPr lang="en-US" sz="3000" dirty="0">
                <a:latin typeface="+mn-lt"/>
                <a:cs typeface="+mn-cs"/>
              </a:rPr>
            </a:br>
            <a:r>
              <a:rPr lang="sr-Cyrl-CS" sz="3000" dirty="0">
                <a:latin typeface="+mn-lt"/>
                <a:cs typeface="+mn-cs"/>
              </a:rPr>
              <a:t>Снаге брзине флексибилности координације равнотеже прецизности издржљивост </a:t>
            </a:r>
            <a:endParaRPr lang="en-US" sz="3000" dirty="0"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534400" cy="6019800"/>
          </a:xfrm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latin typeface="+mn-lt"/>
              </a:rPr>
              <a:t/>
            </a:r>
            <a:br>
              <a:rPr lang="en-US" sz="3600" dirty="0" smtClean="0">
                <a:latin typeface="+mn-lt"/>
              </a:rPr>
            </a:br>
            <a:r>
              <a:rPr lang="en-US" sz="3600" dirty="0" smtClean="0">
                <a:latin typeface="+mn-lt"/>
              </a:rPr>
              <a:t/>
            </a:r>
            <a:br>
              <a:rPr lang="en-US" sz="3600" dirty="0" smtClean="0">
                <a:latin typeface="+mn-lt"/>
              </a:rPr>
            </a:br>
            <a:r>
              <a:rPr lang="sr-Cyrl-CS" sz="3600" dirty="0" smtClean="0">
                <a:latin typeface="+mn-lt"/>
              </a:rPr>
              <a:t>Развијање спортско-технички знања и </a:t>
            </a:r>
            <a:r>
              <a:rPr lang="en-US" sz="3600" dirty="0" smtClean="0">
                <a:latin typeface="+mn-lt"/>
              </a:rPr>
              <a:t/>
            </a:r>
            <a:br>
              <a:rPr lang="en-US" sz="3600" dirty="0" smtClean="0">
                <a:latin typeface="+mn-lt"/>
              </a:rPr>
            </a:br>
            <a:r>
              <a:rPr lang="sr-Cyrl-CS" sz="3600" dirty="0" smtClean="0">
                <a:latin typeface="+mn-lt"/>
              </a:rPr>
              <a:t>вештина, стварање осећаја за лепим, стварање здравствено-хигијенских навика,  правилно држање тела. </a:t>
            </a:r>
            <a:r>
              <a:rPr lang="sr-Cyrl-CS" sz="3600" dirty="0" smtClean="0">
                <a:solidFill>
                  <a:srgbClr val="FFFF00"/>
                </a:solidFill>
                <a:latin typeface="+mn-lt"/>
              </a:rPr>
              <a:t/>
            </a:r>
            <a:br>
              <a:rPr lang="sr-Cyrl-CS" sz="3600" dirty="0" smtClean="0">
                <a:solidFill>
                  <a:srgbClr val="FFFF00"/>
                </a:solidFill>
                <a:latin typeface="+mn-lt"/>
              </a:rPr>
            </a:br>
            <a:r>
              <a:rPr lang="en-US" sz="36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US" sz="3600" dirty="0" smtClean="0">
                <a:solidFill>
                  <a:srgbClr val="FF0000"/>
                </a:solidFill>
                <a:latin typeface="+mn-lt"/>
              </a:rPr>
            </a:br>
            <a:r>
              <a:rPr lang="sr-Cyrl-CS" sz="3600" dirty="0" smtClean="0">
                <a:solidFill>
                  <a:srgbClr val="FF0000"/>
                </a:solidFill>
                <a:latin typeface="+mn-lt"/>
              </a:rPr>
              <a:t>Повезивање физичког васпитања са осталим аспектима живота и рада:</a:t>
            </a:r>
            <a:r>
              <a:rPr lang="en-US" sz="36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US" sz="3600" dirty="0" smtClean="0">
                <a:solidFill>
                  <a:srgbClr val="FF0000"/>
                </a:solidFill>
                <a:latin typeface="+mn-lt"/>
              </a:rPr>
            </a:br>
            <a:r>
              <a:rPr lang="sr-Cyrl-CS" sz="3600" dirty="0" smtClean="0">
                <a:latin typeface="+mn-lt"/>
              </a:rPr>
              <a:t>Спортска такмичења, логоровања, кампови, зимовања, јавне манифестације, излети, кросеви... </a:t>
            </a:r>
            <a:r>
              <a:rPr lang="en-US" dirty="0" smtClean="0">
                <a:solidFill>
                  <a:srgbClr val="FFFF00"/>
                </a:solidFill>
                <a:latin typeface="+mn-lt"/>
              </a:rPr>
              <a:t/>
            </a:r>
            <a:br>
              <a:rPr lang="en-US" dirty="0" smtClean="0">
                <a:solidFill>
                  <a:srgbClr val="FFFF00"/>
                </a:solidFill>
                <a:latin typeface="+mn-lt"/>
              </a:rPr>
            </a:br>
            <a:endParaRPr lang="en-US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198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sz="3200" b="1" dirty="0" smtClean="0">
                <a:latin typeface="+mn-lt"/>
              </a:rPr>
              <a:t>Уводни део (фаза)  </a:t>
            </a:r>
            <a:r>
              <a:rPr lang="en-US" sz="3200" b="1" dirty="0" smtClean="0">
                <a:latin typeface="+mn-lt"/>
              </a:rPr>
              <a:t>4</a:t>
            </a:r>
            <a:r>
              <a:rPr lang="sr-Cyrl-CS" sz="3200" b="1" dirty="0" smtClean="0">
                <a:latin typeface="+mn-lt"/>
              </a:rPr>
              <a:t>-</a:t>
            </a:r>
            <a:r>
              <a:rPr lang="en-US" sz="3200" b="1" dirty="0" smtClean="0">
                <a:latin typeface="+mn-lt"/>
              </a:rPr>
              <a:t>5 </a:t>
            </a:r>
            <a:r>
              <a:rPr lang="sr-Cyrl-CS" sz="3200" b="1" dirty="0" smtClean="0">
                <a:latin typeface="+mn-lt"/>
              </a:rPr>
              <a:t>минута </a:t>
            </a:r>
            <a:r>
              <a:rPr lang="sr-Cyrl-CS" sz="3200" b="1" i="1" dirty="0" smtClean="0">
                <a:latin typeface="+mn-lt"/>
              </a:rPr>
              <a:t>или</a:t>
            </a:r>
            <a:r>
              <a:rPr lang="sr-Cyrl-CS" sz="3200" b="1" dirty="0" smtClean="0">
                <a:latin typeface="+mn-lt"/>
              </a:rPr>
              <a:t> </a:t>
            </a:r>
            <a:r>
              <a:rPr lang="sr-Cyrl-CS" sz="3200" b="1" i="1" dirty="0" smtClean="0">
                <a:latin typeface="+mn-lt"/>
              </a:rPr>
              <a:t>око 1</a:t>
            </a:r>
            <a:r>
              <a:rPr lang="en-US" sz="3200" b="1" i="1" dirty="0" smtClean="0">
                <a:latin typeface="+mn-lt"/>
              </a:rPr>
              <a:t>5%</a:t>
            </a:r>
            <a:r>
              <a:rPr lang="sr-Cyrl-CS" sz="3200" b="1" i="1" dirty="0" smtClean="0">
                <a:solidFill>
                  <a:srgbClr val="FFFF00"/>
                </a:solidFill>
                <a:latin typeface="+mn-lt"/>
              </a:rPr>
              <a:t/>
            </a:r>
            <a:br>
              <a:rPr lang="sr-Cyrl-CS" sz="3200" b="1" i="1" dirty="0" smtClean="0">
                <a:solidFill>
                  <a:srgbClr val="FFFF00"/>
                </a:solidFill>
                <a:latin typeface="+mn-lt"/>
              </a:rPr>
            </a:br>
            <a:r>
              <a:rPr lang="en-US" sz="32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US" sz="3200" dirty="0" smtClean="0">
                <a:solidFill>
                  <a:srgbClr val="FF0000"/>
                </a:solidFill>
                <a:latin typeface="+mn-lt"/>
              </a:rPr>
            </a:br>
            <a:r>
              <a:rPr lang="sr-Cyrl-CS" sz="3200" dirty="0" smtClean="0">
                <a:solidFill>
                  <a:srgbClr val="FF0000"/>
                </a:solidFill>
                <a:latin typeface="+mn-lt"/>
              </a:rPr>
              <a:t>Почиње вербалним наступом, обраћањем и представљањем васпитача</a:t>
            </a:r>
            <a:r>
              <a:rPr lang="en-US" sz="32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US" sz="3200" dirty="0" smtClean="0">
                <a:solidFill>
                  <a:srgbClr val="FF0000"/>
                </a:solidFill>
                <a:latin typeface="+mn-lt"/>
              </a:rPr>
            </a:br>
            <a:r>
              <a:rPr lang="sr-Cyrl-CS" sz="3200" dirty="0" smtClean="0">
                <a:latin typeface="+mn-lt"/>
              </a:rPr>
              <a:t> </a:t>
            </a:r>
            <a:r>
              <a:rPr lang="sr-Cyrl-CS" sz="3200" u="sng" dirty="0" smtClean="0">
                <a:latin typeface="+mn-lt"/>
              </a:rPr>
              <a:t>Има циљ </a:t>
            </a:r>
            <a:r>
              <a:rPr lang="sr-Cyrl-CS" sz="3200" dirty="0" smtClean="0">
                <a:solidFill>
                  <a:srgbClr val="FF0000"/>
                </a:solidFill>
                <a:latin typeface="+mn-lt"/>
              </a:rPr>
              <a:t>да припреми (загреје) организам за наступајућу физичку активност</a:t>
            </a:r>
            <a:r>
              <a:rPr lang="en-US" sz="32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US" sz="3200" dirty="0" smtClean="0">
                <a:solidFill>
                  <a:srgbClr val="FF0000"/>
                </a:solidFill>
                <a:latin typeface="+mn-lt"/>
              </a:rPr>
            </a:br>
            <a:r>
              <a:rPr lang="en-US" sz="3600" dirty="0" smtClean="0">
                <a:latin typeface="+mn-lt"/>
              </a:rPr>
              <a:t/>
            </a:r>
            <a:br>
              <a:rPr lang="en-US" sz="3600" dirty="0" smtClean="0">
                <a:latin typeface="+mn-lt"/>
              </a:rPr>
            </a:br>
            <a:endParaRPr lang="en-US" dirty="0" smtClean="0">
              <a:latin typeface="+mn-lt"/>
            </a:endParaRPr>
          </a:p>
        </p:txBody>
      </p:sp>
    </p:spTree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49962"/>
          </a:xfrm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sz="3600" dirty="0" smtClean="0">
                <a:latin typeface="+mn-lt"/>
              </a:rPr>
              <a:t/>
            </a:r>
            <a:br>
              <a:rPr lang="sr-Cyrl-CS" sz="3600" dirty="0" smtClean="0">
                <a:latin typeface="+mn-lt"/>
              </a:rPr>
            </a:br>
            <a:r>
              <a:rPr lang="sr-Cyrl-CS" sz="3600" dirty="0" smtClean="0">
                <a:latin typeface="+mn-lt"/>
              </a:rPr>
              <a:t> Користимо најчешће два начина загревања </a:t>
            </a:r>
            <a:r>
              <a:rPr lang="en-US" sz="3600" dirty="0" smtClean="0">
                <a:latin typeface="+mn-lt"/>
              </a:rPr>
              <a:t/>
            </a:r>
            <a:br>
              <a:rPr lang="en-US" sz="3600" dirty="0" smtClean="0">
                <a:latin typeface="+mn-lt"/>
              </a:rPr>
            </a:br>
            <a:r>
              <a:rPr lang="sr-Cyrl-CS" sz="3600" dirty="0" smtClean="0">
                <a:solidFill>
                  <a:srgbClr val="FF0000"/>
                </a:solidFill>
                <a:latin typeface="+mn-lt"/>
              </a:rPr>
              <a:t>1. Ходање, брзо ходање, скакање, трчање (минималним  и оптималним „умереним“  интензитетом).</a:t>
            </a:r>
            <a:r>
              <a:rPr lang="en-US" sz="36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US" sz="3600" dirty="0" smtClean="0">
                <a:solidFill>
                  <a:srgbClr val="FF0000"/>
                </a:solidFill>
                <a:latin typeface="+mn-lt"/>
              </a:rPr>
            </a:br>
            <a:r>
              <a:rPr lang="sr-Cyrl-CS" sz="3600" dirty="0" smtClean="0">
                <a:solidFill>
                  <a:srgbClr val="FF0000"/>
                </a:solidFill>
                <a:latin typeface="+mn-lt"/>
              </a:rPr>
              <a:t>2. Коришћењем разних помоћних игрица, хваталица „Хватање свог пара“, </a:t>
            </a:r>
            <a:r>
              <a:rPr lang="sr-Cyrl-CS" sz="3600" dirty="0" smtClean="0">
                <a:latin typeface="+mn-lt"/>
              </a:rPr>
              <a:t>„Утркивање врсте“, „Трка крокодила“, </a:t>
            </a:r>
            <a:r>
              <a:rPr lang="sr-Cyrl-CS" sz="3600" dirty="0" smtClean="0">
                <a:solidFill>
                  <a:srgbClr val="FF0000"/>
                </a:solidFill>
                <a:latin typeface="+mn-lt"/>
              </a:rPr>
              <a:t>„Штафетне игрице са и без лопте“, </a:t>
            </a:r>
            <a:r>
              <a:rPr lang="sr-Cyrl-CS" sz="3600" dirty="0" smtClean="0">
                <a:latin typeface="+mn-lt"/>
              </a:rPr>
              <a:t>„Хваталице у паровима“, „Рибар и мреже“, </a:t>
            </a:r>
            <a:r>
              <a:rPr lang="sr-Cyrl-CS" sz="3600" dirty="0" smtClean="0">
                <a:solidFill>
                  <a:srgbClr val="FF0000"/>
                </a:solidFill>
                <a:latin typeface="+mn-lt"/>
              </a:rPr>
              <a:t>„Хваталице вођењем лопте</a:t>
            </a:r>
            <a:r>
              <a:rPr lang="sr-Cyrl-CS" sz="3600" dirty="0" smtClean="0">
                <a:latin typeface="+mn-lt"/>
              </a:rPr>
              <a:t>“, могу се користити и лакши облици полигона. </a:t>
            </a:r>
            <a:r>
              <a:rPr lang="en-US" sz="3600" dirty="0">
                <a:solidFill>
                  <a:srgbClr val="FFFF00"/>
                </a:solidFill>
                <a:latin typeface="+mn-lt"/>
              </a:rPr>
              <a:t/>
            </a:r>
            <a:br>
              <a:rPr lang="en-US" sz="3600" dirty="0">
                <a:solidFill>
                  <a:srgbClr val="FFFF00"/>
                </a:solidFill>
                <a:latin typeface="+mn-lt"/>
              </a:rPr>
            </a:b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</TotalTime>
  <Words>53</Words>
  <Application>Microsoft Office PowerPoint</Application>
  <PresentationFormat>On-screen Show (4:3)</PresentationFormat>
  <Paragraphs>12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 Академија васпитачко медицинских струковних студија, Одсек Алексинац  ф 14       Методика физичког васпитања I ф20 тема............ (припрема за активност)   ф 14    Ментор     Студент др Иван Јанковић      име и презиме  бр. инд.    Алексинац,  20.... . год.     </vt:lpstr>
      <vt:lpstr> ф 14  Предшколска установа:  „Лане“ Студент:  Име и презиме бр. индекса Васпитач:  Име и презиме Датум:  12.12.20... . год. Узрасна група:  мешовита Место рада:  сала за физичко васп., двориште Тематска целина:  „Живи свет“ Тематсака област:  Домаће животиње Тематска јединица:  Трчање  </vt:lpstr>
      <vt:lpstr> Методе рада:  вербални метод      (живе речи, објашњавања, разговора),  демонстративни метод      (показивња, имитације, практичног рада),  комбиновани  (вербално-демонстративни),  метод игре, аналитички метод,  синтетички метод ситуациони метод   </vt:lpstr>
      <vt:lpstr>Облик рада: индивидуални, групни, екипни, фронтални. Фронтални – истовренмени или симултани, наизменични, ланчани(један за другим) или у таласима (група за групом). Екипни – или такмичарски метод (две екипе се такмиче међусобно) Групни – рад у паровима , тројкама, четворкама Паралелни облик рада Рад са врстом Рад са допунским вежбама Рад у станицама Полигон препрека и стаза. Индивидуални облик рада Кружни облик рада</vt:lpstr>
      <vt:lpstr>                                          </vt:lpstr>
      <vt:lpstr>  Развијање спортско-технички знања и  вештина, стварање осећаја за лепим, стварање здравствено-хигијенских навика,  правилно држање тела.   Повезивање физичког васпитања са осталим аспектима живота и рада: Спортска такмичења, логоровања, кампови, зимовања, јавне манифестације, излети, кросеви...  </vt:lpstr>
      <vt:lpstr>Уводни део (фаза)  4-5 минута или око 15%  Почиње вербалним наступом, обраћањем и представљањем васпитача  Има циљ да припреми (загреје) организам за наступајућу физичку активност  </vt:lpstr>
      <vt:lpstr>  Користимо најчешће два начина загревања  1. Ходање, брзо ходање, скакање, трчање (минималним  и оптималним „умереним“  интензитетом). 2. Коришћењем разних помоћних игрица, хваталица „Хватање свог пара“, „Утркивање врсте“, „Трка крокодила“, „Штафетне игрице са и без лопте“, „Хваталице у паровима“, „Рибар и мреже“, „Хваталице вођењем лопте“, могу се користити и лакши облици полигона.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Висока школа за васпитаче струковних студија Алексинац  ф 14             Методика физичког васпитања ф20 (припрема за активност)                     Ментор         Студент Др Иван Јанковић      име и презиме  бр. инд.   Алексинац, 2010.</dc:title>
  <dc:creator>XP GOLD</dc:creator>
  <cp:lastModifiedBy>Korisnik</cp:lastModifiedBy>
  <cp:revision>100</cp:revision>
  <dcterms:created xsi:type="dcterms:W3CDTF">2010-11-13T12:04:31Z</dcterms:created>
  <dcterms:modified xsi:type="dcterms:W3CDTF">2020-03-15T12:23:39Z</dcterms:modified>
</cp:coreProperties>
</file>