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7" autoAdjust="0"/>
    <p:restoredTop sz="94660"/>
  </p:normalViewPr>
  <p:slideViewPr>
    <p:cSldViewPr>
      <p:cViewPr>
        <p:scale>
          <a:sx n="66" d="100"/>
          <a:sy n="66" d="100"/>
        </p:scale>
        <p:origin x="-1908" y="-14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975740-3546-47C9-87E5-75C4C4F2E5DE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24681A-0998-405A-9B17-C13739E61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6FB23A-ECFB-4226-BF16-D97A5C3F1C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62AB-9BD2-4D03-B41E-B12EB65FFB93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2C57D-938B-479C-B313-B449B3E8A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BBA4F-94A3-4246-8D06-8DA56C461A68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601D-29AC-4995-9609-1B49311E4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F762-6C7B-4DDF-B995-71C9E4922F57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BB73-ABF9-4D30-8A64-9E7ACAC35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B65B-E4BE-4E7A-B519-A1C2D5ED9931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0441-B921-4693-A08F-0872A0D51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BC20-3C2A-43AF-ACC1-0D7FEB30EF78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BBDDD-852B-4920-9CA7-709F10743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1DFC-4F3F-4541-817B-74C8C126B1BB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8EC34-674A-49B9-8FBF-F8D0D1E9F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08C8-72FA-48A4-AD12-6E90EB2F5C4F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480A-2E96-4926-A97B-614962848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3D537-F788-4B45-92AB-45B050080192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15EB-6236-410C-B5D6-87E12702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07B9D-B0C2-4F17-936D-78336FFB1843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C36D-4E5C-4A1A-80FA-BDE98063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93934-88B7-46F0-A301-5C9D4AD77B3B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66287-B689-429D-9599-CCC52DE67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9A23-2536-4BAC-B11F-E8C071419925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6289-A6C6-40A4-914A-E7ECB65F0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7EE4FB-8708-411B-A505-FCADF4126A55}" type="datetimeFigureOut">
              <a:rPr lang="en-US"/>
              <a:pPr>
                <a:defRPr/>
              </a:pPr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16DAC-31DC-4525-BBF2-CCF697969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484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sr-Cyrl-RS" sz="2200" dirty="0" smtClean="0">
                <a:solidFill>
                  <a:srgbClr val="FF0000"/>
                </a:solidFill>
                <a:latin typeface="+mn-lt"/>
              </a:rPr>
              <a:t>Академија васпитачко медицинских струковних студија, Одсек Алексинац  </a:t>
            </a:r>
            <a:r>
              <a:rPr lang="sr-Cyrl-CS" sz="2200" i="1" dirty="0" smtClean="0">
                <a:latin typeface="+mn-lt"/>
              </a:rPr>
              <a:t>ф </a:t>
            </a:r>
            <a:r>
              <a:rPr lang="sr-Cyrl-CS" sz="2200" i="1" dirty="0">
                <a:latin typeface="+mn-lt"/>
              </a:rPr>
              <a:t>14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+mn-lt"/>
              </a:rPr>
            </a:br>
            <a:r>
              <a:rPr lang="sr-Cyrl-CS" sz="2200" dirty="0">
                <a:solidFill>
                  <a:srgbClr val="FF0000"/>
                </a:solidFill>
                <a:latin typeface="+mn-lt"/>
              </a:rPr>
              <a:t> 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+mn-lt"/>
              </a:rPr>
            </a:br>
            <a:r>
              <a:rPr lang="sr-Cyrl-CS" sz="2200" dirty="0">
                <a:solidFill>
                  <a:srgbClr val="FF0000"/>
                </a:solidFill>
                <a:latin typeface="+mn-lt"/>
              </a:rPr>
              <a:t> 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+mn-lt"/>
              </a:rPr>
            </a:br>
            <a:r>
              <a:rPr lang="sr-Cyrl-CS" sz="1600" dirty="0">
                <a:solidFill>
                  <a:srgbClr val="FF0000"/>
                </a:solidFill>
                <a:latin typeface="+mn-lt"/>
              </a:rPr>
              <a:t> 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+mn-lt"/>
              </a:rPr>
            </a:br>
            <a:r>
              <a:rPr lang="sr-Cyrl-CS" sz="3600" dirty="0">
                <a:solidFill>
                  <a:srgbClr val="FF0000"/>
                </a:solidFill>
                <a:latin typeface="+mn-lt"/>
              </a:rPr>
              <a:t>Методика физичког </a:t>
            </a:r>
            <a:r>
              <a:rPr lang="sr-Cyrl-CS" sz="3600" dirty="0" smtClean="0">
                <a:solidFill>
                  <a:srgbClr val="FF0000"/>
                </a:solidFill>
                <a:latin typeface="+mn-lt"/>
              </a:rPr>
              <a:t>васпитања 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sr-Cyrl-CS" sz="3600" dirty="0">
                <a:solidFill>
                  <a:srgbClr val="FF0000"/>
                </a:solidFill>
                <a:latin typeface="+mn-lt"/>
              </a:rPr>
              <a:t>	</a:t>
            </a:r>
            <a:r>
              <a:rPr lang="sr-Cyrl-CS" sz="3600" i="1" dirty="0" smtClean="0">
                <a:latin typeface="+mn-lt"/>
              </a:rPr>
              <a:t>ф20</a:t>
            </a:r>
            <a:br>
              <a:rPr lang="sr-Cyrl-CS" sz="3600" i="1" dirty="0" smtClean="0">
                <a:latin typeface="+mn-lt"/>
              </a:rPr>
            </a:br>
            <a:r>
              <a:rPr lang="sr-Cyrl-CS" sz="3600" dirty="0" smtClean="0">
                <a:solidFill>
                  <a:srgbClr val="FF0000"/>
                </a:solidFill>
                <a:latin typeface="+mn-lt"/>
              </a:rPr>
              <a:t>тема............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sr-Cyrl-CS" sz="2200" dirty="0">
                <a:solidFill>
                  <a:srgbClr val="FF0000"/>
                </a:solidFill>
                <a:latin typeface="+mn-lt"/>
              </a:rPr>
              <a:t>(припрема за </a:t>
            </a: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активност)   </a:t>
            </a:r>
            <a:r>
              <a:rPr lang="sr-Cyrl-CS" sz="2200" dirty="0" smtClean="0">
                <a:latin typeface="+mn-lt"/>
              </a:rPr>
              <a:t>ф 14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+mn-lt"/>
              </a:rPr>
            </a:b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+mn-lt"/>
              </a:rPr>
            </a:br>
            <a:r>
              <a:rPr lang="sr-Cyrl-CS" dirty="0">
                <a:solidFill>
                  <a:srgbClr val="FF0000"/>
                </a:solidFill>
                <a:latin typeface="+mn-lt"/>
              </a:rPr>
              <a:t> 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Ментор</a:t>
            </a:r>
            <a:r>
              <a:rPr lang="sr-Cyrl-CS" sz="2200" dirty="0">
                <a:solidFill>
                  <a:srgbClr val="FF0000"/>
                </a:solidFill>
                <a:latin typeface="+mn-lt"/>
              </a:rPr>
              <a:t>			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		</a:t>
            </a: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Студент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+mn-lt"/>
              </a:rPr>
            </a:br>
            <a:r>
              <a:rPr lang="sr-Cyrl-CS" sz="2200" dirty="0">
                <a:solidFill>
                  <a:srgbClr val="FF0000"/>
                </a:solidFill>
                <a:latin typeface="+mn-lt"/>
              </a:rPr>
              <a:t>д</a:t>
            </a: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р </a:t>
            </a:r>
            <a:r>
              <a:rPr lang="sr-Cyrl-CS" sz="2200" dirty="0">
                <a:solidFill>
                  <a:srgbClr val="FF0000"/>
                </a:solidFill>
                <a:latin typeface="+mn-lt"/>
              </a:rPr>
              <a:t>Иван Јанковић	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    </a:t>
            </a: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име </a:t>
            </a:r>
            <a:r>
              <a:rPr lang="sr-Cyrl-CS" sz="2200" dirty="0">
                <a:solidFill>
                  <a:srgbClr val="FF0000"/>
                </a:solidFill>
                <a:latin typeface="+mn-lt"/>
              </a:rPr>
              <a:t>и презиме  бр. инд</a:t>
            </a: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.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+mn-lt"/>
              </a:rPr>
            </a:br>
            <a:r>
              <a:rPr lang="en-US" sz="2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+mn-lt"/>
              </a:rPr>
            </a:br>
            <a:r>
              <a:rPr lang="sr-Cyrl-CS" sz="2200" dirty="0">
                <a:solidFill>
                  <a:srgbClr val="FF0000"/>
                </a:solidFill>
                <a:latin typeface="+mn-lt"/>
              </a:rPr>
              <a:t> 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+mn-lt"/>
              </a:rPr>
            </a:br>
            <a:r>
              <a:rPr lang="sr-Cyrl-CS" sz="2200" dirty="0">
                <a:solidFill>
                  <a:srgbClr val="FF0000"/>
                </a:solidFill>
                <a:latin typeface="+mn-lt"/>
              </a:rPr>
              <a:t>Алексинац,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20</a:t>
            </a:r>
            <a:r>
              <a:rPr lang="sr-Cyrl-RS" sz="2200" dirty="0" smtClean="0">
                <a:solidFill>
                  <a:srgbClr val="FF0000"/>
                </a:solidFill>
                <a:latin typeface="+mn-lt"/>
              </a:rPr>
              <a:t>.... </a:t>
            </a:r>
            <a:r>
              <a:rPr lang="sr-Cyrl-CS" sz="2200" dirty="0" smtClean="0">
                <a:solidFill>
                  <a:srgbClr val="FF0000"/>
                </a:solidFill>
                <a:latin typeface="+mn-lt"/>
              </a:rPr>
              <a:t>. </a:t>
            </a:r>
            <a:r>
              <a:rPr lang="sr-Cyrl-RS" sz="2200" dirty="0" smtClean="0">
                <a:solidFill>
                  <a:srgbClr val="FF0000"/>
                </a:solidFill>
                <a:latin typeface="+mn-lt"/>
              </a:rPr>
              <a:t>год.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+mn-lt"/>
              </a:rPr>
            </a:br>
            <a:r>
              <a:rPr lang="sr-Cyrl-CS" sz="2200" i="1" dirty="0">
                <a:solidFill>
                  <a:srgbClr val="FF0000"/>
                </a:solidFill>
                <a:latin typeface="+mn-lt"/>
              </a:rPr>
              <a:t> 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+mn-lt"/>
              </a:rPr>
            </a:br>
            <a:r>
              <a:rPr lang="sr-Cyrl-C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latin typeface="+mn-lt"/>
              </a:rPr>
              <a:t> </a:t>
            </a:r>
            <a:r>
              <a:rPr lang="sr-Cyrl-CS" sz="3200" i="1" dirty="0" smtClean="0">
                <a:latin typeface="+mn-lt"/>
              </a:rPr>
              <a:t>ф 14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3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>
                <a:solidFill>
                  <a:srgbClr val="FF0000"/>
                </a:solidFill>
                <a:latin typeface="+mn-lt"/>
              </a:rPr>
              <a:t>Предшколска установа:</a:t>
            </a:r>
            <a:r>
              <a:rPr lang="sr-Cyrl-CS" sz="32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sr-Cyrl-CS" sz="3200" dirty="0">
                <a:latin typeface="+mn-lt"/>
              </a:rPr>
              <a:t>„Лане</a:t>
            </a:r>
            <a:r>
              <a:rPr lang="sr-Cyrl-CS" sz="3200" dirty="0" smtClean="0">
                <a:latin typeface="+mn-lt"/>
              </a:rPr>
              <a:t>“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>
                <a:solidFill>
                  <a:srgbClr val="FF0000"/>
                </a:solidFill>
                <a:latin typeface="+mn-lt"/>
              </a:rPr>
              <a:t>Студент:</a:t>
            </a:r>
            <a:r>
              <a:rPr lang="sr-Cyrl-CS" sz="32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sr-Cyrl-CS" sz="3200" dirty="0">
                <a:latin typeface="+mn-lt"/>
              </a:rPr>
              <a:t>Име и презиме бр. </a:t>
            </a:r>
            <a:r>
              <a:rPr lang="sr-Cyrl-CS" sz="3200" dirty="0" smtClean="0">
                <a:latin typeface="+mn-lt"/>
              </a:rPr>
              <a:t>индекса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>
                <a:solidFill>
                  <a:srgbClr val="FF0000"/>
                </a:solidFill>
                <a:latin typeface="+mn-lt"/>
              </a:rPr>
              <a:t>Васпитач:</a:t>
            </a:r>
            <a:r>
              <a:rPr lang="sr-Cyrl-CS" sz="32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sr-Cyrl-CS" sz="3200" dirty="0">
                <a:latin typeface="+mn-lt"/>
              </a:rPr>
              <a:t>Име и </a:t>
            </a:r>
            <a:r>
              <a:rPr lang="sr-Cyrl-CS" sz="3200" dirty="0" smtClean="0">
                <a:latin typeface="+mn-lt"/>
              </a:rPr>
              <a:t>презиме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>
                <a:solidFill>
                  <a:srgbClr val="FF0000"/>
                </a:solidFill>
                <a:latin typeface="+mn-lt"/>
              </a:rPr>
              <a:t>Датум:</a:t>
            </a:r>
            <a:r>
              <a:rPr lang="sr-Cyrl-CS" sz="32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sr-Cyrl-CS" sz="3200" dirty="0" smtClean="0">
                <a:latin typeface="+mn-lt"/>
              </a:rPr>
              <a:t>12.12.20... . </a:t>
            </a:r>
            <a:r>
              <a:rPr lang="sr-Cyrl-CS" sz="3200" dirty="0">
                <a:latin typeface="+mn-lt"/>
              </a:rPr>
              <a:t>год</a:t>
            </a:r>
            <a:r>
              <a:rPr lang="sr-Cyrl-CS" sz="3200" dirty="0" smtClean="0">
                <a:latin typeface="+mn-lt"/>
              </a:rPr>
              <a:t>.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>
                <a:solidFill>
                  <a:srgbClr val="FF0000"/>
                </a:solidFill>
                <a:latin typeface="+mn-lt"/>
              </a:rPr>
              <a:t>Узрасна група:</a:t>
            </a:r>
            <a:r>
              <a:rPr lang="sr-Cyrl-C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sr-Cyrl-CS" sz="3200" dirty="0">
                <a:latin typeface="+mn-lt"/>
              </a:rPr>
              <a:t> мешовита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>
                <a:solidFill>
                  <a:srgbClr val="FF0000"/>
                </a:solidFill>
                <a:latin typeface="+mn-lt"/>
              </a:rPr>
              <a:t>Место рада:</a:t>
            </a:r>
            <a:r>
              <a:rPr lang="sr-Cyrl-CS" sz="32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sr-Cyrl-CS" sz="3200" dirty="0">
                <a:latin typeface="+mn-lt"/>
              </a:rPr>
              <a:t>сала за физичко васп., </a:t>
            </a:r>
            <a:r>
              <a:rPr lang="sr-Cyrl-CS" sz="3200" dirty="0" smtClean="0">
                <a:latin typeface="+mn-lt"/>
              </a:rPr>
              <a:t>двориште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 smtClean="0">
                <a:solidFill>
                  <a:srgbClr val="FF0000"/>
                </a:solidFill>
                <a:latin typeface="+mn-lt"/>
              </a:rPr>
              <a:t>Тематска целина:  </a:t>
            </a:r>
            <a:r>
              <a:rPr lang="sr-Cyrl-CS" sz="3200" dirty="0" smtClean="0">
                <a:latin typeface="+mn-lt"/>
              </a:rPr>
              <a:t>„Живи свет“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 smtClean="0">
                <a:solidFill>
                  <a:srgbClr val="FF0000"/>
                </a:solidFill>
                <a:latin typeface="+mn-lt"/>
              </a:rPr>
              <a:t>Тематсака област: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  </a:t>
            </a:r>
            <a:r>
              <a:rPr lang="sr-Cyrl-CS" sz="3200" dirty="0" smtClean="0">
                <a:latin typeface="+mn-lt"/>
              </a:rPr>
              <a:t>Домаће животиње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b="1" dirty="0" smtClean="0">
                <a:solidFill>
                  <a:srgbClr val="FF0000"/>
                </a:solidFill>
                <a:latin typeface="+mn-lt"/>
              </a:rPr>
              <a:t>Тематска јединица: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 Трчање </a:t>
            </a:r>
            <a:r>
              <a:rPr lang="en-US" sz="3200" dirty="0">
                <a:solidFill>
                  <a:srgbClr val="FFFF00"/>
                </a:solidFill>
              </a:rPr>
              <a:t/>
            </a:r>
            <a:br>
              <a:rPr lang="en-US" sz="3200" dirty="0">
                <a:solidFill>
                  <a:srgbClr val="FFFF00"/>
                </a:solidFill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200" b="1" dirty="0" smtClean="0">
                <a:solidFill>
                  <a:srgbClr val="FFFF00"/>
                </a:solidFill>
              </a:rPr>
              <a:t/>
            </a:r>
            <a:br>
              <a:rPr lang="sr-Cyrl-CS" sz="3200" b="1" dirty="0" smtClean="0">
                <a:solidFill>
                  <a:srgbClr val="FFFF00"/>
                </a:solidFill>
              </a:rPr>
            </a:br>
            <a:r>
              <a:rPr lang="sr-Cyrl-CS" sz="3200" b="1" dirty="0" smtClean="0">
                <a:latin typeface="+mn-lt"/>
              </a:rPr>
              <a:t>Методе рада:</a:t>
            </a:r>
            <a:r>
              <a:rPr lang="sr-Cyrl-CS" sz="3200" dirty="0" smtClean="0">
                <a:latin typeface="+mn-lt"/>
              </a:rPr>
              <a:t> 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u="sng" dirty="0" smtClean="0">
                <a:solidFill>
                  <a:srgbClr val="FF0000"/>
                </a:solidFill>
                <a:latin typeface="+mn-lt"/>
              </a:rPr>
              <a:t>вербални метод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				</a:t>
            </a:r>
            <a:br>
              <a:rPr lang="en-U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latin typeface="+mn-lt"/>
              </a:rPr>
              <a:t>(живе речи, објашњавања, разговора), 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u="sng" dirty="0" smtClean="0">
                <a:solidFill>
                  <a:srgbClr val="FF0000"/>
                </a:solidFill>
                <a:latin typeface="+mn-lt"/>
              </a:rPr>
              <a:t>демонстративни метод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				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(показивња, имитације, практичног рада), 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u="sng" dirty="0" smtClean="0">
                <a:solidFill>
                  <a:srgbClr val="FF0000"/>
                </a:solidFill>
                <a:latin typeface="+mn-lt"/>
              </a:rPr>
              <a:t>комбиновани </a:t>
            </a:r>
            <a:br>
              <a:rPr lang="sr-Cyrl-CS" sz="3200" u="sng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latin typeface="+mn-lt"/>
              </a:rPr>
              <a:t>(вербално-демонстративни), 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метод игре,</a:t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аналитички метод, </a:t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синтетички метод</a:t>
            </a:r>
            <a:br>
              <a:rPr lang="sr-Cyrl-C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ситуациони метод </a:t>
            </a:r>
            <a:r>
              <a:rPr lang="sr-Cyrl-CS" sz="3200" dirty="0" smtClean="0">
                <a:solidFill>
                  <a:srgbClr val="FF0000"/>
                </a:solidFill>
              </a:rPr>
              <a:t/>
            </a:r>
            <a:br>
              <a:rPr lang="sr-Cyrl-C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9737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2400" b="1" dirty="0" smtClean="0">
                <a:solidFill>
                  <a:srgbClr val="FF0000"/>
                </a:solidFill>
                <a:latin typeface="+mn-lt"/>
              </a:rPr>
              <a:t>Облик рада:</a:t>
            </a: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sr-Cyrl-CS" sz="2400" dirty="0" smtClean="0">
                <a:latin typeface="+mn-lt"/>
              </a:rPr>
              <a:t>индивидуални, групни, екипни, фронтални.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u="sng" dirty="0" smtClean="0">
                <a:solidFill>
                  <a:srgbClr val="FF0000"/>
                </a:solidFill>
                <a:latin typeface="+mn-lt"/>
              </a:rPr>
              <a:t>Фронтални</a:t>
            </a: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 – </a:t>
            </a:r>
            <a:r>
              <a:rPr lang="sr-Cyrl-CS" sz="2400" dirty="0" smtClean="0">
                <a:latin typeface="+mn-lt"/>
              </a:rPr>
              <a:t>истовренмени или симултани, наизменични, ланчани(један за другим) или у таласима (група за групом).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u="sng" dirty="0" smtClean="0">
                <a:solidFill>
                  <a:srgbClr val="FF0000"/>
                </a:solidFill>
                <a:latin typeface="+mn-lt"/>
              </a:rPr>
              <a:t>Екипни </a:t>
            </a: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– </a:t>
            </a:r>
            <a:r>
              <a:rPr lang="sr-Cyrl-CS" sz="2400" dirty="0" smtClean="0">
                <a:latin typeface="+mn-lt"/>
              </a:rPr>
              <a:t>или такмичарски метод (две екипе се такмиче међусобно)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u="sng" dirty="0" smtClean="0">
                <a:solidFill>
                  <a:srgbClr val="FF0000"/>
                </a:solidFill>
                <a:latin typeface="+mn-lt"/>
              </a:rPr>
              <a:t>Групни </a:t>
            </a: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– </a:t>
            </a:r>
            <a:r>
              <a:rPr lang="sr-Cyrl-CS" sz="2400" dirty="0" smtClean="0">
                <a:latin typeface="+mn-lt"/>
              </a:rPr>
              <a:t>рад у паровима , тројкама, четворкама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Паралелни облик рада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Рад са врстом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Рад са допунским вежбама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Рад у станицама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dirty="0" smtClean="0">
                <a:solidFill>
                  <a:srgbClr val="FF0000"/>
                </a:solidFill>
                <a:latin typeface="+mn-lt"/>
              </a:rPr>
              <a:t>Полигон препрека и стаза.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u="sng" dirty="0" smtClean="0">
                <a:solidFill>
                  <a:srgbClr val="FF0000"/>
                </a:solidFill>
                <a:latin typeface="+mn-lt"/>
              </a:rPr>
              <a:t>Индивидуални облик рада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2400" dirty="0" smtClean="0">
                <a:latin typeface="+mn-lt"/>
              </a:rPr>
              <a:t>Кружни облик рада</a:t>
            </a:r>
            <a:endParaRPr lang="en-US" sz="2400" dirty="0" smtClean="0">
              <a:latin typeface="+mn-lt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/>
              <a:t/>
            </a:r>
            <a:br>
              <a:rPr lang="sr-Cyrl-CS" sz="3600" b="1" dirty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/>
              <a:t/>
            </a:r>
            <a:br>
              <a:rPr lang="sr-Cyrl-CS" sz="3600" b="1" dirty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/>
              <a:t/>
            </a:r>
            <a:br>
              <a:rPr lang="sr-Cyrl-CS" sz="3600" b="1" dirty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sr-Cyrl-CS" sz="3600" b="1" dirty="0" smtClean="0"/>
              <a:t/>
            </a:r>
            <a:br>
              <a:rPr lang="sr-Cyrl-C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8305800" cy="5632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000" b="1" dirty="0">
                <a:solidFill>
                  <a:srgbClr val="FF0000"/>
                </a:solidFill>
                <a:latin typeface="+mn-lt"/>
                <a:cs typeface="+mn-cs"/>
              </a:rPr>
              <a:t>Средства за рад:</a:t>
            </a:r>
            <a:r>
              <a:rPr lang="sr-Cyrl-CS" sz="3000" dirty="0">
                <a:solidFill>
                  <a:srgbClr val="FF0000"/>
                </a:solidFill>
                <a:latin typeface="+mn-lt"/>
                <a:cs typeface="+mn-cs"/>
              </a:rPr>
              <a:t>  </a:t>
            </a:r>
            <a:r>
              <a:rPr lang="sr-Cyrl-CS" sz="3000" dirty="0">
                <a:latin typeface="+mn-lt"/>
                <a:cs typeface="+mn-cs"/>
              </a:rPr>
              <a:t>клупе, обручи, вијаче, лестве, конопи, палице, чуњеви, мердевине, лопте, струњаче...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FF0000"/>
                </a:solidFill>
                <a:latin typeface="+mn-lt"/>
                <a:cs typeface="+mn-cs"/>
              </a:rPr>
              <a:t/>
            </a:r>
            <a:br>
              <a:rPr lang="en-US" sz="3000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sr-Cyrl-CS" sz="3000" b="1" dirty="0">
                <a:solidFill>
                  <a:srgbClr val="FF0000"/>
                </a:solidFill>
                <a:latin typeface="+mn-lt"/>
                <a:cs typeface="+mn-cs"/>
              </a:rPr>
              <a:t>Корелација са:</a:t>
            </a:r>
            <a:r>
              <a:rPr lang="sr-Cyrl-CS" sz="3000" dirty="0">
                <a:solidFill>
                  <a:srgbClr val="FF0000"/>
                </a:solidFill>
                <a:latin typeface="+mn-lt"/>
                <a:cs typeface="+mn-cs"/>
              </a:rPr>
              <a:t>  </a:t>
            </a:r>
            <a:r>
              <a:rPr lang="sr-Cyrl-CS" sz="3000" dirty="0">
                <a:latin typeface="+mn-lt"/>
                <a:cs typeface="+mn-cs"/>
              </a:rPr>
              <a:t>Методиком развоја говора, Методиком музичког васпитања, Методиком </a:t>
            </a:r>
            <a:r>
              <a:rPr lang="sr-Cyrl-RS" sz="3000" dirty="0">
                <a:latin typeface="+mn-lt"/>
                <a:cs typeface="+mn-cs"/>
              </a:rPr>
              <a:t>ликовне културе</a:t>
            </a:r>
            <a:r>
              <a:rPr lang="sr-Cyrl-CS" sz="3000" dirty="0">
                <a:latin typeface="+mn-lt"/>
                <a:cs typeface="+mn-cs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FF0000"/>
                </a:solidFill>
                <a:latin typeface="+mn-lt"/>
                <a:cs typeface="+mn-cs"/>
              </a:rPr>
              <a:t/>
            </a:r>
            <a:br>
              <a:rPr lang="en-US" sz="3000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sr-Cyrl-CS" sz="3000" b="1" dirty="0">
                <a:solidFill>
                  <a:srgbClr val="FF0000"/>
                </a:solidFill>
                <a:latin typeface="+mn-lt"/>
                <a:cs typeface="+mn-cs"/>
              </a:rPr>
              <a:t>Циљеви и задаци:</a:t>
            </a:r>
            <a:r>
              <a:rPr lang="sr-Cyrl-CS" sz="30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sr-Cyrl-CS" sz="3000" dirty="0">
                <a:latin typeface="+mn-lt"/>
                <a:cs typeface="+mn-cs"/>
              </a:rPr>
              <a:t> Развој физичких (моторичких ) способности:</a:t>
            </a:r>
            <a:r>
              <a:rPr lang="en-US" sz="3000" dirty="0">
                <a:latin typeface="+mn-lt"/>
                <a:cs typeface="+mn-cs"/>
              </a:rPr>
              <a:t/>
            </a:r>
            <a:br>
              <a:rPr lang="en-US" sz="3000" dirty="0">
                <a:latin typeface="+mn-lt"/>
                <a:cs typeface="+mn-cs"/>
              </a:rPr>
            </a:br>
            <a:r>
              <a:rPr lang="sr-Cyrl-CS" sz="3000" dirty="0">
                <a:latin typeface="+mn-lt"/>
                <a:cs typeface="+mn-cs"/>
              </a:rPr>
              <a:t>Снаге брзине флексибилности координације равнотеже прецизности издржљивост </a:t>
            </a:r>
            <a:endParaRPr lang="en-US" sz="3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0198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sr-Cyrl-CS" sz="3600" dirty="0" smtClean="0">
                <a:latin typeface="+mn-lt"/>
              </a:rPr>
              <a:t>Развијање спортско-технички знања и 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sr-Cyrl-CS" sz="3600" dirty="0" smtClean="0">
                <a:latin typeface="+mn-lt"/>
              </a:rPr>
              <a:t>вештина, стварање осећаја за лепим, стварање здравствено-хигијенских навика,  правилно држање тела. </a:t>
            </a:r>
            <a:r>
              <a:rPr lang="sr-Cyrl-CS" sz="36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CS" sz="3600" dirty="0" smtClean="0">
                <a:solidFill>
                  <a:srgbClr val="FFFF00"/>
                </a:solidFill>
                <a:latin typeface="+mn-lt"/>
              </a:rPr>
            </a:b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600" dirty="0" smtClean="0">
                <a:solidFill>
                  <a:srgbClr val="FF0000"/>
                </a:solidFill>
                <a:latin typeface="+mn-lt"/>
              </a:rPr>
              <a:t>Повезивање физичког васпитања са осталим аспектима живота и рада: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600" dirty="0" smtClean="0">
                <a:latin typeface="+mn-lt"/>
              </a:rPr>
              <a:t>Спортска такмичења, логоровања, кампови, зимовања, јавне манифестације, излети, кросеви...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+mn-lt"/>
              </a:rPr>
            </a:br>
            <a:endParaRPr lang="en-US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19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200" b="1" dirty="0" smtClean="0">
                <a:latin typeface="+mn-lt"/>
              </a:rPr>
              <a:t>Уводни део (фаза)  </a:t>
            </a:r>
            <a:r>
              <a:rPr lang="en-US" sz="3200" b="1" dirty="0" smtClean="0">
                <a:latin typeface="+mn-lt"/>
              </a:rPr>
              <a:t>4</a:t>
            </a:r>
            <a:r>
              <a:rPr lang="sr-Cyrl-CS" sz="3200" b="1" dirty="0" smtClean="0">
                <a:latin typeface="+mn-lt"/>
              </a:rPr>
              <a:t>-</a:t>
            </a:r>
            <a:r>
              <a:rPr lang="en-US" sz="3200" b="1" dirty="0" smtClean="0">
                <a:latin typeface="+mn-lt"/>
              </a:rPr>
              <a:t>5 </a:t>
            </a:r>
            <a:r>
              <a:rPr lang="sr-Cyrl-CS" sz="3200" b="1" dirty="0" smtClean="0">
                <a:latin typeface="+mn-lt"/>
              </a:rPr>
              <a:t>минута </a:t>
            </a:r>
            <a:r>
              <a:rPr lang="sr-Cyrl-CS" sz="3200" b="1" i="1" dirty="0" smtClean="0">
                <a:latin typeface="+mn-lt"/>
              </a:rPr>
              <a:t>или</a:t>
            </a:r>
            <a:r>
              <a:rPr lang="sr-Cyrl-CS" sz="3200" b="1" dirty="0" smtClean="0">
                <a:latin typeface="+mn-lt"/>
              </a:rPr>
              <a:t> </a:t>
            </a:r>
            <a:r>
              <a:rPr lang="sr-Cyrl-CS" sz="3200" b="1" i="1" dirty="0" smtClean="0">
                <a:latin typeface="+mn-lt"/>
              </a:rPr>
              <a:t>око 1</a:t>
            </a:r>
            <a:r>
              <a:rPr lang="en-US" sz="3200" b="1" i="1" dirty="0" smtClean="0">
                <a:latin typeface="+mn-lt"/>
              </a:rPr>
              <a:t>5%</a:t>
            </a:r>
            <a:r>
              <a:rPr lang="sr-Cyrl-CS" sz="3200" b="1" i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C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Почиње вербалним наступом, обраћањем и представљањем васпитача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dirty="0" smtClean="0">
                <a:latin typeface="+mn-lt"/>
              </a:rPr>
              <a:t> </a:t>
            </a:r>
            <a:r>
              <a:rPr lang="sr-Cyrl-CS" sz="3200" u="sng" dirty="0" smtClean="0">
                <a:latin typeface="+mn-lt"/>
              </a:rPr>
              <a:t>Има циљ </a:t>
            </a:r>
            <a:r>
              <a:rPr lang="sr-Cyrl-CS" sz="3200" dirty="0" smtClean="0">
                <a:solidFill>
                  <a:srgbClr val="FF0000"/>
                </a:solidFill>
                <a:latin typeface="+mn-lt"/>
              </a:rPr>
              <a:t>да припреми (загреје) организам за наступајућу физичку активност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+mn-lt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endParaRPr lang="en-US" dirty="0" smtClean="0">
              <a:latin typeface="+mn-lt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3600" dirty="0" smtClean="0">
                <a:latin typeface="+mn-lt"/>
              </a:rPr>
              <a:t/>
            </a:r>
            <a:br>
              <a:rPr lang="sr-Cyrl-CS" sz="3600" dirty="0" smtClean="0">
                <a:latin typeface="+mn-lt"/>
              </a:rPr>
            </a:br>
            <a:r>
              <a:rPr lang="sr-Cyrl-CS" sz="3600" dirty="0" smtClean="0">
                <a:latin typeface="+mn-lt"/>
              </a:rPr>
              <a:t> Користимо најчешће два начина загревања 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sr-Cyrl-CS" sz="3600" dirty="0" smtClean="0">
                <a:solidFill>
                  <a:srgbClr val="FF0000"/>
                </a:solidFill>
                <a:latin typeface="+mn-lt"/>
              </a:rPr>
              <a:t>1. Ходање, брзо ходање, скакање, трчање (минималним  и оптималним „умереним“  интензитетом).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600" dirty="0" smtClean="0">
                <a:solidFill>
                  <a:srgbClr val="FF0000"/>
                </a:solidFill>
                <a:latin typeface="+mn-lt"/>
              </a:rPr>
              <a:t>2. Коришћењем разних помоћних игрица, хваталица „Хватање свог пара“, </a:t>
            </a:r>
            <a:r>
              <a:rPr lang="sr-Cyrl-CS" sz="3600" dirty="0" smtClean="0">
                <a:latin typeface="+mn-lt"/>
              </a:rPr>
              <a:t>„Утркивање врсте“, „Трка крокодила“, </a:t>
            </a:r>
            <a:r>
              <a:rPr lang="sr-Cyrl-CS" sz="3600" dirty="0" smtClean="0">
                <a:solidFill>
                  <a:srgbClr val="FF0000"/>
                </a:solidFill>
                <a:latin typeface="+mn-lt"/>
              </a:rPr>
              <a:t>„Штафетне игрице са и без лопте“, </a:t>
            </a:r>
            <a:r>
              <a:rPr lang="sr-Cyrl-CS" sz="3600" dirty="0" smtClean="0">
                <a:latin typeface="+mn-lt"/>
              </a:rPr>
              <a:t>„Хваталице у паровима“, „Рибар и мреже“, </a:t>
            </a:r>
            <a:r>
              <a:rPr lang="sr-Cyrl-CS" sz="3600" dirty="0" smtClean="0">
                <a:solidFill>
                  <a:srgbClr val="FF0000"/>
                </a:solidFill>
                <a:latin typeface="+mn-lt"/>
              </a:rPr>
              <a:t>„Хваталице вођењем лопте</a:t>
            </a:r>
            <a:r>
              <a:rPr lang="sr-Cyrl-CS" sz="3600" dirty="0" smtClean="0">
                <a:latin typeface="+mn-lt"/>
              </a:rPr>
              <a:t>“, могу се користити и лакши облици полигона.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/>
            </a:r>
            <a:br>
              <a:rPr lang="en-US" sz="3600" dirty="0">
                <a:solidFill>
                  <a:srgbClr val="FFFF00"/>
                </a:solidFill>
                <a:latin typeface="+mn-lt"/>
              </a:rPr>
            </a:b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53</Words>
  <Application>Microsoft Office PowerPoint</Application>
  <PresentationFormat>On-screen Show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Академија васпитачко медицинских струковних студија, Одсек Алексинац  ф 14       Методика физичког васпитања I ф20 тема............ (припрема за активност)   ф 14    Ментор     Студент др Иван Јанковић      име и презиме  бр. инд.    Алексинац,  20.... . год.     </vt:lpstr>
      <vt:lpstr> ф 14  Предшколска установа:  „Лане“ Студент:  Име и презиме бр. индекса Васпитач:  Име и презиме Датум:  12.12.20... . год. Узрасна група:  мешовита Место рада:  сала за физичко васп., двориште Тематска целина:  „Живи свет“ Тематсака област:  Домаће животиње Тематска јединица:  Трчање  </vt:lpstr>
      <vt:lpstr> Методе рада:  вербални метод      (живе речи, објашњавања, разговора),  демонстративни метод      (показивња, имитације, практичног рада),  комбиновани  (вербално-демонстративни),  метод игре, аналитички метод,  синтетички метод ситуациони метод   </vt:lpstr>
      <vt:lpstr>Облик рада: индивидуални, групни, екипни, фронтални. Фронтални – истовренмени или симултани, наизменични, ланчани(један за другим) или у таласима (група за групом). Екипни – или такмичарски метод (две екипе се такмиче међусобно) Групни – рад у паровима , тројкама, четворкама Паралелни облик рада Рад са врстом Рад са допунским вежбама Рад у станицама Полигон препрека и стаза. Индивидуални облик рада Кружни облик рада</vt:lpstr>
      <vt:lpstr>                                          </vt:lpstr>
      <vt:lpstr>  Развијање спортско-технички знања и  вештина, стварање осећаја за лепим, стварање здравствено-хигијенских навика,  правилно држање тела.   Повезивање физичког васпитања са осталим аспектима живота и рада: Спортска такмичења, логоровања, кампови, зимовања, јавне манифестације, излети, кросеви...  </vt:lpstr>
      <vt:lpstr>Уводни део (фаза)  4-5 минута или око 15%  Почиње вербалним наступом, обраћањем и представљањем васпитача  Има циљ да припреми (загреје) организам за наступајућу физичку активност  </vt:lpstr>
      <vt:lpstr>  Користимо најчешће два начина загревања  1. Ходање, брзо ходање, скакање, трчање (минималним  и оптималним „умереним“  интензитетом). 2. Коришћењем разних помоћних игрица, хваталица „Хватање свог пара“, „Утркивање врсте“, „Трка крокодила“, „Штафетне игрице са и без лопте“, „Хваталице у паровима“, „Рибар и мреже“, „Хваталице вођењем лопте“, могу се користити и лакши облици полигона.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школа за васпитаче струковних студија Алексинац  ф 14             Методика физичког васпитања ф20 (припрема за активност)                     Ментор         Студент Др Иван Јанковић      име и презиме  бр. инд.   Алексинац, 2010.</dc:title>
  <dc:creator>XP GOLD</dc:creator>
  <cp:lastModifiedBy>Korisnik</cp:lastModifiedBy>
  <cp:revision>100</cp:revision>
  <dcterms:created xsi:type="dcterms:W3CDTF">2010-11-13T12:04:31Z</dcterms:created>
  <dcterms:modified xsi:type="dcterms:W3CDTF">2020-03-15T12:23:39Z</dcterms:modified>
</cp:coreProperties>
</file>