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308" r:id="rId3"/>
    <p:sldId id="257" r:id="rId4"/>
    <p:sldId id="280" r:id="rId5"/>
    <p:sldId id="258" r:id="rId6"/>
    <p:sldId id="259" r:id="rId7"/>
    <p:sldId id="260" r:id="rId8"/>
    <p:sldId id="304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305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306" r:id="rId28"/>
    <p:sldId id="278" r:id="rId29"/>
    <p:sldId id="279" r:id="rId30"/>
    <p:sldId id="281" r:id="rId31"/>
    <p:sldId id="282" r:id="rId32"/>
    <p:sldId id="283" r:id="rId33"/>
    <p:sldId id="307" r:id="rId34"/>
    <p:sldId id="284" r:id="rId35"/>
    <p:sldId id="285" r:id="rId36"/>
    <p:sldId id="286" r:id="rId37"/>
    <p:sldId id="287" r:id="rId38"/>
    <p:sldId id="288" r:id="rId39"/>
    <p:sldId id="299" r:id="rId40"/>
    <p:sldId id="300" r:id="rId41"/>
    <p:sldId id="301" r:id="rId42"/>
    <p:sldId id="302" r:id="rId43"/>
    <p:sldId id="289" r:id="rId44"/>
    <p:sldId id="290" r:id="rId45"/>
    <p:sldId id="291" r:id="rId46"/>
    <p:sldId id="292" r:id="rId47"/>
    <p:sldId id="293" r:id="rId48"/>
    <p:sldId id="294" r:id="rId49"/>
    <p:sldId id="295" r:id="rId50"/>
    <p:sldId id="296" r:id="rId51"/>
    <p:sldId id="297" r:id="rId52"/>
    <p:sldId id="298" r:id="rId5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69" autoAdjust="0"/>
    <p:restoredTop sz="94660"/>
  </p:normalViewPr>
  <p:slideViewPr>
    <p:cSldViewPr>
      <p:cViewPr varScale="1">
        <p:scale>
          <a:sx n="68" d="100"/>
          <a:sy n="68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2FE95E4-ADB5-4904-87BA-8F954E714C65}" type="datetimeFigureOut">
              <a:rPr lang="en-US" smtClean="0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6F3D182-F5CC-4916-BAD6-BD45DF76B8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9672B9D-3E30-4EA9-AA4F-BF03265DA654}" type="datetimeFigureOut">
              <a:rPr lang="en-US" smtClean="0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B0716B5-3322-4BB2-8408-9A5DB62F74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pPr>
              <a:defRPr/>
            </a:pPr>
            <a:fld id="{44900093-319B-473B-A1AA-EAB006063947}" type="datetimeFigureOut">
              <a:rPr lang="en-US" smtClean="0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ABBB98EB-8721-48BC-9BDD-3EC66440A80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C06947C-58BD-4D00-BD59-402AB7C1CC0D}" type="datetimeFigureOut">
              <a:rPr lang="en-US" smtClean="0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E42BEE6-E56F-4C47-8A81-FBFC969844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93016243-54E6-4B31-8982-C049A267750F}" type="datetimeFigureOut">
              <a:rPr lang="en-US" smtClean="0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pPr>
              <a:defRPr/>
            </a:pPr>
            <a:fld id="{B85D1676-A604-4227-BA9A-2BBD12B575B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752E5D-3D47-450A-88E4-CD646FA59709}" type="datetimeFigureOut">
              <a:rPr lang="en-US" smtClean="0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FAA4F64-4C4B-4307-AB96-3F8B933BBAC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5DF17EE-FA29-4A89-9C85-F2D84DD41B01}" type="datetimeFigureOut">
              <a:rPr lang="en-US" smtClean="0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6D1C859-7AB8-439D-A396-90F74D7A56A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C17F878-C07B-40AB-9464-D8CF9D804E05}" type="datetimeFigureOut">
              <a:rPr lang="en-US" smtClean="0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94A3B59-A11E-490C-9C06-4F028768EDA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16A20A5F-46AA-42AD-8EB5-7666ED91DA08}" type="datetimeFigureOut">
              <a:rPr lang="en-US" smtClean="0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69F0B8D-EE7B-4E73-B696-199B43A6C4A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F517FD7-766F-4A9F-B9F8-CBEC38EE8CDA}" type="datetimeFigureOut">
              <a:rPr lang="en-US" smtClean="0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7E6BC4D-3331-48FA-BBEC-CED4D86480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385996A-55E3-412E-BB4A-E501409287BB}" type="datetimeFigureOut">
              <a:rPr lang="en-US" smtClean="0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4A7AF81-5D22-4228-B404-F0F122213B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B0431071-170C-4C58-871E-9A125FB416BD}" type="datetimeFigureOut">
              <a:rPr lang="en-US" smtClean="0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BA8CE470-4B48-4063-BF36-782E2E1DC7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  <a:blipFill>
            <a:blip r:embed="rId2" cstate="print"/>
            <a:tile tx="0" ty="0" sx="100000" sy="100000" flip="none" algn="tl"/>
          </a:blipFill>
          <a:ln w="28575">
            <a:solidFill>
              <a:schemeClr val="tx1"/>
            </a:solidFill>
            <a:prstDash val="lg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 sz="6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ДЕФИНИСАЊЕ ОСНОВНИХ ПОЈМОВА У МФВ</a:t>
            </a:r>
            <a:endParaRPr lang="en-US" sz="6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b="0" dirty="0" smtClean="0">
                <a:latin typeface="Arial" pitchFamily="34" charset="0"/>
                <a:cs typeface="Arial" pitchFamily="34" charset="0"/>
              </a:rPr>
              <a:t>- да упознају и савладају програмске садржаје физичког васпитања и методику њихове примене у раду са децом </a:t>
            </a:r>
            <a:r>
              <a:rPr lang="en-US" b="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различитог узраста у </a:t>
            </a:r>
            <a:r>
              <a:rPr lang="en-US" b="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предшколским установама;</a:t>
            </a:r>
            <a:endParaRPr lang="en-US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b="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sr-Cyrl-CS" b="0" dirty="0">
                <a:latin typeface="Arial" pitchFamily="34" charset="0"/>
                <a:cs typeface="Arial" pitchFamily="34" charset="0"/>
              </a:rPr>
              <a:t>д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а се оспособе за креативну примену различитих програмских садржаја кроз одговарајуће облике активности деце предшколског узраста;</a:t>
            </a:r>
            <a:endParaRPr lang="en-US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b="0" dirty="0" smtClean="0">
                <a:latin typeface="Arial" pitchFamily="34" charset="0"/>
                <a:cs typeface="Arial" pitchFamily="34" charset="0"/>
              </a:rPr>
              <a:t>- да  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студенти  стекну довољно теори</a:t>
            </a:r>
            <a:r>
              <a:rPr lang="en-US" b="0" dirty="0" smtClean="0">
                <a:latin typeface="Arial" pitchFamily="34" charset="0"/>
                <a:cs typeface="Arial" pitchFamily="34" charset="0"/>
              </a:rPr>
              <a:t>j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ских знања за 	практичну примену програмских садржаја и облика активности деце јасленог (од1. до 3. године) и предшколског узраста </a:t>
            </a:r>
            <a:r>
              <a:rPr lang="en-US" b="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од 3 до 7 година;</a:t>
            </a:r>
            <a:endParaRPr lang="en-US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b="0" dirty="0" smtClean="0">
                <a:latin typeface="Arial" pitchFamily="34" charset="0"/>
                <a:cs typeface="Arial" pitchFamily="34" charset="0"/>
              </a:rPr>
              <a:t>- да се студенти оспособе, да </a:t>
            </a:r>
            <a:r>
              <a:rPr lang="en-US" b="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применом одговарајућих садржаја и облика активности подстичу раст и развој деце п.у. </a:t>
            </a:r>
            <a:r>
              <a:rPr lang="sr-Cyrl-CS" b="0" dirty="0">
                <a:latin typeface="Arial" pitchFamily="34" charset="0"/>
                <a:cs typeface="Arial" pitchFamily="34" charset="0"/>
              </a:rPr>
              <a:t>и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 развијају 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код њих 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навике да 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свакодневно 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вежбају; </a:t>
            </a:r>
            <a:endParaRPr lang="en-US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b="0" dirty="0" smtClean="0">
                <a:latin typeface="Arial" pitchFamily="34" charset="0"/>
                <a:cs typeface="Arial" pitchFamily="34" charset="0"/>
              </a:rPr>
              <a:t>- да се студенти упуте и оспособе за самостално перманентно праћење 	нових сазнања, 	прихватање нових садржаја и 	облика активности  и стално унапређивање и осавремењивање</a:t>
            </a:r>
            <a:r>
              <a:rPr lang="sr-Latn-RS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 система 	и методике рада са децом предшколског узраста.</a:t>
            </a:r>
            <a:endParaRPr lang="en-US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ДЕФИНИЦИЈА ОСНОВНИХ ПОЈМОВА 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b="0" dirty="0" smtClean="0">
                <a:latin typeface="Arial" pitchFamily="34" charset="0"/>
                <a:cs typeface="Arial" pitchFamily="34" charset="0"/>
              </a:rPr>
            </a:br>
            <a:r>
              <a:rPr lang="sr-Cyrl-CS" b="0" i="1" dirty="0" smtClean="0">
                <a:latin typeface="Arial" pitchFamily="34" charset="0"/>
                <a:cs typeface="Arial" pitchFamily="34" charset="0"/>
              </a:rPr>
              <a:t>(СТРУЧНИХ ИЗРАЗА)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b="0" dirty="0" smtClean="0">
                <a:latin typeface="Arial" pitchFamily="34" charset="0"/>
                <a:cs typeface="Arial" pitchFamily="34" charset="0"/>
              </a:rPr>
            </a:br>
            <a:r>
              <a:rPr lang="sr-Cyrl-CS" b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b="0" dirty="0" smtClean="0">
                <a:latin typeface="Arial" pitchFamily="34" charset="0"/>
                <a:cs typeface="Arial" pitchFamily="34" charset="0"/>
              </a:rPr>
            </a:br>
            <a:r>
              <a:rPr lang="sr-Cyrl-CS" b="0" dirty="0" smtClean="0">
                <a:latin typeface="Arial" pitchFamily="34" charset="0"/>
                <a:cs typeface="Arial" pitchFamily="34" charset="0"/>
              </a:rPr>
              <a:t>КУЛТУРА – </a:t>
            </a: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ФИЗИЧКА КУЛТУРА</a:t>
            </a:r>
            <a:r>
              <a:rPr lang="sr-Cyrl-CS" b="0" dirty="0" smtClean="0"/>
              <a:t/>
            </a:r>
            <a:br>
              <a:rPr lang="sr-Cyrl-CS" b="0" dirty="0" smtClean="0"/>
            </a:br>
            <a:endParaRPr lang="en-US" b="0" dirty="0"/>
          </a:p>
        </p:txBody>
      </p:sp>
    </p:spTree>
  </p:cSld>
  <p:clrMapOvr>
    <a:masterClrMapping/>
  </p:clrMapOvr>
  <p:transition spd="slow">
    <p:wedg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sz="6000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ФИЗИЧКА КУЛТУРА</a:t>
            </a:r>
            <a:r>
              <a:rPr lang="sr-Cyrl-CS" sz="6000" b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sz="6000" b="0" dirty="0" smtClean="0">
                <a:latin typeface="Arial" pitchFamily="34" charset="0"/>
                <a:cs typeface="Arial" pitchFamily="34" charset="0"/>
              </a:rPr>
            </a:br>
            <a:r>
              <a:rPr lang="sr-Cyrl-CS" b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b="0" dirty="0" smtClean="0">
                <a:latin typeface="Arial" pitchFamily="34" charset="0"/>
                <a:cs typeface="Arial" pitchFamily="34" charset="0"/>
              </a:rPr>
            </a:br>
            <a:r>
              <a:rPr lang="sr-Cyrl-CS" sz="2800" b="0" dirty="0" smtClean="0">
                <a:latin typeface="Arial" pitchFamily="34" charset="0"/>
                <a:cs typeface="Arial" pitchFamily="34" charset="0"/>
              </a:rPr>
              <a:t>ФИЗИЧКО 	</a:t>
            </a:r>
            <a:r>
              <a:rPr lang="sr-Cyrl-CS" sz="2800" b="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800" b="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sr-Cyrl-CS" sz="2800" b="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sr-Cyrl-CS" sz="2800" b="0" dirty="0" smtClean="0">
                <a:latin typeface="Arial" pitchFamily="34" charset="0"/>
                <a:cs typeface="Arial" pitchFamily="34" charset="0"/>
              </a:rPr>
              <a:t>СПОРТ	        РЕКРЕАЦИЈА</a:t>
            </a:r>
            <a:br>
              <a:rPr lang="sr-Cyrl-CS" sz="2800" b="0" dirty="0" smtClean="0">
                <a:latin typeface="Arial" pitchFamily="34" charset="0"/>
                <a:cs typeface="Arial" pitchFamily="34" charset="0"/>
              </a:rPr>
            </a:br>
            <a:r>
              <a:rPr lang="sr-Cyrl-CS" sz="2800" b="0" dirty="0" smtClean="0">
                <a:latin typeface="Arial" pitchFamily="34" charset="0"/>
                <a:cs typeface="Arial" pitchFamily="34" charset="0"/>
              </a:rPr>
              <a:t>ВАСПИТАЊЕ</a:t>
            </a:r>
            <a:br>
              <a:rPr lang="sr-Cyrl-CS" sz="2800" b="0" dirty="0" smtClean="0">
                <a:latin typeface="Arial" pitchFamily="34" charset="0"/>
                <a:cs typeface="Arial" pitchFamily="34" charset="0"/>
              </a:rPr>
            </a:br>
            <a:r>
              <a:rPr lang="sr-Cyrl-CS" sz="2800" b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sz="2800" b="0" dirty="0" smtClean="0">
                <a:latin typeface="Arial" pitchFamily="34" charset="0"/>
                <a:cs typeface="Arial" pitchFamily="34" charset="0"/>
              </a:rPr>
            </a:br>
            <a:r>
              <a:rPr lang="sr-Cyrl-CS" sz="2800" b="0" dirty="0">
                <a:latin typeface="Arial" pitchFamily="34" charset="0"/>
                <a:cs typeface="Arial" pitchFamily="34" charset="0"/>
              </a:rPr>
              <a:t/>
            </a:r>
            <a:br>
              <a:rPr lang="sr-Cyrl-CS" sz="2800" b="0" dirty="0">
                <a:latin typeface="Arial" pitchFamily="34" charset="0"/>
                <a:cs typeface="Arial" pitchFamily="34" charset="0"/>
              </a:rPr>
            </a:br>
            <a:r>
              <a:rPr lang="sr-Cyrl-CS" sz="2400" b="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ЕДУКАЦИЈА	  	АГОНИСТИКА 	ПОТРЕБА</a:t>
            </a:r>
            <a:endParaRPr lang="en-US" sz="2400" b="0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202363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КУЛТУРА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 је термин који у најширем смислу подразумева све оно што је човек створио својим физичким и интелектуалним радом</a:t>
            </a:r>
            <a:endParaRPr lang="en-US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553200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sr-Cyrl-CS" b="0" dirty="0" smtClean="0">
                <a:latin typeface="Arial" pitchFamily="34" charset="0"/>
                <a:cs typeface="Arial" pitchFamily="34" charset="0"/>
              </a:rPr>
              <a:t>Даљом анализом долазимо до </a:t>
            </a: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националне културе, 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под којом подразумевамо све оне вредности до којих је дошао један народ: </a:t>
            </a:r>
            <a:br>
              <a:rPr lang="sr-Cyrl-CS" b="0" dirty="0" smtClean="0">
                <a:latin typeface="Arial" pitchFamily="34" charset="0"/>
                <a:cs typeface="Arial" pitchFamily="34" charset="0"/>
              </a:rPr>
            </a:br>
            <a:r>
              <a:rPr lang="sr-Cyrl-CS" b="0" i="1" dirty="0" smtClean="0">
                <a:latin typeface="Arial" pitchFamily="34" charset="0"/>
                <a:cs typeface="Arial" pitchFamily="34" charset="0"/>
              </a:rPr>
              <a:t>традиција-морал-</a:t>
            </a:r>
            <a:r>
              <a:rPr lang="sr-Cyrl-CS" b="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спорт</a:t>
            </a:r>
            <a:r>
              <a:rPr lang="sr-Cyrl-CS" b="0" i="1" dirty="0" smtClean="0">
                <a:latin typeface="Arial" pitchFamily="34" charset="0"/>
                <a:cs typeface="Arial" pitchFamily="34" charset="0"/>
              </a:rPr>
              <a:t>-језик-књижевност-уметност.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sr-Cyrl-CS" b="1" dirty="0" smtClean="0"/>
              <a:t/>
            </a:r>
            <a:br>
              <a:rPr lang="sr-Cyrl-CS" b="1" dirty="0" smtClean="0"/>
            </a:br>
            <a:endParaRPr lang="en-US" b="1" dirty="0"/>
          </a:p>
        </p:txBody>
      </p:sp>
    </p:spTree>
  </p:cSld>
  <p:clrMapOvr>
    <a:masterClrMapping/>
  </p:clrMapOvr>
  <p:transition spd="slow"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4996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b="0" dirty="0" smtClean="0">
                <a:latin typeface="Arial" pitchFamily="34" charset="0"/>
                <a:cs typeface="Arial" pitchFamily="34" charset="0"/>
              </a:rPr>
              <a:t>У оквиру ових вредности може се</a:t>
            </a:r>
            <a:r>
              <a:rPr lang="en-US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говрити о </a:t>
            </a: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физичкој,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 музичкој ликовној култури...</a:t>
            </a:r>
            <a:endParaRPr lang="en-US" b="0" dirty="0" smtClean="0"/>
          </a:p>
        </p:txBody>
      </p:sp>
    </p:spTree>
  </p:cSld>
  <p:clrMapOvr>
    <a:masterClrMapping/>
  </p:clrMapOvr>
  <p:transition spd="slow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760"/>
            <a:ext cx="8229600" cy="6156960"/>
          </a:xfrm>
          <a:blipFill>
            <a:blip r:embed="rId2" cstate="print"/>
            <a:tile tx="0" ty="0" sx="100000" sy="100000" flip="none" algn="tl"/>
          </a:blipFill>
          <a:ln w="28575">
            <a:solidFill>
              <a:schemeClr val="tx1"/>
            </a:solidFill>
            <a:prstDash val="lgDash"/>
          </a:ln>
        </p:spPr>
        <p:txBody>
          <a:bodyPr vert="horz" anchor="ctr" anchorCtr="0">
            <a:normAutofit/>
          </a:bodyPr>
          <a:lstStyle/>
          <a:p>
            <a:pPr algn="ctr"/>
            <a:r>
              <a:rPr lang="sr-Cyrl-RS" sz="5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“ ДАН  КОЈИ  МОЖЕ ПРОМЕНИТИ  ВАШ ЖИВОТ  ПОЧИЊЕ СВАКОГ  ЈУТРА”</a:t>
            </a:r>
            <a:endParaRPr lang="en-US" sz="50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616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b="0" dirty="0" smtClean="0">
                <a:latin typeface="Arial" pitchFamily="34" charset="0"/>
                <a:cs typeface="Arial" pitchFamily="34" charset="0"/>
              </a:rPr>
              <a:t>Културу можемо поделити  на: </a:t>
            </a:r>
            <a:br>
              <a:rPr lang="sr-Cyrl-CS" b="0" dirty="0" smtClean="0">
                <a:latin typeface="Arial" pitchFamily="34" charset="0"/>
                <a:cs typeface="Arial" pitchFamily="34" charset="0"/>
              </a:rPr>
            </a:br>
            <a:r>
              <a:rPr lang="sr-Cyrl-CS" b="0" dirty="0" smtClean="0">
                <a:latin typeface="Arial" pitchFamily="34" charset="0"/>
                <a:cs typeface="Arial" pitchFamily="34" charset="0"/>
              </a:rPr>
              <a:t>	-</a:t>
            </a:r>
            <a:r>
              <a:rPr lang="sr-Latn-RS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материјалну</a:t>
            </a:r>
            <a:b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sr-Latn-RS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духовну</a:t>
            </a:r>
            <a:endParaRPr lang="en-US" b="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sz="3600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ФИЗИЧКА КУЛТУРА </a:t>
            </a:r>
            <a:r>
              <a:rPr lang="sr-Cyrl-CS" sz="3600" b="0" i="1" dirty="0" smtClean="0">
                <a:latin typeface="Arial" pitchFamily="34" charset="0"/>
                <a:cs typeface="Arial" pitchFamily="34" charset="0"/>
              </a:rPr>
              <a:t>је човекова делатност, која као део опште културе, знањима о физичком вежбању и знањима за физичко вежбање унутар својих подручја (физичког васпитања, спорта и рекреације), омогућава трансформацију личности од стварног у могуће.</a:t>
            </a:r>
            <a:endParaRPr lang="en-US" sz="3600" b="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b="0" dirty="0" smtClean="0">
                <a:latin typeface="Arial" pitchFamily="34" charset="0"/>
                <a:cs typeface="Arial" pitchFamily="34" charset="0"/>
              </a:rPr>
              <a:t>ВАСПИТАЊЕ – </a:t>
            </a: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ФИЗИЧКО ВАСПИТАЊЕ</a:t>
            </a:r>
            <a:endParaRPr lang="en-US" b="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Васпитање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 је стара словенска реч која означава храњење бића човековог специфичном храном. </a:t>
            </a:r>
            <a:endParaRPr lang="en-US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6126163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b="0" dirty="0" smtClean="0">
                <a:latin typeface="Arial" pitchFamily="34" charset="0"/>
                <a:cs typeface="Arial" pitchFamily="34" charset="0"/>
              </a:rPr>
              <a:t>Данас се, под </a:t>
            </a:r>
            <a:r>
              <a:rPr lang="sr-Cyrl-CS" b="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васпитањем</a:t>
            </a:r>
            <a:r>
              <a:rPr lang="sr-Cyrl-CS" b="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подразумева планско и систематско вођење детета (одраслог) у физичком и духовном погледу.</a:t>
            </a:r>
            <a:endParaRPr lang="en-US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b="0" dirty="0" smtClean="0">
                <a:latin typeface="Arial" pitchFamily="34" charset="0"/>
                <a:cs typeface="Arial" pitchFamily="34" charset="0"/>
              </a:rPr>
              <a:t>Васпитање може да се посматра у:</a:t>
            </a:r>
            <a:br>
              <a:rPr lang="sr-Cyrl-CS" b="0" dirty="0" smtClean="0">
                <a:latin typeface="Arial" pitchFamily="34" charset="0"/>
                <a:cs typeface="Arial" pitchFamily="34" charset="0"/>
              </a:rPr>
            </a:br>
            <a:r>
              <a:rPr lang="sr-Cyrl-CS" b="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sr-Cyrl-CS" b="0" dirty="0" smtClean="0">
                <a:latin typeface="Arial" pitchFamily="34" charset="0"/>
                <a:cs typeface="Arial" pitchFamily="34" charset="0"/>
              </a:rPr>
            </a:br>
            <a:r>
              <a:rPr lang="sr-Cyrl-CS" b="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sr-Cyrl-CS" b="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општем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 и </a:t>
            </a:r>
            <a:br>
              <a:rPr lang="sr-Cyrl-CS" b="0" dirty="0" smtClean="0">
                <a:latin typeface="Arial" pitchFamily="34" charset="0"/>
                <a:cs typeface="Arial" pitchFamily="34" charset="0"/>
              </a:rPr>
            </a:br>
            <a:r>
              <a:rPr lang="sr-Cyrl-CS" b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b="0" dirty="0" smtClean="0">
                <a:latin typeface="Arial" pitchFamily="34" charset="0"/>
                <a:cs typeface="Arial" pitchFamily="34" charset="0"/>
              </a:rPr>
            </a:br>
            <a:r>
              <a:rPr lang="sr-Cyrl-CS" b="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sr-Cyrl-CS" b="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посебном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 (ужем) смислу.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dirty="0" smtClean="0">
                <a:latin typeface="Arial" pitchFamily="34" charset="0"/>
                <a:cs typeface="Arial" pitchFamily="34" charset="0"/>
              </a:rPr>
            </a:br>
            <a:endParaRPr lang="en-US" dirty="0"/>
          </a:p>
        </p:txBody>
      </p:sp>
    </p:spTree>
  </p:cSld>
  <p:clrMapOvr>
    <a:masterClrMapping/>
  </p:clrMapOvr>
  <p:transition spd="slow">
    <p:dissolv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sz="4700" b="0" dirty="0" smtClean="0">
                <a:latin typeface="Arial" pitchFamily="34" charset="0"/>
                <a:cs typeface="Arial" pitchFamily="34" charset="0"/>
              </a:rPr>
              <a:t>Васпитање у </a:t>
            </a:r>
            <a:r>
              <a:rPr lang="sr-Cyrl-CS" sz="4700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општем</a:t>
            </a:r>
            <a:r>
              <a:rPr lang="sr-Cyrl-CS" sz="4700" b="0" dirty="0" smtClean="0">
                <a:latin typeface="Arial" pitchFamily="34" charset="0"/>
                <a:cs typeface="Arial" pitchFamily="34" charset="0"/>
              </a:rPr>
              <a:t> смислу подразумева деловање на развој и формирање комплетне личности, </a:t>
            </a:r>
            <a:r>
              <a:rPr lang="sr-Cyrl-CS" sz="47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sz="4700" dirty="0" smtClean="0">
                <a:latin typeface="Arial" pitchFamily="34" charset="0"/>
                <a:cs typeface="Arial" pitchFamily="34" charset="0"/>
              </a:rPr>
            </a:br>
            <a:endParaRPr lang="en-US" dirty="0"/>
          </a:p>
        </p:txBody>
      </p:sp>
    </p:spTree>
  </p:cSld>
  <p:clrMapOvr>
    <a:masterClrMapping/>
  </p:clrMapOvr>
  <p:transition spd="slow">
    <p:dissolv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b="0" dirty="0" smtClean="0">
                <a:latin typeface="Arial" pitchFamily="34" charset="0"/>
                <a:cs typeface="Arial" pitchFamily="34" charset="0"/>
              </a:rPr>
              <a:t>Док је васпитање у </a:t>
            </a: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ужем 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смислу усмерено на развој појединих способности као што су:  </a:t>
            </a: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умне, радне, моралне, друштвене, физичке и естетске.</a:t>
            </a:r>
            <a:r>
              <a:rPr lang="sr-Cyrl-CS" dirty="0" smtClean="0"/>
              <a:t/>
            </a:r>
            <a:br>
              <a:rPr lang="sr-Cyrl-CS" dirty="0" smtClean="0"/>
            </a:br>
            <a:endParaRPr lang="en-US" dirty="0" smtClean="0"/>
          </a:p>
        </p:txBody>
      </p:sp>
    </p:spTree>
  </p:cSld>
  <p:clrMapOvr>
    <a:masterClrMapping/>
  </p:clrMapOvr>
  <p:transition spd="slow">
    <p:wedg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ФИЗИЧКО ВАСПИТАЊЕ </a:t>
            </a:r>
            <a:r>
              <a:rPr lang="sr-Cyrl-CS" b="0" i="1" dirty="0" smtClean="0">
                <a:latin typeface="Arial" pitchFamily="34" charset="0"/>
                <a:cs typeface="Arial" pitchFamily="34" charset="0"/>
              </a:rPr>
              <a:t>ЈЕ ДЕО (ВИД) ОПШТЕГ ВАСПИТАЊА, ШТО ЗНАЧИ ДА ЈЕ ТО ПЛАНСКА И СИСТЕМАТСКА АКТИВНОСТ КОЈА ТЕЛЕСНОМ КРЕТЊОМ</a:t>
            </a:r>
            <a:r>
              <a:rPr lang="en-US" b="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CS" b="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b="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CS" b="0" i="1" dirty="0" smtClean="0">
                <a:latin typeface="Arial" pitchFamily="34" charset="0"/>
                <a:cs typeface="Arial" pitchFamily="34" charset="0"/>
              </a:rPr>
              <a:t>ВЕЖБОМ РАЗВИЈА ЉУДСКУ ЛИЧНОСТ</a:t>
            </a:r>
            <a:endParaRPr lang="en-US" b="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612616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b="0" dirty="0" smtClean="0">
                <a:latin typeface="Arial" pitchFamily="34" charset="0"/>
                <a:cs typeface="Arial" pitchFamily="34" charset="0"/>
              </a:rPr>
              <a:t>То је </a:t>
            </a: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педагошки процес 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који је усмерен на остваривање  општег и посебног васпитног циља.</a:t>
            </a:r>
            <a:br>
              <a:rPr lang="sr-Cyrl-CS" b="0" dirty="0" smtClean="0">
                <a:latin typeface="Arial" pitchFamily="34" charset="0"/>
                <a:cs typeface="Arial" pitchFamily="34" charset="0"/>
              </a:rPr>
            </a:br>
            <a:r>
              <a:rPr lang="sr-Cyrl-CS" b="0" dirty="0" smtClean="0">
                <a:latin typeface="Arial" pitchFamily="34" charset="0"/>
                <a:cs typeface="Arial" pitchFamily="34" charset="0"/>
              </a:rPr>
              <a:t>Можемо говорити и о</a:t>
            </a:r>
            <a:br>
              <a:rPr lang="sr-Cyrl-CS" b="0" dirty="0" smtClean="0">
                <a:latin typeface="Arial" pitchFamily="34" charset="0"/>
                <a:cs typeface="Arial" pitchFamily="34" charset="0"/>
              </a:rPr>
            </a:br>
            <a:r>
              <a:rPr lang="sr-Cyrl-CS" b="0" dirty="0" smtClean="0">
                <a:latin typeface="Arial" pitchFamily="34" charset="0"/>
                <a:cs typeface="Arial" pitchFamily="34" charset="0"/>
              </a:rPr>
              <a:t>- васпитању </a:t>
            </a: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“О” 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покрету</a:t>
            </a:r>
            <a:br>
              <a:rPr lang="sr-Cyrl-CS" b="0" dirty="0" smtClean="0">
                <a:latin typeface="Arial" pitchFamily="34" charset="0"/>
                <a:cs typeface="Arial" pitchFamily="34" charset="0"/>
              </a:rPr>
            </a:br>
            <a:r>
              <a:rPr lang="sr-Cyrl-CS" b="0" dirty="0" smtClean="0">
                <a:latin typeface="Arial" pitchFamily="34" charset="0"/>
                <a:cs typeface="Arial" pitchFamily="34" charset="0"/>
              </a:rPr>
              <a:t>- васпитању </a:t>
            </a: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“КРОЗ” </a:t>
            </a:r>
            <a:r>
              <a:rPr lang="sr-Latn-R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покрет</a:t>
            </a:r>
            <a:br>
              <a:rPr lang="sr-Cyrl-CS" b="0" dirty="0" smtClean="0">
                <a:latin typeface="Arial" pitchFamily="34" charset="0"/>
                <a:cs typeface="Arial" pitchFamily="34" charset="0"/>
              </a:rPr>
            </a:br>
            <a:r>
              <a:rPr lang="sr-Cyrl-CS" b="0" dirty="0" smtClean="0">
                <a:latin typeface="Arial" pitchFamily="34" charset="0"/>
                <a:cs typeface="Arial" pitchFamily="34" charset="0"/>
              </a:rPr>
              <a:t>- васпитању </a:t>
            </a: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“У” 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покрету.</a:t>
            </a:r>
            <a:endParaRPr lang="en-US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blipFill>
            <a:blip r:embed="rId2" cstate="print"/>
            <a:tile tx="0" ty="0" sx="100000" sy="100000" flip="none" algn="tl"/>
          </a:blipFill>
          <a:ln w="28575">
            <a:solidFill>
              <a:schemeClr val="tx1"/>
            </a:solidFill>
            <a:prstDash val="lgDash"/>
          </a:ln>
        </p:spPr>
        <p:txBody>
          <a:bodyPr rtlCol="0" anchor="ctr" anchorCtr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Cyrl-C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4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Cyrl-CS" sz="4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4900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МЕТОДИКА ФИЗИЧКОГ ВАСПИТАЊА</a:t>
            </a:r>
            <a:r>
              <a:rPr lang="sr-Cyrl-CS" sz="4900" b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sz="4900" b="0" dirty="0" smtClean="0">
                <a:latin typeface="Arial" pitchFamily="34" charset="0"/>
                <a:cs typeface="Arial" pitchFamily="34" charset="0"/>
              </a:rPr>
            </a:br>
            <a:r>
              <a:rPr lang="sr-Cyrl-CS" sz="4900" b="0" dirty="0">
                <a:latin typeface="Arial" pitchFamily="34" charset="0"/>
                <a:cs typeface="Arial" pitchFamily="34" charset="0"/>
              </a:rPr>
              <a:t/>
            </a:r>
            <a:br>
              <a:rPr lang="sr-Cyrl-CS" sz="4900" b="0" dirty="0">
                <a:latin typeface="Arial" pitchFamily="34" charset="0"/>
                <a:cs typeface="Arial" pitchFamily="34" charset="0"/>
              </a:rPr>
            </a:br>
            <a:r>
              <a:rPr lang="sr-Cyrl-CS" sz="4900" b="0" dirty="0" smtClean="0">
                <a:latin typeface="Arial" pitchFamily="34" charset="0"/>
                <a:cs typeface="Arial" pitchFamily="34" charset="0"/>
              </a:rPr>
              <a:t>Реч методика потиче од грчке речи  </a:t>
            </a:r>
            <a:r>
              <a:rPr lang="sr-Cyrl-CS" sz="4900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4900" b="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metod</a:t>
            </a:r>
            <a:r>
              <a:rPr lang="sr-Cyrl-CS" sz="4900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en-US" sz="4900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sr-Cyrl-CS" sz="4900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sr-Cyrl-CS" sz="4900" b="0" dirty="0" smtClean="0">
                <a:latin typeface="Arial" pitchFamily="34" charset="0"/>
                <a:cs typeface="Arial" pitchFamily="34" charset="0"/>
              </a:rPr>
              <a:t>,  што значи </a:t>
            </a:r>
            <a:r>
              <a:rPr lang="sr-Cyrl-CS" sz="4900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учити</a:t>
            </a:r>
            <a:r>
              <a:rPr lang="en-US" sz="4900" b="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sr-Cyrl-RS" sz="4900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CS" sz="4900" b="0" dirty="0" smtClean="0">
                <a:latin typeface="Arial" pitchFamily="34" charset="0"/>
                <a:cs typeface="Arial" pitchFamily="34" charset="0"/>
              </a:rPr>
              <a:t>обучавати, инструирати.</a:t>
            </a:r>
            <a:r>
              <a:rPr lang="sr-Cyrl-CS" sz="49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Cyrl-CS" sz="49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Cyrl-CS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4000" dirty="0" smtClean="0">
                <a:solidFill>
                  <a:schemeClr val="bg1"/>
                </a:solidFill>
              </a:rPr>
              <a:t/>
            </a:r>
            <a:br>
              <a:rPr lang="sr-Cyrl-CS" sz="4000" dirty="0" smtClean="0">
                <a:solidFill>
                  <a:schemeClr val="bg1"/>
                </a:solidFill>
              </a:rPr>
            </a:b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620236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b="0" dirty="0" smtClean="0">
                <a:latin typeface="Arial" pitchFamily="34" charset="0"/>
                <a:cs typeface="Arial" pitchFamily="34" charset="0"/>
              </a:rPr>
              <a:t>ОБРАЗОВАЊЕ – </a:t>
            </a: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ФИЗИЧКО ОБРАЗОВАЊЕ</a:t>
            </a:r>
            <a:endParaRPr lang="en-US" b="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ОБРАЗОВАЊЕ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 је процес стицања знања, вештина, навика, при чему је важно и овладавање тим знањима, вештинама и навикама.</a:t>
            </a:r>
            <a:endParaRPr lang="en-US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354763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ОБРАЗОВАЊЕ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 је процес који почиње у породици а наставља се у школи и разним друштвеним организацијама.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dirty="0" smtClean="0">
                <a:latin typeface="Arial" pitchFamily="34" charset="0"/>
                <a:cs typeface="Arial" pitchFamily="34" charset="0"/>
              </a:rPr>
            </a:br>
            <a:endParaRPr lang="en-US" b="1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b="0" dirty="0" smtClean="0">
                <a:latin typeface="Arial" pitchFamily="34" charset="0"/>
                <a:cs typeface="Arial" pitchFamily="34" charset="0"/>
              </a:rPr>
              <a:t>У зависности од нивоа стеченог знања, разликује се: </a:t>
            </a:r>
            <a:r>
              <a:rPr lang="sr-Cyrl-CS" b="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ниже, средње и високо образовање.</a:t>
            </a:r>
            <a:endParaRPr lang="en-US" b="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edg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6278563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ФИЗИЧКО ОБРАЗОВАЊЕ </a:t>
            </a:r>
            <a:r>
              <a:rPr lang="sr-Cyrl-CS" b="0" i="1" dirty="0" smtClean="0">
                <a:latin typeface="Arial" pitchFamily="34" charset="0"/>
                <a:cs typeface="Arial" pitchFamily="34" charset="0"/>
              </a:rPr>
              <a:t>ЈЕ ДЕО ФИЗИЧКОГ ВАСПИТАЊА, УСМЕРЕНО НА СТИЦАЊЕ МОТОРНИХ ЗНАЊА, ВЕШТИНА И НАВИКА, УСАВРШАВАЊЕ КРЕТНИХ СПОСОБНОСТИ И ОСПОСОБЉАВАЊЕ ЗА ЊИХОВУ ПРИМЕНУ.</a:t>
            </a:r>
            <a:endParaRPr lang="en-US" b="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b="0" dirty="0" smtClean="0">
                <a:latin typeface="Arial" pitchFamily="34" charset="0"/>
                <a:cs typeface="Arial" pitchFamily="34" charset="0"/>
              </a:rPr>
              <a:t>ФИЗИЧКА ВЕЖБА – </a:t>
            </a: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ФИЗИЧКО ВЕЖБАЊЕ</a:t>
            </a:r>
            <a:endParaRPr lang="en-US" b="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ФИЗИЧКА ВЕЖБА </a:t>
            </a:r>
            <a:r>
              <a:rPr lang="sr-Cyrl-CS" b="0" i="1" dirty="0" smtClean="0">
                <a:latin typeface="Arial" pitchFamily="34" charset="0"/>
                <a:cs typeface="Arial" pitchFamily="34" charset="0"/>
              </a:rPr>
              <a:t>ЈЕ ЧОВЕКОВА КРЕТЊА, ОДРЕЂЕНА ПО ФОРМИ И КАРАКТЕРУ,УЧИЊЕНА СА ОДРЕЂЕНИМ ЦИЉЕМ – ДА СЕ РАЗВИЈУ И УСАВРШЕ ЧОВЕКОВЕ, ПРЕ СВЕГА, ФИЗИЧКЕ СПОСОБНОСТИ.</a:t>
            </a:r>
            <a:endParaRPr lang="en-US" b="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ФИЗИЧКО ВЕЖБАЊЕ </a:t>
            </a:r>
            <a:r>
              <a:rPr lang="sr-Cyrl-CS" b="0" i="1" dirty="0" smtClean="0">
                <a:latin typeface="Arial" pitchFamily="34" charset="0"/>
                <a:cs typeface="Arial" pitchFamily="34" charset="0"/>
              </a:rPr>
              <a:t>ЈЕ, ЗАПРАВО ВИШЕ ПУТА ПОНОВЉЕНА ФИЗИЧКА ВЕЖБА, ОДНОСНО ТО ЈЕ АДАПТИВНИ ПРОЦЕС КОЈИМ СЕ У ЧОВЕКОВОМ ОРГАНИЗМУ ИЗАЗИВАЈУ ОДРЕЂЕНЕ ПРОМЕНЕ.</a:t>
            </a:r>
            <a:endParaRPr lang="en-US" b="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ФИЗИЧКЕ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 / МОТОРИЧКЕ СПОСОБНОСТИ</a:t>
            </a:r>
            <a:endParaRPr lang="en-US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МОТОРИЧКЕ СПОСОБНОСТИ </a:t>
            </a:r>
            <a:r>
              <a:rPr lang="sr-Cyrl-CS" b="0" i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b="0" i="1" dirty="0" smtClean="0">
                <a:latin typeface="Arial" pitchFamily="34" charset="0"/>
                <a:cs typeface="Arial" pitchFamily="34" charset="0"/>
              </a:rPr>
              <a:t>ABILITIES) </a:t>
            </a:r>
            <a:r>
              <a:rPr lang="sr-Cyrl-CS" b="0" i="1" dirty="0" smtClean="0">
                <a:latin typeface="Arial" pitchFamily="34" charset="0"/>
                <a:cs typeface="Arial" pitchFamily="34" charset="0"/>
              </a:rPr>
              <a:t>СУ ОНЕ СПОСОБНОСТИ ЧОВЕКА КОЈЕ УЧЕСТВУЈУ У РЕШАВАЊУ  МОТОРИЧКИХ ЗАДАТАКА И ОМОГУЋАВАЈУ УСПЕШНО КРЕТАЊЕ.</a:t>
            </a:r>
            <a:endParaRPr lang="en-US" b="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  <a:blipFill>
            <a:blip r:embed="rId2" cstate="print"/>
            <a:tile tx="0" ty="0" sx="100000" sy="100000" flip="none" algn="tl"/>
          </a:blipFill>
          <a:ln w="28575">
            <a:solidFill>
              <a:schemeClr val="tx1"/>
            </a:solidFill>
            <a:prstDash val="lgDash"/>
          </a:ln>
        </p:spPr>
        <p:txBody>
          <a:bodyPr rtlCol="0" anchor="ctr" anchorCtr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 sz="4400" b="0" dirty="0" smtClean="0">
                <a:latin typeface="Arial" pitchFamily="34" charset="0"/>
                <a:cs typeface="Arial" pitchFamily="34" charset="0"/>
              </a:rPr>
              <a:t>Данас познајемо више методика:</a:t>
            </a:r>
            <a:br>
              <a:rPr lang="sr-Cyrl-CS" sz="4400" b="0" dirty="0" smtClean="0">
                <a:latin typeface="Arial" pitchFamily="34" charset="0"/>
                <a:cs typeface="Arial" pitchFamily="34" charset="0"/>
              </a:rPr>
            </a:br>
            <a:r>
              <a:rPr lang="sr-Cyrl-CS" sz="4400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МФВ, МЛК, ММК, МУО... </a:t>
            </a:r>
            <a:r>
              <a:rPr lang="sr-Cyrl-CS" sz="4400" b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sz="4400" b="0" dirty="0" smtClean="0">
                <a:latin typeface="Arial" pitchFamily="34" charset="0"/>
                <a:cs typeface="Arial" pitchFamily="34" charset="0"/>
              </a:rPr>
            </a:br>
            <a:r>
              <a:rPr lang="sr-Cyrl-CS" sz="4400" b="0" dirty="0" smtClean="0">
                <a:latin typeface="Arial" pitchFamily="34" charset="0"/>
                <a:cs typeface="Arial" pitchFamily="34" charset="0"/>
              </a:rPr>
              <a:t>Све оне произилазе из опште методике.</a:t>
            </a:r>
            <a:endParaRPr lang="en-US" sz="4400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МОТОРИЧКО УМЕЊЕ - </a:t>
            </a:r>
            <a:b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b="0" dirty="0" smtClean="0">
                <a:latin typeface="Arial" pitchFamily="34" charset="0"/>
                <a:cs typeface="Arial" pitchFamily="34" charset="0"/>
              </a:rPr>
              <a:t>МОТОРИЧКА НАВИКА</a:t>
            </a:r>
            <a:endParaRPr lang="en-US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4996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b="0" dirty="0" smtClean="0">
                <a:latin typeface="Arial" pitchFamily="34" charset="0"/>
                <a:cs typeface="Arial" pitchFamily="34" charset="0"/>
              </a:rPr>
              <a:t>ПОД </a:t>
            </a: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МОТОРИЧКИМ УМЕЊЕМ </a:t>
            </a:r>
            <a:r>
              <a:rPr lang="sr-Cyrl-CS" b="0" i="1" dirty="0" smtClean="0">
                <a:latin typeface="Arial" pitchFamily="34" charset="0"/>
                <a:cs typeface="Arial" pitchFamily="34" charset="0"/>
              </a:rPr>
              <a:t>СЕ ПОДРАЗУМЕВА ТАКАВ СТЕПЕН ОВЛАДАВАЊА КРЕТАЊЕМ КОЈИ ПОДРАЗУМЕВА СВЕСНО УПРАВЉАЊЕ КРЕТАЊЕМ.</a:t>
            </a:r>
            <a:endParaRPr lang="en-US" b="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477000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МОТОРИЧКА НАВИКА </a:t>
            </a:r>
            <a:r>
              <a:rPr lang="sr-Cyrl-CS" b="0" i="1" dirty="0" smtClean="0">
                <a:latin typeface="Arial" pitchFamily="34" charset="0"/>
                <a:cs typeface="Arial" pitchFamily="34" charset="0"/>
              </a:rPr>
              <a:t>ЈЕ ОПТИМАЛНИ СТЕПЕН ОВЛАДАНОСТИ ТЕХНИКОМ КРЕТАЊА, КОЈА СЕ КАРАКТЕРИШЕ АУТОМАТИЗОВАНИМ (УЗ МИНИМАЛНУ КОНТРОЛУ СВЕСТИ) УПРАВЉАЊЕМ ПОКРЕТИМА ВИСОКОМ СТАБИЛНОШЋУ И СИГУРНОШЋУ ИЗВОЂЕЊА.</a:t>
            </a:r>
            <a:endParaRPr lang="en-US" b="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400800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БАЗИЧНЕ МОТОРИЧКЕ СПОСОБНОСТИ: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b="0" dirty="0" smtClean="0">
                <a:latin typeface="Arial" pitchFamily="34" charset="0"/>
                <a:cs typeface="Arial" pitchFamily="34" charset="0"/>
              </a:rPr>
            </a:br>
            <a:r>
              <a:rPr lang="sr-Cyrl-CS" b="0" dirty="0" smtClean="0">
                <a:latin typeface="Arial" pitchFamily="34" charset="0"/>
                <a:cs typeface="Arial" pitchFamily="34" charset="0"/>
              </a:rPr>
              <a:t>- СНАГА</a:t>
            </a:r>
            <a:br>
              <a:rPr lang="sr-Cyrl-CS" b="0" dirty="0" smtClean="0">
                <a:latin typeface="Arial" pitchFamily="34" charset="0"/>
                <a:cs typeface="Arial" pitchFamily="34" charset="0"/>
              </a:rPr>
            </a:br>
            <a:r>
              <a:rPr lang="sr-Cyrl-CS" b="0" dirty="0" smtClean="0">
                <a:latin typeface="Arial" pitchFamily="34" charset="0"/>
                <a:cs typeface="Arial" pitchFamily="34" charset="0"/>
              </a:rPr>
              <a:t>- БРЗИНА</a:t>
            </a:r>
            <a:br>
              <a:rPr lang="sr-Cyrl-CS" b="0" dirty="0" smtClean="0">
                <a:latin typeface="Arial" pitchFamily="34" charset="0"/>
                <a:cs typeface="Arial" pitchFamily="34" charset="0"/>
              </a:rPr>
            </a:br>
            <a:r>
              <a:rPr lang="sr-Cyrl-CS" b="0" dirty="0" smtClean="0">
                <a:latin typeface="Arial" pitchFamily="34" charset="0"/>
                <a:cs typeface="Arial" pitchFamily="34" charset="0"/>
              </a:rPr>
              <a:t>- ИЗДРЖЉИВОСТ</a:t>
            </a:r>
            <a:br>
              <a:rPr lang="sr-Cyrl-CS" b="0" dirty="0" smtClean="0">
                <a:latin typeface="Arial" pitchFamily="34" charset="0"/>
                <a:cs typeface="Arial" pitchFamily="34" charset="0"/>
              </a:rPr>
            </a:br>
            <a:r>
              <a:rPr lang="sr-Cyrl-CS" b="0" dirty="0" smtClean="0">
                <a:latin typeface="Arial" pitchFamily="34" charset="0"/>
                <a:cs typeface="Arial" pitchFamily="34" charset="0"/>
              </a:rPr>
              <a:t>- КООРДИНАЦИЈА</a:t>
            </a:r>
            <a:br>
              <a:rPr lang="sr-Cyrl-CS" b="0" dirty="0" smtClean="0">
                <a:latin typeface="Arial" pitchFamily="34" charset="0"/>
                <a:cs typeface="Arial" pitchFamily="34" charset="0"/>
              </a:rPr>
            </a:br>
            <a:r>
              <a:rPr lang="sr-Cyrl-CS" b="0" dirty="0" smtClean="0">
                <a:latin typeface="Arial" pitchFamily="34" charset="0"/>
                <a:cs typeface="Arial" pitchFamily="34" charset="0"/>
              </a:rPr>
              <a:t>- ФЛЕКСИБИЛНОСТ (ГИПКОСТ)</a:t>
            </a:r>
            <a:br>
              <a:rPr lang="sr-Cyrl-CS" b="0" dirty="0" smtClean="0">
                <a:latin typeface="Arial" pitchFamily="34" charset="0"/>
                <a:cs typeface="Arial" pitchFamily="34" charset="0"/>
              </a:rPr>
            </a:br>
            <a:r>
              <a:rPr lang="sr-Cyrl-CS" b="0" dirty="0" smtClean="0">
                <a:latin typeface="Arial" pitchFamily="34" charset="0"/>
                <a:cs typeface="Arial" pitchFamily="34" charset="0"/>
              </a:rPr>
              <a:t>- РАВНОТЕЖА</a:t>
            </a:r>
            <a:br>
              <a:rPr lang="sr-Cyrl-CS" b="0" dirty="0" smtClean="0">
                <a:latin typeface="Arial" pitchFamily="34" charset="0"/>
                <a:cs typeface="Arial" pitchFamily="34" charset="0"/>
              </a:rPr>
            </a:br>
            <a:r>
              <a:rPr lang="sr-Cyrl-CS" b="0" dirty="0" smtClean="0">
                <a:latin typeface="Arial" pitchFamily="34" charset="0"/>
                <a:cs typeface="Arial" pitchFamily="34" charset="0"/>
              </a:rPr>
              <a:t>- ПРЕЦИЗНОСТ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dirty="0" smtClean="0">
                <a:latin typeface="Arial" pitchFamily="34" charset="0"/>
                <a:cs typeface="Arial" pitchFamily="34" charset="0"/>
              </a:rPr>
            </a:b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СПОРТ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CS" b="0" i="1" dirty="0" smtClean="0">
                <a:latin typeface="Arial" pitchFamily="34" charset="0"/>
                <a:cs typeface="Arial" pitchFamily="34" charset="0"/>
              </a:rPr>
              <a:t>ЈЕ ПОДРУЧЈЕ ФИЗИЧКЕ КУЛТУРЕ У ЧИЈОЈ ЈЕ ОСНОВИ </a:t>
            </a:r>
            <a:r>
              <a:rPr lang="sr-Cyrl-CS" b="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АГОНИСТИКА-ТАКМИЧЕЊЕ</a:t>
            </a:r>
            <a:r>
              <a:rPr lang="sr-Cyrl-CS" b="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b="0" i="1" dirty="0" smtClean="0">
                <a:latin typeface="Arial" pitchFamily="34" charset="0"/>
                <a:cs typeface="Arial" pitchFamily="34" charset="0"/>
              </a:rPr>
            </a:br>
            <a:endParaRPr lang="en-US" b="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СПОРТ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 ЈЕ РЕЧ ЕНГЛЕСКОГ ПОРЕКЛА  НАСТАЛА СКРАЋЕЊЕМ РЕЧИ </a:t>
            </a: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disport</a:t>
            </a: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ШТО ЗНАЧИ КРЕТАТИ СЕ, РАЗОНОДИТИ СЕ.</a:t>
            </a:r>
            <a:endParaRPr lang="en-US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b="0" dirty="0" smtClean="0">
                <a:latin typeface="Arial" pitchFamily="34" charset="0"/>
                <a:cs typeface="Arial" pitchFamily="34" charset="0"/>
              </a:rPr>
              <a:t>ДАНАС </a:t>
            </a: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СПОРТ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 МОЖЕМО ДЕФИНИСАТИ КАО </a:t>
            </a:r>
            <a:r>
              <a:rPr lang="sr-Cyrl-CS" b="0" i="1" dirty="0" smtClean="0">
                <a:latin typeface="Arial" pitchFamily="34" charset="0"/>
                <a:cs typeface="Arial" pitchFamily="34" charset="0"/>
              </a:rPr>
              <a:t>ОРГАНИЗОВАН СИСТЕМ ТЕЛЕСНОГ ВЕЖБАЊА, АГОНИСТИЧКОГ КАРАКТЕРА,</a:t>
            </a:r>
            <a:r>
              <a:rPr lang="en-US" b="0" i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sr-Cyrl-CS" b="0" i="1" dirty="0" smtClean="0">
                <a:latin typeface="Arial" pitchFamily="34" charset="0"/>
                <a:cs typeface="Arial" pitchFamily="34" charset="0"/>
              </a:rPr>
              <a:t>КОЈИМ СЕ ТЕЖИ УСАВРШАВАЊУ ЛИЧНОСТИ РАДИ ПОСТИЗАЊА МАКСИМАЛНИХ СПОРТСКИХ РЕЗУЛТАТА.</a:t>
            </a:r>
            <a:endParaRPr lang="en-US" b="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b="0" dirty="0" smtClean="0">
                <a:latin typeface="Arial" pitchFamily="34" charset="0"/>
                <a:cs typeface="Arial" pitchFamily="34" charset="0"/>
              </a:rPr>
              <a:t>ПОДЕЛА СПОРТА:</a:t>
            </a:r>
            <a:br>
              <a:rPr lang="sr-Cyrl-CS" b="0" dirty="0" smtClean="0">
                <a:latin typeface="Arial" pitchFamily="34" charset="0"/>
                <a:cs typeface="Arial" pitchFamily="34" charset="0"/>
              </a:rPr>
            </a:br>
            <a:r>
              <a:rPr lang="sr-Cyrl-CS" b="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ШКОЛСКИ СПОРТ 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(предшколски,      	основно-школски, средњо-	школски),</a:t>
            </a:r>
            <a:br>
              <a:rPr lang="sr-Cyrl-CS" b="0" dirty="0" smtClean="0">
                <a:latin typeface="Arial" pitchFamily="34" charset="0"/>
                <a:cs typeface="Arial" pitchFamily="34" charset="0"/>
              </a:rPr>
            </a:br>
            <a:r>
              <a:rPr lang="sr-Cyrl-CS" b="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УНИВЕРЗИТЕТСКИ СПОРТ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b="0" dirty="0" smtClean="0">
                <a:latin typeface="Arial" pitchFamily="34" charset="0"/>
                <a:cs typeface="Arial" pitchFamily="34" charset="0"/>
              </a:rPr>
            </a:br>
            <a:r>
              <a:rPr lang="sr-Cyrl-CS" b="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РЕКРЕАТИВНИ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b="0" dirty="0" smtClean="0">
                <a:latin typeface="Arial" pitchFamily="34" charset="0"/>
                <a:cs typeface="Arial" pitchFamily="34" charset="0"/>
              </a:rPr>
            </a:br>
            <a:r>
              <a:rPr lang="sr-Cyrl-CS" b="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АМАТЕРСКИ СПОРТ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sr-Cyrl-CS" sz="3600" b="0" dirty="0" smtClean="0">
                <a:latin typeface="Arial" pitchFamily="34" charset="0"/>
                <a:cs typeface="Arial" pitchFamily="34" charset="0"/>
              </a:rPr>
              <a:t>(регистровани)    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ПРОФЕСИОНАЛНИ СПОРТ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b="0" dirty="0" smtClean="0">
                <a:latin typeface="Arial" pitchFamily="34" charset="0"/>
                <a:cs typeface="Arial" pitchFamily="34" charset="0"/>
              </a:rPr>
            </a:br>
            <a:r>
              <a:rPr lang="sr-Cyrl-CS" b="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ВРХУНСКИ СПОРТ</a:t>
            </a:r>
            <a:endParaRPr lang="en-US" b="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616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ТРЕНИНГ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b="0" dirty="0" smtClean="0">
                <a:latin typeface="Arial" pitchFamily="34" charset="0"/>
                <a:cs typeface="Arial" pitchFamily="34" charset="0"/>
              </a:rPr>
            </a:br>
            <a:r>
              <a:rPr lang="sr-Cyrl-CS" b="0" dirty="0" smtClean="0">
                <a:latin typeface="Arial" pitchFamily="34" charset="0"/>
                <a:cs typeface="Arial" pitchFamily="34" charset="0"/>
              </a:rPr>
              <a:t>ЈЕ ТАКОЂЕ РЕЧ ЕНГЛЕСКОГ ПОРЕКЛА ОД ГЛАГОЛА </a:t>
            </a: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“то т</a:t>
            </a:r>
            <a:r>
              <a:rPr lang="en-U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rain</a:t>
            </a: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ШТО ЗНАЧИ ВЕЖБАТИ УВЕЖБАВАТИ.</a:t>
            </a:r>
            <a:endParaRPr lang="en-US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620236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b="0" dirty="0" smtClean="0">
                <a:latin typeface="Arial" pitchFamily="34" charset="0"/>
                <a:cs typeface="Arial" pitchFamily="34" charset="0"/>
              </a:rPr>
              <a:t>ДАКЛЕ </a:t>
            </a: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ТРЕНИНГ 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ЈЕ, као и физичко вежбање, </a:t>
            </a:r>
            <a:r>
              <a:rPr lang="sr-Cyrl-CS" b="0" i="1" dirty="0" smtClean="0">
                <a:latin typeface="Arial" pitchFamily="34" charset="0"/>
                <a:cs typeface="Arial" pitchFamily="34" charset="0"/>
              </a:rPr>
              <a:t>АДАПТИВНИ ПРОЦЕС КОЈИМ СЕ ОРГАНИЗАМ ПРИВИКАВА НА ОДРЕЂЕНЕ СПОРТСКЕ НАПОРЕ У НЕКОЈ СПОРТСКОЈ  ГРАНИ ИЛИ ДИСЦИПЛИНИ.</a:t>
            </a:r>
            <a:endParaRPr lang="en-US" b="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b="0" dirty="0" smtClean="0">
                <a:latin typeface="Arial" pitchFamily="34" charset="0"/>
                <a:cs typeface="Arial" pitchFamily="34" charset="0"/>
              </a:rPr>
              <a:t>МФВ  представља део једне интегрисане целине (опште методике), али ће у овом случају бити посебно проучавана, као</a:t>
            </a:r>
            <a:br>
              <a:rPr lang="sr-Cyrl-CS" b="0" dirty="0" smtClean="0">
                <a:latin typeface="Arial" pitchFamily="34" charset="0"/>
                <a:cs typeface="Arial" pitchFamily="34" charset="0"/>
              </a:rPr>
            </a:br>
            <a:r>
              <a:rPr lang="sr-Cyrl-CS" b="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МЕТОДИКА ФИЗИЧКОГ ВАСПИТАЊА ПРЕДШКОЛСКОГ УЗРАСТА</a:t>
            </a:r>
            <a:endParaRPr lang="en-US" b="0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РЕКРЕАЦИЈА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sr-Cyrl-CS" b="0" dirty="0" smtClean="0">
                <a:latin typeface="Arial" pitchFamily="34" charset="0"/>
                <a:cs typeface="Arial" pitchFamily="34" charset="0"/>
              </a:rPr>
            </a:br>
            <a:r>
              <a:rPr lang="sr-Cyrl-CS" b="0" dirty="0" smtClean="0">
                <a:latin typeface="Arial" pitchFamily="34" charset="0"/>
                <a:cs typeface="Arial" pitchFamily="34" charset="0"/>
              </a:rPr>
              <a:t>ПОТИЧЕ ОД ЛАТИНСКЕ РЕЧИ </a:t>
            </a: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b="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recreatio</a:t>
            </a: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ШТО ЗНАЧИ, </a:t>
            </a:r>
            <a:r>
              <a:rPr lang="sr-Cyrl-CS" b="0" i="1" dirty="0" smtClean="0">
                <a:latin typeface="Arial" pitchFamily="34" charset="0"/>
                <a:cs typeface="Arial" pitchFamily="34" charset="0"/>
              </a:rPr>
              <a:t>ОБНОВИТИ, ОСВЕЖИТИ, ОКРЕПИТИ.</a:t>
            </a:r>
            <a:endParaRPr lang="en-US" b="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354763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РЕКРЕАЦИЈА </a:t>
            </a:r>
            <a:r>
              <a:rPr lang="sr-Cyrl-CS" b="0" i="1" dirty="0" smtClean="0">
                <a:latin typeface="Arial" pitchFamily="34" charset="0"/>
                <a:cs typeface="Arial" pitchFamily="34" charset="0"/>
              </a:rPr>
              <a:t>ЈЕ СВОЈЕВОЉНО ОДАБРАНА АКТИВНОСТ, КОЈА НЕ МОРА ДА ИМА ПРИМАРНИ ЦИЉ ИСКЉУЧИВО УНАПРЕЂЕЊЕ ФИЗИЧКИХ СПОСОБНОСТИ, ВЕЋ ТАЈ ЦИЉ МОЖЕ ДА БУДЕ, ОЧУВАЊЕ ЗДРАВЉА ИЛИ ФУНКЦИОНАЛНОГ СТАЊА ОРГАНИЗМА.</a:t>
            </a:r>
            <a:endParaRPr lang="en-US" b="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635476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ИГРА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b="0" dirty="0" smtClean="0">
                <a:latin typeface="Arial" pitchFamily="34" charset="0"/>
                <a:cs typeface="Arial" pitchFamily="34" charset="0"/>
              </a:rPr>
            </a:br>
            <a:r>
              <a:rPr lang="sr-Cyrl-CS" b="0" dirty="0" smtClean="0">
                <a:latin typeface="Arial" pitchFamily="34" charset="0"/>
                <a:cs typeface="Arial" pitchFamily="34" charset="0"/>
              </a:rPr>
              <a:t>ПОСТОЈИ ВЕЛИКИ БРОЈ ДЕФИНИЦИЈА ИГРЕ, АЛИ ОВОМ ПРИЛИКОМ ЋЕМО НАВЕСТИ ДА ЈЕ </a:t>
            </a: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ИГРА,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CS" b="0" i="1" dirty="0" smtClean="0">
                <a:latin typeface="Arial" pitchFamily="34" charset="0"/>
                <a:cs typeface="Arial" pitchFamily="34" charset="0"/>
              </a:rPr>
              <a:t>СПОНТАНА, СЛОБОДНО ИЗАБРАНА И ПРИЈАТАНА АКТИВНОСТ КОЈА ИМА ЗА ЦИЉ ПОТВРЂИВАЊЕ ИНДИВИДУАЛНИХ И КОЛЕКТИВНИХ СПОСОБНОСТИ.</a:t>
            </a:r>
            <a:endParaRPr lang="en-US" b="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МФВ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 има свој садржај, принципе, облике, методе.</a:t>
            </a:r>
            <a:br>
              <a:rPr lang="sr-Cyrl-CS" b="0" dirty="0" smtClean="0">
                <a:latin typeface="Arial" pitchFamily="34" charset="0"/>
                <a:cs typeface="Arial" pitchFamily="34" charset="0"/>
              </a:rPr>
            </a:b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Циљ МФВ је: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b="0" dirty="0" smtClean="0">
                <a:latin typeface="Arial" pitchFamily="34" charset="0"/>
                <a:cs typeface="Arial" pitchFamily="34" charset="0"/>
              </a:rPr>
            </a:br>
            <a:r>
              <a:rPr lang="sr-Cyrl-CS" b="0" dirty="0" smtClean="0">
                <a:latin typeface="Arial" pitchFamily="34" charset="0"/>
                <a:cs typeface="Arial" pitchFamily="34" charset="0"/>
              </a:rPr>
              <a:t>- да упозна студенте са савременим научним и стручно-методским сазнањима и највреднијим искуствима праксе;</a:t>
            </a:r>
            <a:endParaRPr lang="en-US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867400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b="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sr-Latn-RS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да се студенти упознају и оспособе за практичну примену наставних садржаја, метода и облика активности у предшколским установама;</a:t>
            </a:r>
            <a:r>
              <a:rPr lang="sr-Cyrl-CS" dirty="0" smtClean="0">
                <a:solidFill>
                  <a:srgbClr val="FFFF00"/>
                </a:solidFill>
              </a:rPr>
              <a:t/>
            </a:r>
            <a:br>
              <a:rPr lang="sr-Cyrl-CS" dirty="0" smtClean="0">
                <a:solidFill>
                  <a:srgbClr val="FFFF00"/>
                </a:solidFill>
              </a:rPr>
            </a:b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616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b="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sr-Latn-RS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да стекну знања и развију организационе и др.способности за примену различитих облика активности у п.у.са децом јасленог узраста од 1. до 3.год. и предшколског узраста од </a:t>
            </a:r>
            <a:r>
              <a:rPr lang="en-US" b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b="0" dirty="0" smtClean="0">
                <a:latin typeface="Arial" pitchFamily="34" charset="0"/>
                <a:cs typeface="Arial" pitchFamily="34" charset="0"/>
              </a:rPr>
            </a:br>
            <a:r>
              <a:rPr lang="sr-Cyrl-CS" b="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sr-Latn-RS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sr-Latn-RS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sr-Latn-RS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год.</a:t>
            </a:r>
            <a:endParaRPr lang="en-US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278563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r-Cyrl-C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ЗАДАЦИ МФВ: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b="0" dirty="0" smtClean="0">
                <a:latin typeface="Arial" pitchFamily="34" charset="0"/>
                <a:cs typeface="Arial" pitchFamily="34" charset="0"/>
              </a:rPr>
            </a:br>
            <a:r>
              <a:rPr lang="sr-Cyrl-CS" b="0" dirty="0" smtClean="0">
                <a:latin typeface="Arial" pitchFamily="34" charset="0"/>
                <a:cs typeface="Arial" pitchFamily="34" charset="0"/>
              </a:rPr>
              <a:t>	- да студенти упознају 	</a:t>
            </a:r>
            <a:r>
              <a:rPr lang="sr-Cyrl-CS" b="0" i="1" dirty="0" smtClean="0">
                <a:latin typeface="Arial" pitchFamily="34" charset="0"/>
                <a:cs typeface="Arial" pitchFamily="34" charset="0"/>
              </a:rPr>
              <a:t>научно-теоријске, 	биолошко-здравствене и 	стучно-методске 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основе </a:t>
            </a:r>
            <a:r>
              <a:rPr lang="en-US" b="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и значај физичког </a:t>
            </a:r>
            <a:r>
              <a:rPr lang="en-US" b="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васпитања деце </a:t>
            </a:r>
            <a:r>
              <a:rPr lang="en-US" b="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sr-Cyrl-CS" b="0" dirty="0" smtClean="0">
                <a:latin typeface="Arial" pitchFamily="34" charset="0"/>
                <a:cs typeface="Arial" pitchFamily="34" charset="0"/>
              </a:rPr>
              <a:t>предшколског узраста;</a:t>
            </a:r>
            <a:endParaRPr lang="en-US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666</TotalTime>
  <Words>712</Words>
  <Application>Microsoft Office PowerPoint</Application>
  <PresentationFormat>On-screen Show (4:3)</PresentationFormat>
  <Paragraphs>52</Paragraphs>
  <Slides>52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Opulent</vt:lpstr>
      <vt:lpstr>ДЕФИНИСАЊЕ ОСНОВНИХ ПОЈМОВА У МФВ</vt:lpstr>
      <vt:lpstr>“ ДАН  КОЈИ  МОЖЕ ПРОМЕНИТИ  ВАШ ЖИВОТ  ПОЧИЊЕ СВАКОГ  ЈУТРА”</vt:lpstr>
      <vt:lpstr>  МЕТОДИКА ФИЗИЧКОГ ВАСПИТАЊА  Реч методика потиче од грчке речи  “metodоs”,  што значи учити, обучавати, инструирати.   </vt:lpstr>
      <vt:lpstr>Данас познајемо више методика: МФВ, МЛК, ММК, МУО...  Све оне произилазе из опште методике.</vt:lpstr>
      <vt:lpstr>МФВ  представља део једне интегрисане целине (опште методике), али ће у овом случају бити посебно проучавана, као МЕТОДИКА ФИЗИЧКОГ ВАСПИТАЊА ПРЕДШКОЛСКОГ УЗРАСТА</vt:lpstr>
      <vt:lpstr>МФВ има свој садржај, принципе, облике, методе. Циљ МФВ је: - да упозна студенте са савременим научним и стручно-методским сазнањима и највреднијим искуствима праксе;</vt:lpstr>
      <vt:lpstr>- да се студенти упознају и оспособе за практичну примену наставних садржаја, метода и облика активности у предшколским установама; </vt:lpstr>
      <vt:lpstr>- да стекну знања и развију организационе и др.способности за примену различитих облика активности у п.у.са децом јасленог узраста од 1. до 3.год. и предшколског узраста од  3 – 7 год.</vt:lpstr>
      <vt:lpstr>ЗАДАЦИ МФВ:  - да студенти упознају  научно-теоријске,  биолошко-здравствене и  стучно-методске основе  и значај физичког  васпитања деце  предшколског узраста;</vt:lpstr>
      <vt:lpstr>- да упознају и савладају програмске садржаје физичког васпитања и методику њихове примене у раду са децом  различитог узраста у  предшколским установама;</vt:lpstr>
      <vt:lpstr>- да се оспособе за креативну примену различитих програмских садржаја кроз одговарајуће облике активности деце предшколског узраста;</vt:lpstr>
      <vt:lpstr>- да  студенти  стекну довољно теориjских знања за  практичну примену програмских садржаја и облика активности деце јасленог (од1. до 3. године) и предшколског узраста  од 3 до 7 година;</vt:lpstr>
      <vt:lpstr>- да се студенти оспособе, да  применом одговарајућих садржаја и облика активности подстичу раст и развој деце п.у. и развијају код њих навике да свакодневно вежбају; </vt:lpstr>
      <vt:lpstr>- да се студенти упуте и оспособе за самостално перманентно праћење  нових сазнања,  прихватање нових садржаја и  облика активности  и стално унапређивање и осавремењивање  система  и методике рада са децом предшколског узраста.</vt:lpstr>
      <vt:lpstr>ДЕФИНИЦИЈА ОСНОВНИХ ПОЈМОВА  (СТРУЧНИХ ИЗРАЗА)  КУЛТУРА – ФИЗИЧКА КУЛТУРА </vt:lpstr>
      <vt:lpstr>ФИЗИЧКА КУЛТУРА  ФИЗИЧКО          СПОРТ         РЕКРЕАЦИЈА ВАСПИТАЊЕ   ЕДУКАЦИЈА    АГОНИСТИКА  ПОТРЕБА</vt:lpstr>
      <vt:lpstr>КУЛТУРА је термин који у најширем смислу подразумева све оно што је човек створио својим физичким и интелектуалним радом</vt:lpstr>
      <vt:lpstr> Даљом анализом долазимо до националне културе, под којом подразумевамо све оне вредности до којих је дошао један народ:  традиција-морал-спорт-језик-књижевност-уметност.   </vt:lpstr>
      <vt:lpstr>У оквиру ових вредности може се говрити о физичкој, музичкој ликовној култури...</vt:lpstr>
      <vt:lpstr>Културу можемо поделити  на:   - материјалну  - духовну</vt:lpstr>
      <vt:lpstr>ФИЗИЧКА КУЛТУРА је човекова делатност, која као део опште културе, знањима о физичком вежбању и знањима за физичко вежбање унутар својих подручја (физичког васпитања, спорта и рекреације), омогућава трансформацију личности од стварног у могуће.</vt:lpstr>
      <vt:lpstr>ВАСПИТАЊЕ – ФИЗИЧКО ВАСПИТАЊЕ</vt:lpstr>
      <vt:lpstr>Васпитање је стара словенска реч која означава храњење бића човековог специфичном храном. </vt:lpstr>
      <vt:lpstr>Данас се, под васпитањем подразумева планско и систематско вођење детета (одраслог) у физичком и духовном погледу.</vt:lpstr>
      <vt:lpstr>Васпитање може да се посматра у:    општем и    посебном (ужем) смислу. </vt:lpstr>
      <vt:lpstr>Васпитање у општем смислу подразумева деловање на развој и формирање комплетне личности,  </vt:lpstr>
      <vt:lpstr>Док је васпитање у ужем смислу усмерено на развој појединих способности као што су:  умне, радне, моралне, друштвене, физичке и естетске. </vt:lpstr>
      <vt:lpstr>ФИЗИЧКО ВАСПИТАЊЕ ЈЕ ДЕО (ВИД) ОПШТЕГ ВАСПИТАЊА, ШТО ЗНАЧИ ДА ЈЕ ТО ПЛАНСКА И СИСТЕМАТСКА АКТИВНОСТ КОЈА ТЕЛЕСНОМ КРЕТЊОМ / ВЕЖБОМ РАЗВИЈА ЉУДСКУ ЛИЧНОСТ</vt:lpstr>
      <vt:lpstr>То је педагошки процес који је усмерен на остваривање  општег и посебног васпитног циља. Можемо говорити и о - васпитању “О” покрету - васпитању “КРОЗ”   покрет - васпитању “У” покрету.</vt:lpstr>
      <vt:lpstr>ОБРАЗОВАЊЕ – ФИЗИЧКО ОБРАЗОВАЊЕ</vt:lpstr>
      <vt:lpstr>ОБРАЗОВАЊЕ је процес стицања знања, вештина, навика, при чему је важно и овладавање тим знањима, вештинама и навикама.</vt:lpstr>
      <vt:lpstr>ОБРАЗОВАЊЕ је процес који почиње у породици а наставља се у школи и разним друштвеним организацијама. </vt:lpstr>
      <vt:lpstr>У зависности од нивоа стеченог знања, разликује се: ниже, средње и високо образовање.</vt:lpstr>
      <vt:lpstr>ФИЗИЧКО ОБРАЗОВАЊЕ ЈЕ ДЕО ФИЗИЧКОГ ВАСПИТАЊА, УСМЕРЕНО НА СТИЦАЊЕ МОТОРНИХ ЗНАЊА, ВЕШТИНА И НАВИКА, УСАВРШАВАЊЕ КРЕТНИХ СПОСОБНОСТИ И ОСПОСОБЉАВАЊЕ ЗА ЊИХОВУ ПРИМЕНУ.</vt:lpstr>
      <vt:lpstr>ФИЗИЧКА ВЕЖБА – ФИЗИЧКО ВЕЖБАЊЕ</vt:lpstr>
      <vt:lpstr>ФИЗИЧКА ВЕЖБА ЈЕ ЧОВЕКОВА КРЕТЊА, ОДРЕЂЕНА ПО ФОРМИ И КАРАКТЕРУ,УЧИЊЕНА СА ОДРЕЂЕНИМ ЦИЉЕМ – ДА СЕ РАЗВИЈУ И УСАВРШЕ ЧОВЕКОВЕ, ПРЕ СВЕГА, ФИЗИЧКЕ СПОСОБНОСТИ.</vt:lpstr>
      <vt:lpstr>ФИЗИЧКО ВЕЖБАЊЕ ЈЕ, ЗАПРАВО ВИШЕ ПУТА ПОНОВЉЕНА ФИЗИЧКА ВЕЖБА, ОДНОСНО ТО ЈЕ АДАПТИВНИ ПРОЦЕС КОЈИМ СЕ У ЧОВЕКОВОМ ОРГАНИЗМУ ИЗАЗИВАЈУ ОДРЕЂЕНЕ ПРОМЕНЕ.</vt:lpstr>
      <vt:lpstr>ФИЗИЧКЕ / МОТОРИЧКЕ СПОСОБНОСТИ</vt:lpstr>
      <vt:lpstr>МОТОРИЧКЕ СПОСОБНОСТИ (ABILITIES) СУ ОНЕ СПОСОБНОСТИ ЧОВЕКА КОЈЕ УЧЕСТВУЈУ У РЕШАВАЊУ  МОТОРИЧКИХ ЗАДАТАКА И ОМОГУЋАВАЈУ УСПЕШНО КРЕТАЊЕ.</vt:lpstr>
      <vt:lpstr>МОТОРИЧКО УМЕЊЕ -  МОТОРИЧКА НАВИКА</vt:lpstr>
      <vt:lpstr>ПОД МОТОРИЧКИМ УМЕЊЕМ СЕ ПОДРАЗУМЕВА ТАКАВ СТЕПЕН ОВЛАДАВАЊА КРЕТАЊЕМ КОЈИ ПОДРАЗУМЕВА СВЕСНО УПРАВЉАЊЕ КРЕТАЊЕМ.</vt:lpstr>
      <vt:lpstr>МОТОРИЧКА НАВИКА ЈЕ ОПТИМАЛНИ СТЕПЕН ОВЛАДАНОСТИ ТЕХНИКОМ КРЕТАЊА, КОЈА СЕ КАРАКТЕРИШЕ АУТОМАТИЗОВАНИМ (УЗ МИНИМАЛНУ КОНТРОЛУ СВЕСТИ) УПРАВЉАЊЕМ ПОКРЕТИМА ВИСОКОМ СТАБИЛНОШЋУ И СИГУРНОШЋУ ИЗВОЂЕЊА.</vt:lpstr>
      <vt:lpstr>БАЗИЧНЕ МОТОРИЧКЕ СПОСОБНОСТИ: - СНАГА - БРЗИНА - ИЗДРЖЉИВОСТ - КООРДИНАЦИЈА - ФЛЕКСИБИЛНОСТ (ГИПКОСТ) - РАВНОТЕЖА - ПРЕЦИЗНОСТ </vt:lpstr>
      <vt:lpstr>СПОРТ ЈЕ ПОДРУЧЈЕ ФИЗИЧКЕ КУЛТУРЕ У ЧИЈОЈ ЈЕ ОСНОВИ АГОНИСТИКА-ТАКМИЧЕЊЕ </vt:lpstr>
      <vt:lpstr>СПОРТ ЈЕ РЕЧ ЕНГЛЕСКОГ ПОРЕКЛА  НАСТАЛА СКРАЋЕЊЕМ РЕЧИ “disport” ШТО ЗНАЧИ КРЕТАТИ СЕ, РАЗОНОДИТИ СЕ.</vt:lpstr>
      <vt:lpstr>ДАНАС СПОРТ МОЖЕМО ДЕФИНИСАТИ КАО ОРГАНИЗОВАН СИСТЕМ ТЕЛЕСНОГ ВЕЖБАЊА, АГОНИСТИЧКОГ КАРАКТЕРА,  КОЈИМ СЕ ТЕЖИ УСАВРШАВАЊУ ЛИЧНОСТИ РАДИ ПОСТИЗАЊА МАКСИМАЛНИХ СПОРТСКИХ РЕЗУЛТАТА.</vt:lpstr>
      <vt:lpstr>ПОДЕЛА СПОРТА: - ШКОЛСКИ СПОРТ (предшколски,       основно-школски, средњо- школски), - УНИВЕРЗИТЕТСКИ СПОРТ - РЕКРЕАТИВНИ - АМАТЕРСКИ СПОРТ (регистровани)    - ПРОФЕСИОНАЛНИ СПОРТ - ВРХУНСКИ СПОРТ</vt:lpstr>
      <vt:lpstr>ТРЕНИНГ ЈЕ ТАКОЂЕ РЕЧ ЕНГЛЕСКОГ ПОРЕКЛА ОД ГЛАГОЛА “то тrain” ШТО ЗНАЧИ ВЕЖБАТИ УВЕЖБАВАТИ.</vt:lpstr>
      <vt:lpstr>ДАКЛЕ ТРЕНИНГ ЈЕ, као и физичко вежбање, АДАПТИВНИ ПРОЦЕС КОЈИМ СЕ ОРГАНИЗАМ ПРИВИКАВА НА ОДРЕЂЕНЕ СПОРТСКЕ НАПОРЕ У НЕКОЈ СПОРТСКОЈ  ГРАНИ ИЛИ ДИСЦИПЛИНИ.</vt:lpstr>
      <vt:lpstr>РЕКРЕАЦИЈА  ПОТИЧЕ ОД ЛАТИНСКЕ РЕЧИ “recreatio” ШТО ЗНАЧИ, ОБНОВИТИ, ОСВЕЖИТИ, ОКРЕПИТИ.</vt:lpstr>
      <vt:lpstr>РЕКРЕАЦИЈА ЈЕ СВОЈЕВОЉНО ОДАБРАНА АКТИВНОСТ, КОЈА НЕ МОРА ДА ИМА ПРИМАРНИ ЦИЉ ИСКЉУЧИВО УНАПРЕЂЕЊЕ ФИЗИЧКИХ СПОСОБНОСТИ, ВЕЋ ТАЈ ЦИЉ МОЖЕ ДА БУДЕ, ОЧУВАЊЕ ЗДРАВЉА ИЛИ ФУНКЦИОНАЛНОГ СТАЊА ОРГАНИЗМА.</vt:lpstr>
      <vt:lpstr>ИГРА ПОСТОЈИ ВЕЛИКИ БРОЈ ДЕФИНИЦИЈА ИГРЕ, АЛИ ОВОМ ПРИЛИКОМ ЋЕМО НАВЕСТИ ДА ЈЕ ИГРА, СПОНТАНА, СЛОБОДНО ИЗАБРАНА И ПРИЈАТАНА АКТИВНОСТ КОЈА ИМА ЗА ЦИЉ ПОТВРЂИВАЊЕ ИНДИВИДУАЛНИХ И КОЛЕКТИВНИХ СПОСОБНОСТИ.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ДЕФИНИСАЊЕ ОСНОВНИХ ПОЈИМОВА У МФВ</dc:title>
  <dc:creator>XP GOLD</dc:creator>
  <cp:lastModifiedBy>Korisnik</cp:lastModifiedBy>
  <cp:revision>183</cp:revision>
  <dcterms:created xsi:type="dcterms:W3CDTF">2011-02-06T11:37:27Z</dcterms:created>
  <dcterms:modified xsi:type="dcterms:W3CDTF">2020-03-14T22:12:24Z</dcterms:modified>
</cp:coreProperties>
</file>