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1535306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1945716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3066106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3A05A-83B1-44AC-8992-7BD502A879DD}"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11626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41745464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32520315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1130668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22514914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3332062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1855973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3259934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3077093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637568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3089566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3380436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3228840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9AB561A-4CD0-4B65-9FA4-E593588200FB}" type="datetimeFigureOut">
              <a:rPr lang="en-US" smtClean="0"/>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13A05A-83B1-44AC-8992-7BD502A879DD}" type="slidenum">
              <a:rPr lang="en-US" smtClean="0"/>
              <a:t>‹#›</a:t>
            </a:fld>
            <a:endParaRPr lang="en-US" dirty="0"/>
          </a:p>
        </p:txBody>
      </p:sp>
    </p:spTree>
    <p:extLst>
      <p:ext uri="{BB962C8B-B14F-4D97-AF65-F5344CB8AC3E}">
        <p14:creationId xmlns:p14="http://schemas.microsoft.com/office/powerpoint/2010/main" val="2805190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9AB561A-4CD0-4B65-9FA4-E593588200FB}" type="datetimeFigureOut">
              <a:rPr lang="en-US" smtClean="0"/>
              <a:t>3/24/2020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A13A05A-83B1-44AC-8992-7BD502A879DD}" type="slidenum">
              <a:rPr lang="en-US" smtClean="0"/>
              <a:t>‹#›</a:t>
            </a:fld>
            <a:endParaRPr lang="en-US" dirty="0"/>
          </a:p>
        </p:txBody>
      </p:sp>
    </p:spTree>
    <p:extLst>
      <p:ext uri="{BB962C8B-B14F-4D97-AF65-F5344CB8AC3E}">
        <p14:creationId xmlns:p14="http://schemas.microsoft.com/office/powerpoint/2010/main" val="327455232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Cyrl-RS" dirty="0" smtClean="0"/>
              <a:t>Бајка и активности са бајкама у предшколској установи</a:t>
            </a:r>
            <a:endParaRPr lang="en-US" dirty="0"/>
          </a:p>
        </p:txBody>
      </p:sp>
      <p:sp>
        <p:nvSpPr>
          <p:cNvPr id="3" name="Subtitle 2"/>
          <p:cNvSpPr>
            <a:spLocks noGrp="1"/>
          </p:cNvSpPr>
          <p:nvPr>
            <p:ph type="subTitle" idx="1"/>
          </p:nvPr>
        </p:nvSpPr>
        <p:spPr/>
        <p:txBody>
          <a:bodyPr/>
          <a:lstStyle/>
          <a:p>
            <a:pPr algn="r"/>
            <a:r>
              <a:rPr lang="sr-Cyrl-RS" dirty="0" smtClean="0"/>
              <a:t>Говорно стваралачко изражавање 2</a:t>
            </a:r>
            <a:endParaRPr lang="en-US" dirty="0"/>
          </a:p>
        </p:txBody>
      </p:sp>
    </p:spTree>
    <p:extLst>
      <p:ext uri="{BB962C8B-B14F-4D97-AF65-F5344CB8AC3E}">
        <p14:creationId xmlns:p14="http://schemas.microsoft.com/office/powerpoint/2010/main" val="900931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390" y="326571"/>
            <a:ext cx="10855234" cy="6531429"/>
          </a:xfrm>
        </p:spPr>
        <p:txBody>
          <a:bodyPr/>
          <a:lstStyle/>
          <a:p>
            <a:r>
              <a:rPr lang="sr-Cyrl-RS" sz="2800" dirty="0" smtClean="0"/>
              <a:t>Бајке: усмене/народне и ауторске</a:t>
            </a:r>
            <a:br>
              <a:rPr lang="sr-Cyrl-RS" sz="2800" dirty="0" smtClean="0"/>
            </a:br>
            <a:r>
              <a:rPr lang="sr-Cyrl-RS" sz="2800" dirty="0" smtClean="0"/>
              <a:t/>
            </a:r>
            <a:br>
              <a:rPr lang="sr-Cyrl-RS" sz="2800" dirty="0" smtClean="0"/>
            </a:br>
            <a:r>
              <a:rPr lang="sr-Cyrl-RS" sz="2800" dirty="0" smtClean="0"/>
              <a:t>- </a:t>
            </a:r>
            <a:r>
              <a:rPr lang="en-US" sz="2800" dirty="0"/>
              <a:t>Усмена/ народна бајка јесте вишеепизодична прича у којој се збивања нижу хронолошки уобличена, према устаљеним композиционим обрасцима, а карактерише је елеменат чудесног</a:t>
            </a:r>
            <a:r>
              <a:rPr lang="en-US" sz="2800" dirty="0" smtClean="0"/>
              <a:t>.</a:t>
            </a:r>
            <a:r>
              <a:rPr lang="sr-Cyrl-RS" sz="2800" dirty="0" smtClean="0"/>
              <a:t> (Пешикан-Љуштановић, 2007: 36)</a:t>
            </a:r>
            <a:br>
              <a:rPr lang="sr-Cyrl-RS" sz="2800" dirty="0" smtClean="0"/>
            </a:br>
            <a:r>
              <a:rPr lang="sr-Cyrl-RS" sz="2800" dirty="0" smtClean="0"/>
              <a:t>- догађаји се нижу хронолошки и линеарно</a:t>
            </a:r>
            <a:br>
              <a:rPr lang="sr-Cyrl-RS" sz="2800" dirty="0" smtClean="0"/>
            </a:br>
            <a:r>
              <a:rPr lang="sr-Cyrl-RS" sz="2800" dirty="0" smtClean="0"/>
              <a:t>- време дешавања је прошло (непрецизирано: </a:t>
            </a:r>
            <a:r>
              <a:rPr lang="sr-Cyrl-RS" sz="2800" i="1" dirty="0" smtClean="0"/>
              <a:t>некада давно </a:t>
            </a:r>
            <a:r>
              <a:rPr lang="sr-Cyrl-RS" sz="2800" dirty="0" smtClean="0"/>
              <a:t>и сл.)</a:t>
            </a:r>
            <a:br>
              <a:rPr lang="sr-Cyrl-RS" sz="2800" dirty="0" smtClean="0"/>
            </a:br>
            <a:r>
              <a:rPr lang="sr-Cyrl-RS" sz="2800" dirty="0" smtClean="0"/>
              <a:t>- ликови не подлежу дубљој карактеризацији; одређује их пол и статус (породични и социјални)</a:t>
            </a:r>
            <a:br>
              <a:rPr lang="sr-Cyrl-RS" sz="2800" dirty="0" smtClean="0"/>
            </a:br>
            <a:r>
              <a:rPr lang="sr-Cyrl-RS" sz="2800" dirty="0" smtClean="0"/>
              <a:t>- простор бајке је безграничан и јунак лако прелази из реалних у иреалне сфере</a:t>
            </a:r>
            <a:endParaRPr lang="en-US" sz="2800" dirty="0"/>
          </a:p>
        </p:txBody>
      </p:sp>
    </p:spTree>
    <p:extLst>
      <p:ext uri="{BB962C8B-B14F-4D97-AF65-F5344CB8AC3E}">
        <p14:creationId xmlns:p14="http://schemas.microsoft.com/office/powerpoint/2010/main" val="2528824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10535695" cy="6183213"/>
          </a:xfrm>
        </p:spPr>
        <p:txBody>
          <a:bodyPr/>
          <a:lstStyle/>
          <a:p>
            <a:r>
              <a:rPr lang="sr-Cyrl-RS" sz="2800" dirty="0" smtClean="0"/>
              <a:t>- Бајка – мит – предање (сличности и разлике)</a:t>
            </a:r>
            <a:br>
              <a:rPr lang="sr-Cyrl-RS" sz="2800" dirty="0" smtClean="0"/>
            </a:br>
            <a:r>
              <a:rPr lang="sr-Cyrl-RS" sz="2800" dirty="0" smtClean="0"/>
              <a:t>- Усмена и ауторска бајка (сличности и разлике)</a:t>
            </a:r>
            <a:br>
              <a:rPr lang="sr-Cyrl-RS" sz="2800" dirty="0" smtClean="0"/>
            </a:br>
            <a:r>
              <a:rPr lang="sr-Cyrl-RS" sz="2800" dirty="0" smtClean="0"/>
              <a:t>- Почеци проучавања бајке</a:t>
            </a:r>
            <a:br>
              <a:rPr lang="sr-Cyrl-RS" sz="2800" dirty="0" smtClean="0"/>
            </a:br>
            <a:r>
              <a:rPr lang="sr-Cyrl-RS" sz="2800" dirty="0" smtClean="0"/>
              <a:t/>
            </a:r>
            <a:br>
              <a:rPr lang="sr-Cyrl-RS" sz="2800" dirty="0" smtClean="0"/>
            </a:br>
            <a:r>
              <a:rPr lang="sr-Cyrl-RS" sz="2800" dirty="0" smtClean="0"/>
              <a:t>- Бајка као једноставни облик (Јолес):</a:t>
            </a:r>
            <a:br>
              <a:rPr lang="sr-Cyrl-RS" sz="2800" dirty="0" smtClean="0"/>
            </a:br>
            <a:r>
              <a:rPr lang="sr-Cyrl-RS" sz="2800" dirty="0" smtClean="0"/>
              <a:t>1. </a:t>
            </a:r>
            <a:r>
              <a:rPr lang="sr-Cyrl-RS" sz="2800" i="1" dirty="0" smtClean="0"/>
              <a:t>духовна заокупљеност</a:t>
            </a:r>
            <a:r>
              <a:rPr lang="sr-Cyrl-RS" sz="2800" dirty="0" smtClean="0"/>
              <a:t> бајке</a:t>
            </a:r>
            <a:br>
              <a:rPr lang="sr-Cyrl-RS" sz="2800" dirty="0" smtClean="0"/>
            </a:br>
            <a:r>
              <a:rPr lang="sr-Cyrl-RS" sz="2800" dirty="0" smtClean="0"/>
              <a:t>2. неодређеност времена и места збивања</a:t>
            </a:r>
            <a:br>
              <a:rPr lang="sr-Cyrl-RS" sz="2800" dirty="0" smtClean="0"/>
            </a:br>
            <a:r>
              <a:rPr lang="sr-Cyrl-RS" sz="2800" dirty="0" smtClean="0"/>
              <a:t>3. нестварни, неисторијски ликови</a:t>
            </a:r>
            <a:br>
              <a:rPr lang="sr-Cyrl-RS" sz="2800" dirty="0" smtClean="0"/>
            </a:br>
            <a:r>
              <a:rPr lang="sr-Cyrl-RS" sz="2800" dirty="0" smtClean="0"/>
              <a:t>4. праведност.</a:t>
            </a:r>
            <a:br>
              <a:rPr lang="sr-Cyrl-RS" sz="2800" dirty="0" smtClean="0"/>
            </a:br>
            <a:r>
              <a:rPr lang="sr-Cyrl-RS" sz="2800" dirty="0" smtClean="0"/>
              <a:t/>
            </a:r>
            <a:br>
              <a:rPr lang="sr-Cyrl-RS" sz="2800" dirty="0" smtClean="0"/>
            </a:br>
            <a:r>
              <a:rPr lang="sr-Cyrl-RS" sz="2800" dirty="0" smtClean="0"/>
              <a:t>- Владимир Јаковљевич Проп: </a:t>
            </a:r>
            <a:r>
              <a:rPr lang="sr-Cyrl-RS" sz="2800" i="1" dirty="0" smtClean="0"/>
              <a:t>Морфологија бајке </a:t>
            </a:r>
            <a:r>
              <a:rPr lang="sr-Cyrl-RS" sz="2800" dirty="0" smtClean="0"/>
              <a:t>– истраживање склопа бајке:</a:t>
            </a:r>
            <a:br>
              <a:rPr lang="sr-Cyrl-RS" sz="2800" dirty="0" smtClean="0"/>
            </a:br>
            <a:r>
              <a:rPr lang="sr-Cyrl-RS" sz="2800" dirty="0" smtClean="0"/>
              <a:t>1. 31 фунција у бајкама</a:t>
            </a:r>
            <a:br>
              <a:rPr lang="sr-Cyrl-RS" sz="2800" dirty="0" smtClean="0"/>
            </a:br>
            <a:r>
              <a:rPr lang="sr-Cyrl-RS" sz="2800" dirty="0" smtClean="0"/>
              <a:t>2. 7 типских ликова</a:t>
            </a:r>
            <a:br>
              <a:rPr lang="sr-Cyrl-RS" sz="2800" dirty="0" smtClean="0"/>
            </a:br>
            <a:endParaRPr lang="en-US" sz="2800" dirty="0"/>
          </a:p>
        </p:txBody>
      </p:sp>
    </p:spTree>
    <p:extLst>
      <p:ext uri="{BB962C8B-B14F-4D97-AF65-F5344CB8AC3E}">
        <p14:creationId xmlns:p14="http://schemas.microsoft.com/office/powerpoint/2010/main" val="3509134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31" y="91440"/>
            <a:ext cx="11025052" cy="6766560"/>
          </a:xfrm>
        </p:spPr>
        <p:txBody>
          <a:bodyPr/>
          <a:lstStyle/>
          <a:p>
            <a:r>
              <a:rPr lang="sr-Cyrl-RS" sz="2800" dirty="0" smtClean="0"/>
              <a:t>- Макс Лити: </a:t>
            </a:r>
            <a:r>
              <a:rPr lang="sr-Cyrl-RS" sz="2800" i="1" dirty="0" smtClean="0"/>
              <a:t>Европска народна бајка: форма и суштина:</a:t>
            </a:r>
            <a:br>
              <a:rPr lang="sr-Cyrl-RS" sz="2800" i="1" dirty="0" smtClean="0"/>
            </a:br>
            <a:r>
              <a:rPr lang="sr-Cyrl-RS" sz="2800" i="1" dirty="0" smtClean="0"/>
              <a:t>1. једнодимензионалност</a:t>
            </a:r>
            <a:br>
              <a:rPr lang="sr-Cyrl-RS" sz="2800" i="1" dirty="0" smtClean="0"/>
            </a:br>
            <a:r>
              <a:rPr lang="sr-Cyrl-RS" sz="2800" i="1" dirty="0" smtClean="0"/>
              <a:t>2. недостатак дубинске перспективе</a:t>
            </a:r>
            <a:br>
              <a:rPr lang="sr-Cyrl-RS" sz="2800" i="1" dirty="0" smtClean="0"/>
            </a:br>
            <a:r>
              <a:rPr lang="sr-Cyrl-RS" sz="2800" i="1" dirty="0" smtClean="0"/>
              <a:t>3. апстрактан стил</a:t>
            </a:r>
            <a:br>
              <a:rPr lang="sr-Cyrl-RS" sz="2800" i="1" dirty="0" smtClean="0"/>
            </a:br>
            <a:r>
              <a:rPr lang="sr-Cyrl-RS" sz="2800" i="1" dirty="0" smtClean="0"/>
              <a:t>4. изолујући стил</a:t>
            </a:r>
            <a:br>
              <a:rPr lang="sr-Cyrl-RS" sz="2800" i="1" dirty="0" smtClean="0"/>
            </a:br>
            <a:r>
              <a:rPr lang="sr-Cyrl-RS" sz="2800" i="1" dirty="0" smtClean="0"/>
              <a:t>5. </a:t>
            </a:r>
            <a:r>
              <a:rPr lang="sr-Cyrl-RS" sz="2800" i="1" dirty="0"/>
              <a:t>с</a:t>
            </a:r>
            <a:r>
              <a:rPr lang="sr-Cyrl-RS" sz="2800" i="1" dirty="0" smtClean="0"/>
              <a:t>ублимни одраз света</a:t>
            </a:r>
            <a:br>
              <a:rPr lang="sr-Cyrl-RS" sz="2800" i="1" dirty="0" smtClean="0"/>
            </a:br>
            <a:r>
              <a:rPr lang="sr-Cyrl-RS" sz="2800" i="1" dirty="0" smtClean="0"/>
              <a:t>- </a:t>
            </a:r>
            <a:r>
              <a:rPr lang="sr-Cyrl-RS" sz="2800" dirty="0" smtClean="0"/>
              <a:t>стилско-формално проучавање – води антрополошком и филозофском значењу бајке</a:t>
            </a:r>
            <a:r>
              <a:rPr lang="sr-Cyrl-RS" sz="2800" dirty="0"/>
              <a:t/>
            </a:r>
            <a:br>
              <a:rPr lang="sr-Cyrl-RS" sz="2800" dirty="0"/>
            </a:br>
            <a:r>
              <a:rPr lang="sr-Cyrl-RS" sz="2800" dirty="0" smtClean="0"/>
              <a:t>- Психолошко и психоаналитичко тумачење бајки: Фројд, Фром, Јунг и Бетелхајм:</a:t>
            </a:r>
            <a:br>
              <a:rPr lang="sr-Cyrl-RS" sz="2800" dirty="0" smtClean="0"/>
            </a:br>
            <a:r>
              <a:rPr lang="sr-Cyrl-RS" sz="2800" dirty="0" smtClean="0"/>
              <a:t>1. психоанализа: индивидуална или психопатолошка;</a:t>
            </a:r>
            <a:br>
              <a:rPr lang="sr-Cyrl-RS" sz="2800" dirty="0" smtClean="0"/>
            </a:br>
            <a:r>
              <a:rPr lang="sr-Cyrl-RS" sz="2800" dirty="0" smtClean="0"/>
              <a:t>2. Јунг: колективно несвесно, архетипови;</a:t>
            </a:r>
            <a:br>
              <a:rPr lang="sr-Cyrl-RS" sz="2800" dirty="0" smtClean="0"/>
            </a:br>
            <a:r>
              <a:rPr lang="sr-Cyrl-RS" sz="2800" dirty="0" smtClean="0"/>
              <a:t>3. Фром: универзални језик симбола;</a:t>
            </a:r>
            <a:br>
              <a:rPr lang="sr-Cyrl-RS" sz="2800" dirty="0" smtClean="0"/>
            </a:br>
            <a:r>
              <a:rPr lang="sr-Cyrl-RS" sz="2800" dirty="0" smtClean="0"/>
              <a:t>4. Бетелхајм: Значење бајки: егзискенцијални и судбински проблеми, дечје трауме и сл.</a:t>
            </a:r>
            <a:endParaRPr lang="en-US" sz="2800" dirty="0"/>
          </a:p>
        </p:txBody>
      </p:sp>
    </p:spTree>
    <p:extLst>
      <p:ext uri="{BB962C8B-B14F-4D97-AF65-F5344CB8AC3E}">
        <p14:creationId xmlns:p14="http://schemas.microsoft.com/office/powerpoint/2010/main" val="1104330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130629"/>
            <a:ext cx="11443063" cy="6727371"/>
          </a:xfrm>
        </p:spPr>
        <p:txBody>
          <a:bodyPr/>
          <a:lstStyle/>
          <a:p>
            <a:r>
              <a:rPr lang="sr-Cyrl-RS" dirty="0" smtClean="0"/>
              <a:t>- </a:t>
            </a:r>
            <a:r>
              <a:rPr lang="sr-Cyrl-RS" sz="2400" dirty="0" smtClean="0"/>
              <a:t>Васпитна (дидактичка) функција бајке</a:t>
            </a:r>
            <a:br>
              <a:rPr lang="sr-Cyrl-RS" sz="2400" dirty="0" smtClean="0"/>
            </a:br>
            <a:r>
              <a:rPr lang="sr-Cyrl-RS" sz="2400" dirty="0" smtClean="0"/>
              <a:t>- Етика у бајкама (књижевни и етнолошки приступ)</a:t>
            </a:r>
            <a:br>
              <a:rPr lang="sr-Cyrl-RS" sz="2400" dirty="0" smtClean="0"/>
            </a:br>
            <a:r>
              <a:rPr lang="sr-Cyrl-RS" sz="2400" dirty="0" smtClean="0"/>
              <a:t>- </a:t>
            </a:r>
            <a:r>
              <a:rPr lang="sr-Cyrl-RS" sz="2400" i="1" dirty="0" smtClean="0"/>
              <a:t>примитивност бајке</a:t>
            </a:r>
            <a:r>
              <a:rPr lang="sr-Cyrl-RS" sz="2400" dirty="0" smtClean="0"/>
              <a:t>: апсолутна подела на добро и зло (Шпицу, Панцер, Обенауер, Лити, Холбек, Јолес, Гремас)</a:t>
            </a:r>
            <a:br>
              <a:rPr lang="sr-Cyrl-RS" sz="2400" dirty="0" smtClean="0"/>
            </a:br>
            <a:r>
              <a:rPr lang="sr-Cyrl-RS" sz="2400" dirty="0" smtClean="0"/>
              <a:t>- </a:t>
            </a:r>
            <a:r>
              <a:rPr lang="en-US" sz="2400" dirty="0"/>
              <a:t>Етика</a:t>
            </a:r>
            <a:r>
              <a:rPr lang="en-US" sz="2400" dirty="0"/>
              <a:t> бајке, </a:t>
            </a:r>
            <a:r>
              <a:rPr lang="en-US" sz="2400" dirty="0"/>
              <a:t>посматрана</a:t>
            </a:r>
            <a:r>
              <a:rPr lang="en-US" sz="2400" dirty="0"/>
              <a:t> </a:t>
            </a:r>
            <a:r>
              <a:rPr lang="en-US" sz="2400" dirty="0"/>
              <a:t>феноменолошки</a:t>
            </a:r>
            <a:r>
              <a:rPr lang="en-US" sz="2400" dirty="0"/>
              <a:t> и </a:t>
            </a:r>
            <a:r>
              <a:rPr lang="en-US" sz="2400" dirty="0"/>
              <a:t>целовито</a:t>
            </a:r>
            <a:r>
              <a:rPr lang="en-US" sz="2400" dirty="0"/>
              <a:t>, </a:t>
            </a:r>
            <a:r>
              <a:rPr lang="en-US" sz="2400" dirty="0"/>
              <a:t>даје</a:t>
            </a:r>
            <a:r>
              <a:rPr lang="en-US" sz="2400" dirty="0"/>
              <a:t> </a:t>
            </a:r>
            <a:r>
              <a:rPr lang="en-US" sz="2400" dirty="0"/>
              <a:t>утисак</a:t>
            </a:r>
            <a:r>
              <a:rPr lang="en-US" sz="2400" dirty="0"/>
              <a:t> </a:t>
            </a:r>
            <a:r>
              <a:rPr lang="en-US" sz="2400" dirty="0"/>
              <a:t>једног</a:t>
            </a:r>
            <a:r>
              <a:rPr lang="en-US" sz="2400" dirty="0"/>
              <a:t> </a:t>
            </a:r>
            <a:r>
              <a:rPr lang="en-US" sz="2400" dirty="0"/>
              <a:t>сређеног</a:t>
            </a:r>
            <a:r>
              <a:rPr lang="en-US" sz="2400" dirty="0"/>
              <a:t> </a:t>
            </a:r>
            <a:r>
              <a:rPr lang="en-US" sz="2400" dirty="0"/>
              <a:t>света</a:t>
            </a:r>
            <a:r>
              <a:rPr lang="en-US" sz="2400" dirty="0"/>
              <a:t>. </a:t>
            </a:r>
            <a:r>
              <a:rPr lang="en-US" sz="2400" dirty="0"/>
              <a:t>Правда</a:t>
            </a:r>
            <a:r>
              <a:rPr lang="en-US" sz="2400" dirty="0"/>
              <a:t> и </a:t>
            </a:r>
            <a:r>
              <a:rPr lang="en-US" sz="2400" dirty="0"/>
              <a:t>добро</a:t>
            </a:r>
            <a:r>
              <a:rPr lang="en-US" sz="2400" dirty="0"/>
              <a:t> апсолутно </a:t>
            </a:r>
            <a:r>
              <a:rPr lang="en-US" sz="2400" dirty="0"/>
              <a:t>побеђују</a:t>
            </a:r>
            <a:r>
              <a:rPr lang="en-US" sz="2400" dirty="0"/>
              <a:t> (</a:t>
            </a:r>
            <a:r>
              <a:rPr lang="en-US" sz="2400" dirty="0"/>
              <a:t>мада</a:t>
            </a:r>
            <a:r>
              <a:rPr lang="en-US" sz="2400" dirty="0"/>
              <a:t> </a:t>
            </a:r>
            <a:r>
              <a:rPr lang="en-US" sz="2400" dirty="0"/>
              <a:t>не</a:t>
            </a:r>
            <a:r>
              <a:rPr lang="en-US" sz="2400" dirty="0"/>
              <a:t> </a:t>
            </a:r>
            <a:r>
              <a:rPr lang="en-US" sz="2400" dirty="0"/>
              <a:t>морају</a:t>
            </a:r>
            <a:r>
              <a:rPr lang="en-US" sz="2400" dirty="0"/>
              <a:t> </a:t>
            </a:r>
            <a:r>
              <a:rPr lang="en-US" sz="2400" dirty="0"/>
              <a:t>увек</a:t>
            </a:r>
            <a:r>
              <a:rPr lang="en-US" sz="2400" dirty="0"/>
              <a:t> да се </a:t>
            </a:r>
            <a:r>
              <a:rPr lang="en-US" sz="2400" dirty="0"/>
              <a:t>поклапају</a:t>
            </a:r>
            <a:r>
              <a:rPr lang="en-US" sz="2400" dirty="0"/>
              <a:t> сданашњим појмовима правде), јунак мора да буде награђен, крај је отуда срећан. То је тај </a:t>
            </a:r>
            <a:r>
              <a:rPr lang="en-US" sz="2400" i="1" dirty="0"/>
              <a:t>опт</a:t>
            </a:r>
            <a:r>
              <a:rPr lang="en-US" sz="2400" dirty="0"/>
              <a:t>а</a:t>
            </a:r>
            <a:r>
              <a:rPr lang="en-US" sz="2400" i="1" dirty="0"/>
              <a:t>ти</a:t>
            </a:r>
            <a:r>
              <a:rPr lang="en-US" sz="2400" dirty="0"/>
              <a:t>в</a:t>
            </a:r>
            <a:r>
              <a:rPr lang="en-US" sz="2400" i="1" dirty="0"/>
              <a:t>ни м</a:t>
            </a:r>
            <a:r>
              <a:rPr lang="en-US" sz="2400" dirty="0"/>
              <a:t>о</a:t>
            </a:r>
            <a:r>
              <a:rPr lang="en-US" sz="2400" i="1" dirty="0"/>
              <a:t>дус </a:t>
            </a:r>
            <a:r>
              <a:rPr lang="en-US" sz="2400" dirty="0"/>
              <a:t>бајке (Симонсен</a:t>
            </a:r>
            <a:r>
              <a:rPr lang="en-US" sz="2400" dirty="0" smtClean="0"/>
              <a:t>),апсолутно </a:t>
            </a:r>
            <a:r>
              <a:rPr lang="en-US" sz="2400" dirty="0"/>
              <a:t>уређен свет </a:t>
            </a:r>
            <a:r>
              <a:rPr lang="en-US" sz="2400" dirty="0" smtClean="0"/>
              <a:t>бајке</a:t>
            </a:r>
            <a:r>
              <a:rPr lang="sr-Cyrl-RS" sz="2400" dirty="0" smtClean="0"/>
              <a:t>.</a:t>
            </a:r>
            <a:br>
              <a:rPr lang="sr-Cyrl-RS" sz="2400" dirty="0" smtClean="0"/>
            </a:br>
            <a:r>
              <a:rPr lang="sr-Cyrl-RS" sz="2400" dirty="0"/>
              <a:t>-</a:t>
            </a:r>
            <a:r>
              <a:rPr lang="en-US" sz="2400" dirty="0" smtClean="0"/>
              <a:t>Због </a:t>
            </a:r>
            <a:r>
              <a:rPr lang="en-US" sz="2400" dirty="0"/>
              <a:t>дис­танце ми смо склони пројектовању наших етичких појмова те проглашавамо бајку и њеног јунака неморалним. Међутим, у оквиру свог схватања правде, бајка је апсолутно на страни правде. Зато је свет бајке свет који је уређен потпуно у складу са захтевима праведности. Тај етички апсолутизам бајке прелази жанровске облике те открива и антропoлошке потребе за правдом, добрим, и за тако уређеним светом. </a:t>
            </a:r>
            <a:endParaRPr lang="en-US" sz="2400" dirty="0"/>
          </a:p>
        </p:txBody>
      </p:sp>
    </p:spTree>
    <p:extLst>
      <p:ext uri="{BB962C8B-B14F-4D97-AF65-F5344CB8AC3E}">
        <p14:creationId xmlns:p14="http://schemas.microsoft.com/office/powerpoint/2010/main" val="2456135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011" y="452717"/>
            <a:ext cx="10959738" cy="6170151"/>
          </a:xfrm>
        </p:spPr>
        <p:txBody>
          <a:bodyPr/>
          <a:lstStyle/>
          <a:p>
            <a:r>
              <a:rPr lang="sr-Cyrl-RS" sz="2800" dirty="0" smtClean="0"/>
              <a:t>- Немања Радуловић: </a:t>
            </a:r>
            <a:r>
              <a:rPr lang="sr-Cyrl-RS" sz="2800" i="1" dirty="0" smtClean="0"/>
              <a:t>Слика света у српским народним бајкама:</a:t>
            </a:r>
            <a:br>
              <a:rPr lang="sr-Cyrl-RS" sz="2800" i="1" dirty="0" smtClean="0"/>
            </a:br>
            <a:r>
              <a:rPr lang="sr-Cyrl-RS" sz="2800" i="1" dirty="0" smtClean="0"/>
              <a:t>- семантизована</a:t>
            </a:r>
            <a:r>
              <a:rPr lang="sr-Cyrl-RS" sz="2800" dirty="0" smtClean="0"/>
              <a:t> места: кућа, праг, двор, бунар, јама, шума;</a:t>
            </a:r>
            <a:br>
              <a:rPr lang="sr-Cyrl-RS" sz="2800" dirty="0" smtClean="0"/>
            </a:br>
            <a:r>
              <a:rPr lang="sr-Cyrl-RS" sz="2800" dirty="0" smtClean="0"/>
              <a:t>- двострукост простора: унутрашњи и спољашњи, вертикални и хоризонтални</a:t>
            </a:r>
            <a:br>
              <a:rPr lang="sr-Cyrl-RS" sz="2800" dirty="0" smtClean="0"/>
            </a:br>
            <a:r>
              <a:rPr lang="sr-Cyrl-RS" sz="2800" dirty="0" smtClean="0"/>
              <a:t>- повратак кући: деца, сазревање;</a:t>
            </a:r>
            <a:br>
              <a:rPr lang="sr-Cyrl-RS" sz="2800" dirty="0" smtClean="0"/>
            </a:br>
            <a:r>
              <a:rPr lang="sr-Cyrl-RS" sz="2800" dirty="0" smtClean="0"/>
              <a:t>- јунакиње тест;</a:t>
            </a:r>
            <a:br>
              <a:rPr lang="sr-Cyrl-RS" sz="2800" dirty="0" smtClean="0"/>
            </a:br>
            <a:r>
              <a:rPr lang="sr-Cyrl-RS" sz="2800" dirty="0" smtClean="0"/>
              <a:t>- упитан морал;</a:t>
            </a:r>
            <a:br>
              <a:rPr lang="sr-Cyrl-RS" sz="2800" dirty="0" smtClean="0"/>
            </a:br>
            <a:r>
              <a:rPr lang="sr-Cyrl-RS" sz="2800" dirty="0" smtClean="0"/>
              <a:t>- хероицентричност бајке;</a:t>
            </a:r>
            <a:br>
              <a:rPr lang="sr-Cyrl-RS" sz="2800" dirty="0" smtClean="0"/>
            </a:br>
            <a:r>
              <a:rPr lang="sr-Cyrl-RS" sz="2800" dirty="0" smtClean="0"/>
              <a:t>- мотиви везани за хришћанство, анимизам, магија;</a:t>
            </a:r>
            <a:br>
              <a:rPr lang="sr-Cyrl-RS" sz="2800" dirty="0" smtClean="0"/>
            </a:br>
            <a:r>
              <a:rPr lang="sr-Cyrl-RS" sz="2800" dirty="0" smtClean="0"/>
              <a:t>- човек, животиње и митска бића;</a:t>
            </a:r>
            <a:br>
              <a:rPr lang="sr-Cyrl-RS" sz="2800" dirty="0" smtClean="0"/>
            </a:br>
            <a:r>
              <a:rPr lang="sr-Cyrl-RS" sz="2800" dirty="0" smtClean="0"/>
              <a:t>- породица (маћеха, инцест, канибализам, смрт);</a:t>
            </a:r>
            <a:br>
              <a:rPr lang="sr-Cyrl-RS" sz="2800" dirty="0" smtClean="0"/>
            </a:br>
            <a:r>
              <a:rPr lang="sr-Cyrl-RS" sz="2800" dirty="0" smtClean="0"/>
              <a:t>- предмети.</a:t>
            </a:r>
            <a:br>
              <a:rPr lang="sr-Cyrl-RS" sz="2800" dirty="0" smtClean="0"/>
            </a:br>
            <a:endParaRPr lang="en-US" sz="2800" i="1" dirty="0"/>
          </a:p>
        </p:txBody>
      </p:sp>
    </p:spTree>
    <p:extLst>
      <p:ext uri="{BB962C8B-B14F-4D97-AF65-F5344CB8AC3E}">
        <p14:creationId xmlns:p14="http://schemas.microsoft.com/office/powerpoint/2010/main" val="536370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10496506" cy="5895831"/>
          </a:xfrm>
        </p:spPr>
        <p:txBody>
          <a:bodyPr/>
          <a:lstStyle/>
          <a:p>
            <a:r>
              <a:rPr lang="sr-Cyrl-RS" sz="2800" dirty="0" smtClean="0"/>
              <a:t>- Снежана</a:t>
            </a:r>
            <a:r>
              <a:rPr lang="en-US" sz="2800" dirty="0" smtClean="0"/>
              <a:t> </a:t>
            </a:r>
            <a:r>
              <a:rPr lang="en-US" sz="2800" dirty="0"/>
              <a:t>Самарџија, </a:t>
            </a:r>
            <a:r>
              <a:rPr lang="en-US" sz="2800" i="1" dirty="0"/>
              <a:t>Поетика усмених прозних облика</a:t>
            </a:r>
            <a:r>
              <a:rPr lang="en-US" sz="2800" dirty="0"/>
              <a:t>, Народна књига – Алфа, Београд, 1997.</a:t>
            </a:r>
            <a:br>
              <a:rPr lang="en-US" sz="2800" dirty="0"/>
            </a:br>
            <a:r>
              <a:rPr lang="sr-Cyrl-RS" sz="2800" dirty="0" smtClean="0"/>
              <a:t>- </a:t>
            </a:r>
            <a:r>
              <a:rPr lang="en-US" sz="2800" dirty="0" smtClean="0"/>
              <a:t>Драгана </a:t>
            </a:r>
            <a:r>
              <a:rPr lang="en-US" sz="2800" dirty="0"/>
              <a:t>Антонијевић, </a:t>
            </a:r>
            <a:r>
              <a:rPr lang="en-US" sz="2800" i="1" dirty="0"/>
              <a:t>Значење српских бајки</a:t>
            </a:r>
            <a:r>
              <a:rPr lang="en-US" sz="2800" dirty="0"/>
              <a:t>, Београд, САНУ, 1991.</a:t>
            </a:r>
            <a:br>
              <a:rPr lang="en-US" sz="2800" dirty="0"/>
            </a:br>
            <a:r>
              <a:rPr lang="sr-Cyrl-CS" sz="2800" dirty="0"/>
              <a:t>-</a:t>
            </a:r>
            <a:r>
              <a:rPr lang="sr-Cyrl-CS" sz="2800" dirty="0" smtClean="0"/>
              <a:t> </a:t>
            </a:r>
            <a:r>
              <a:rPr lang="sr-Cyrl-CS" sz="2800" dirty="0"/>
              <a:t>Стојановић, Б. (2007). </a:t>
            </a:r>
            <a:r>
              <a:rPr lang="sr-Cyrl-CS" sz="2800" i="1" dirty="0"/>
              <a:t>Интерпретација бајке у млађим разредима основне школе: теоријски и истраживачки приступ</a:t>
            </a:r>
            <a:r>
              <a:rPr lang="sr-Cyrl-CS" sz="2800" dirty="0"/>
              <a:t>. Врање: Учитељски факултет</a:t>
            </a:r>
            <a:r>
              <a:rPr lang="en-US" sz="2800" dirty="0"/>
              <a:t/>
            </a:r>
            <a:br>
              <a:rPr lang="en-US" sz="2800" dirty="0"/>
            </a:br>
            <a:r>
              <a:rPr lang="sr-Cyrl-RS" sz="2800" i="1" dirty="0"/>
              <a:t>-</a:t>
            </a:r>
            <a:r>
              <a:rPr lang="en-US" sz="2800" i="1" dirty="0" smtClean="0"/>
              <a:t> </a:t>
            </a:r>
            <a:r>
              <a:rPr lang="en-US" sz="2800" i="1" dirty="0"/>
              <a:t>Антологија народних бајки</a:t>
            </a:r>
            <a:r>
              <a:rPr lang="en-US" sz="2800" dirty="0"/>
              <a:t>, приредила и предговор написала Снежана Самарџија, Београд, Политика – Народна </a:t>
            </a:r>
            <a:r>
              <a:rPr lang="en-US" sz="2800" dirty="0" smtClean="0"/>
              <a:t>књига</a:t>
            </a:r>
            <a:r>
              <a:rPr lang="en-US" sz="2800" dirty="0"/>
              <a:t>, Београд, 2005</a:t>
            </a:r>
            <a:r>
              <a:rPr lang="en-US" sz="2800" dirty="0" smtClean="0"/>
              <a:t>.</a:t>
            </a:r>
            <a:r>
              <a:rPr lang="sr-Cyrl-RS" sz="2800" dirty="0" smtClean="0"/>
              <a:t/>
            </a:r>
            <a:br>
              <a:rPr lang="sr-Cyrl-RS" sz="2800" dirty="0" smtClean="0"/>
            </a:br>
            <a:r>
              <a:rPr lang="sr-Cyrl-RS" sz="2800" dirty="0"/>
              <a:t/>
            </a:r>
            <a:br>
              <a:rPr lang="sr-Cyrl-RS" sz="2800" dirty="0"/>
            </a:br>
            <a:r>
              <a:rPr lang="sr-Cyrl-RS" sz="2800" dirty="0" smtClean="0"/>
              <a:t>- додатну литературу (научне радове и књиге у </a:t>
            </a:r>
            <a:r>
              <a:rPr lang="en-US" sz="2800" dirty="0" smtClean="0"/>
              <a:t>PDF</a:t>
            </a:r>
            <a:r>
              <a:rPr lang="sr-Cyrl-RS" sz="2800" dirty="0"/>
              <a:t> </a:t>
            </a:r>
            <a:r>
              <a:rPr lang="sr-Cyrl-RS" sz="2800" dirty="0" smtClean="0"/>
              <a:t>формату проследићу студентима на заједнички мејл)</a:t>
            </a:r>
            <a:endParaRPr lang="en-US" sz="2800" dirty="0"/>
          </a:p>
        </p:txBody>
      </p:sp>
    </p:spTree>
    <p:extLst>
      <p:ext uri="{BB962C8B-B14F-4D97-AF65-F5344CB8AC3E}">
        <p14:creationId xmlns:p14="http://schemas.microsoft.com/office/powerpoint/2010/main" val="31904615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84</TotalTime>
  <Words>76</Words>
  <Application>Microsoft Office PowerPoint</Application>
  <PresentationFormat>Widescreen</PresentationFormat>
  <Paragraphs>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vt:lpstr>
      <vt:lpstr>Бајка и активности са бајкама у предшколској установи</vt:lpstr>
      <vt:lpstr>Бајке: усмене/народне и ауторске  - Усмена/ народна бајка јесте вишеепизодична прича у којој се збивања нижу хронолошки уобличена, према устаљеним композиционим обрасцима, а карактерише је елеменат чудесног. (Пешикан-Љуштановић, 2007: 36) - догађаји се нижу хронолошки и линеарно - време дешавања је прошло (непрецизирано: некада давно и сл.) - ликови не подлежу дубљој карактеризацији; одређује их пол и статус (породични и социјални) - простор бајке је безграничан и јунак лако прелази из реалних у иреалне сфере</vt:lpstr>
      <vt:lpstr>- Бајка – мит – предање (сличности и разлике) - Усмена и ауторска бајка (сличности и разлике) - Почеци проучавања бајке  - Бајка као једноставни облик (Јолес): 1. духовна заокупљеност бајке 2. неодређеност времена и места збивања 3. нестварни, неисторијски ликови 4. праведност.  - Владимир Јаковљевич Проп: Морфологија бајке – истраживање склопа бајке: 1. 31 фунција у бајкама 2. 7 типских ликова </vt:lpstr>
      <vt:lpstr>- Макс Лити: Европска народна бајка: форма и суштина: 1. једнодимензионалност 2. недостатак дубинске перспективе 3. апстрактан стил 4. изолујући стил 5. сублимни одраз света - стилско-формално проучавање – води антрополошком и филозофском значењу бајке - Психолошко и психоаналитичко тумачење бајки: Фројд, Фром, Јунг и Бетелхајм: 1. психоанализа: индивидуална или психопатолошка; 2. Јунг: колективно несвесно, архетипови; 3. Фром: универзални језик симбола; 4. Бетелхајм: Значење бајки: егзискенцијални и судбински проблеми, дечје трауме и сл.</vt:lpstr>
      <vt:lpstr>- Васпитна (дидактичка) функција бајке - Етика у бајкама (књижевни и етнолошки приступ) - примитивност бајке: апсолутна подела на добро и зло (Шпицу, Панцер, Обенауер, Лити, Холбек, Јолес, Гремас) - Етика бајке, посматрана феноменолошки и целовито, даје утисак једног сређеног света. Правда и добро апсолутно побеђују (мада не морају увек да се поклапају сданашњим појмовима правде), јунак мора да буде награђен, крај је отуда срећан. То је тај оптативни модус бајке (Симонсен),апсолутно уређен свет бајке. -Због дис­танце ми смо склони пројектовању наших етичких појмова те проглашавамо бајку и њеног јунака неморалним. Међутим, у оквиру свог схватања правде, бајка је апсолутно на страни правде. Зато је свет бајке свет који је уређен потпуно у складу са захтевима праведности. Тај етички апсолутизам бајке прелази жанровске облике те открива и антропoлошке потребе за правдом, добрим, и за тако уређеним светом. </vt:lpstr>
      <vt:lpstr>- Немања Радуловић: Слика света у српским народним бајкама: - семантизована места: кућа, праг, двор, бунар, јама, шума; - двострукост простора: унутрашњи и спољашњи, вертикални и хоризонтални - повратак кући: деца, сазревање; - јунакиње тест; - упитан морал; - хероицентричност бајке; - мотиви везани за хришћанство, анимизам, магија; - човек, животиње и митска бића; - породица (маћеха, инцест, канибализам, смрт); - предмети. </vt:lpstr>
      <vt:lpstr>- Снежана Самарџија, Поетика усмених прозних облика, Народна књига – Алфа, Београд, 1997. - Драгана Антонијевић, Значење српских бајки, Београд, САНУ, 1991. - Стојановић, Б. (2007). Интерпретација бајке у млађим разредима основне школе: теоријски и истраживачки приступ. Врање: Учитељски факултет - Антологија народних бајки, приредила и предговор написала Снежана Самарџија, Београд, Политика – Народна књига, Београд, 2005.  - додатну литературу (научне радове и књиге у PDF формату проследићу студентима на заједнички мејл)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Бајка и активности са бајкама у предшколској установи</dc:title>
  <dc:creator>Jelena</dc:creator>
  <cp:lastModifiedBy>Jelena</cp:lastModifiedBy>
  <cp:revision>10</cp:revision>
  <dcterms:created xsi:type="dcterms:W3CDTF">2020-03-24T17:08:15Z</dcterms:created>
  <dcterms:modified xsi:type="dcterms:W3CDTF">2020-03-24T18:33:10Z</dcterms:modified>
</cp:coreProperties>
</file>